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media/image49.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357" r:id="rId4"/>
    <p:sldId id="258" r:id="rId5"/>
    <p:sldId id="561" r:id="rId6"/>
    <p:sldId id="563" r:id="rId7"/>
    <p:sldId id="562" r:id="rId8"/>
    <p:sldId id="359" r:id="rId9"/>
    <p:sldId id="360" r:id="rId10"/>
    <p:sldId id="361" r:id="rId11"/>
    <p:sldId id="362" r:id="rId12"/>
    <p:sldId id="363" r:id="rId13"/>
    <p:sldId id="364" r:id="rId14"/>
    <p:sldId id="365" r:id="rId15"/>
    <p:sldId id="366" r:id="rId16"/>
    <p:sldId id="367" r:id="rId17"/>
    <p:sldId id="368" r:id="rId18"/>
    <p:sldId id="369" r:id="rId19"/>
    <p:sldId id="370" r:id="rId20"/>
    <p:sldId id="371" r:id="rId21"/>
    <p:sldId id="372" r:id="rId22"/>
    <p:sldId id="373" r:id="rId23"/>
    <p:sldId id="374" r:id="rId24"/>
    <p:sldId id="375" r:id="rId25"/>
    <p:sldId id="376" r:id="rId26"/>
    <p:sldId id="377" r:id="rId27"/>
    <p:sldId id="378" r:id="rId28"/>
    <p:sldId id="379" r:id="rId29"/>
    <p:sldId id="380" r:id="rId30"/>
    <p:sldId id="381" r:id="rId31"/>
    <p:sldId id="382" r:id="rId32"/>
    <p:sldId id="383" r:id="rId33"/>
    <p:sldId id="384" r:id="rId34"/>
    <p:sldId id="385" r:id="rId35"/>
    <p:sldId id="386" r:id="rId36"/>
    <p:sldId id="387" r:id="rId37"/>
    <p:sldId id="388" r:id="rId38"/>
    <p:sldId id="389" r:id="rId39"/>
    <p:sldId id="390" r:id="rId40"/>
    <p:sldId id="391" r:id="rId41"/>
    <p:sldId id="392" r:id="rId42"/>
    <p:sldId id="393" r:id="rId43"/>
    <p:sldId id="394" r:id="rId44"/>
    <p:sldId id="395" r:id="rId45"/>
    <p:sldId id="396" r:id="rId46"/>
    <p:sldId id="397" r:id="rId47"/>
    <p:sldId id="398" r:id="rId48"/>
    <p:sldId id="399" r:id="rId49"/>
    <p:sldId id="400" r:id="rId50"/>
    <p:sldId id="401" r:id="rId51"/>
    <p:sldId id="402" r:id="rId52"/>
    <p:sldId id="403" r:id="rId53"/>
    <p:sldId id="404" r:id="rId54"/>
    <p:sldId id="405" r:id="rId55"/>
    <p:sldId id="406" r:id="rId56"/>
    <p:sldId id="407" r:id="rId57"/>
    <p:sldId id="408" r:id="rId58"/>
    <p:sldId id="409" r:id="rId59"/>
    <p:sldId id="410" r:id="rId60"/>
    <p:sldId id="411" r:id="rId61"/>
    <p:sldId id="412" r:id="rId62"/>
    <p:sldId id="413" r:id="rId63"/>
    <p:sldId id="414" r:id="rId64"/>
    <p:sldId id="415" r:id="rId65"/>
    <p:sldId id="416" r:id="rId66"/>
    <p:sldId id="417" r:id="rId67"/>
    <p:sldId id="418" r:id="rId68"/>
    <p:sldId id="419" r:id="rId69"/>
    <p:sldId id="420" r:id="rId70"/>
    <p:sldId id="421" r:id="rId71"/>
    <p:sldId id="422" r:id="rId72"/>
    <p:sldId id="423" r:id="rId73"/>
    <p:sldId id="424" r:id="rId74"/>
    <p:sldId id="425" r:id="rId75"/>
    <p:sldId id="426" r:id="rId76"/>
    <p:sldId id="427" r:id="rId77"/>
    <p:sldId id="428" r:id="rId78"/>
    <p:sldId id="429" r:id="rId79"/>
    <p:sldId id="430" r:id="rId80"/>
    <p:sldId id="431" r:id="rId81"/>
    <p:sldId id="432" r:id="rId82"/>
    <p:sldId id="433" r:id="rId83"/>
    <p:sldId id="434" r:id="rId84"/>
    <p:sldId id="435" r:id="rId85"/>
    <p:sldId id="436" r:id="rId86"/>
    <p:sldId id="437" r:id="rId87"/>
    <p:sldId id="438" r:id="rId88"/>
    <p:sldId id="439" r:id="rId89"/>
    <p:sldId id="440" r:id="rId90"/>
    <p:sldId id="441" r:id="rId91"/>
    <p:sldId id="442" r:id="rId92"/>
    <p:sldId id="443" r:id="rId93"/>
    <p:sldId id="444" r:id="rId94"/>
    <p:sldId id="445" r:id="rId95"/>
    <p:sldId id="446" r:id="rId96"/>
    <p:sldId id="447" r:id="rId97"/>
    <p:sldId id="448" r:id="rId98"/>
    <p:sldId id="449" r:id="rId99"/>
    <p:sldId id="450" r:id="rId100"/>
    <p:sldId id="451" r:id="rId101"/>
    <p:sldId id="452" r:id="rId102"/>
    <p:sldId id="453" r:id="rId103"/>
    <p:sldId id="454" r:id="rId104"/>
    <p:sldId id="455" r:id="rId105"/>
    <p:sldId id="456" r:id="rId106"/>
    <p:sldId id="457" r:id="rId107"/>
    <p:sldId id="458" r:id="rId108"/>
    <p:sldId id="459" r:id="rId109"/>
    <p:sldId id="460" r:id="rId110"/>
    <p:sldId id="461" r:id="rId111"/>
    <p:sldId id="462" r:id="rId112"/>
    <p:sldId id="463" r:id="rId113"/>
    <p:sldId id="464" r:id="rId114"/>
    <p:sldId id="465" r:id="rId115"/>
    <p:sldId id="466" r:id="rId116"/>
    <p:sldId id="467" r:id="rId117"/>
    <p:sldId id="468" r:id="rId118"/>
    <p:sldId id="469" r:id="rId119"/>
    <p:sldId id="470" r:id="rId120"/>
    <p:sldId id="471" r:id="rId121"/>
    <p:sldId id="552" r:id="rId122"/>
    <p:sldId id="472" r:id="rId123"/>
    <p:sldId id="473" r:id="rId124"/>
    <p:sldId id="474" r:id="rId125"/>
    <p:sldId id="475" r:id="rId126"/>
    <p:sldId id="476" r:id="rId127"/>
    <p:sldId id="477" r:id="rId128"/>
    <p:sldId id="478" r:id="rId129"/>
    <p:sldId id="479" r:id="rId130"/>
    <p:sldId id="480" r:id="rId131"/>
    <p:sldId id="481" r:id="rId132"/>
    <p:sldId id="482" r:id="rId133"/>
    <p:sldId id="483" r:id="rId134"/>
    <p:sldId id="484" r:id="rId135"/>
    <p:sldId id="485" r:id="rId136"/>
    <p:sldId id="486" r:id="rId137"/>
    <p:sldId id="487" r:id="rId138"/>
    <p:sldId id="488" r:id="rId139"/>
    <p:sldId id="489" r:id="rId140"/>
    <p:sldId id="490" r:id="rId141"/>
    <p:sldId id="491" r:id="rId142"/>
    <p:sldId id="492" r:id="rId143"/>
    <p:sldId id="493" r:id="rId144"/>
    <p:sldId id="494" r:id="rId145"/>
    <p:sldId id="495" r:id="rId146"/>
    <p:sldId id="496" r:id="rId147"/>
    <p:sldId id="497" r:id="rId148"/>
    <p:sldId id="498" r:id="rId149"/>
    <p:sldId id="499" r:id="rId150"/>
    <p:sldId id="500" r:id="rId151"/>
    <p:sldId id="580" r:id="rId152"/>
    <p:sldId id="581" r:id="rId153"/>
    <p:sldId id="582" r:id="rId154"/>
    <p:sldId id="564" r:id="rId155"/>
    <p:sldId id="567" r:id="rId156"/>
    <p:sldId id="568" r:id="rId157"/>
    <p:sldId id="569" r:id="rId158"/>
    <p:sldId id="570" r:id="rId159"/>
    <p:sldId id="565" r:id="rId160"/>
    <p:sldId id="571" r:id="rId161"/>
    <p:sldId id="572" r:id="rId162"/>
    <p:sldId id="573" r:id="rId163"/>
    <p:sldId id="566" r:id="rId164"/>
    <p:sldId id="574" r:id="rId165"/>
    <p:sldId id="575" r:id="rId166"/>
    <p:sldId id="576" r:id="rId167"/>
    <p:sldId id="577" r:id="rId168"/>
    <p:sldId id="579" r:id="rId169"/>
    <p:sldId id="578" r:id="rId170"/>
    <p:sldId id="553" r:id="rId171"/>
    <p:sldId id="554" r:id="rId172"/>
    <p:sldId id="555" r:id="rId173"/>
    <p:sldId id="556" r:id="rId174"/>
    <p:sldId id="557" r:id="rId175"/>
    <p:sldId id="558" r:id="rId176"/>
    <p:sldId id="559" r:id="rId177"/>
  </p:sldIdLst>
  <p:sldSz cx="9144000" cy="6858000" type="screen4x3"/>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8" d="100"/>
          <a:sy n="88" d="100"/>
        </p:scale>
        <p:origin x="672"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8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Diapositiva tito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71550" y="1919709"/>
            <a:ext cx="7772400" cy="1216398"/>
          </a:xfrm>
        </p:spPr>
        <p:txBody>
          <a:bodyPr anchor="b">
            <a:normAutofit/>
          </a:bodyPr>
          <a:lstStyle>
            <a:lvl1pPr algn="r">
              <a:lnSpc>
                <a:spcPct val="150000"/>
              </a:lnSpc>
              <a:defRPr lang="en-US" sz="3600" kern="1200" dirty="0">
                <a:solidFill>
                  <a:srgbClr val="1399DA"/>
                </a:solidFill>
                <a:latin typeface="Arial" panose="020B0604020202020204" pitchFamily="34" charset="0"/>
                <a:ea typeface="+mj-ea"/>
                <a:cs typeface="Arial" panose="020B0604020202020204" pitchFamily="34" charset="0"/>
              </a:defRPr>
            </a:lvl1pPr>
          </a:lstStyle>
          <a:p>
            <a:r>
              <a:rPr lang="it-IT" dirty="0" smtClean="0"/>
              <a:t>Fare clic per inserire il titolo</a:t>
            </a:r>
            <a:endParaRPr lang="en-US" dirty="0"/>
          </a:p>
        </p:txBody>
      </p:sp>
      <p:sp>
        <p:nvSpPr>
          <p:cNvPr id="3" name="Subtitle 2"/>
          <p:cNvSpPr>
            <a:spLocks noGrp="1"/>
          </p:cNvSpPr>
          <p:nvPr>
            <p:ph type="subTitle" idx="1" hasCustomPrompt="1"/>
          </p:nvPr>
        </p:nvSpPr>
        <p:spPr>
          <a:xfrm>
            <a:off x="1885950" y="3136107"/>
            <a:ext cx="6858000" cy="931862"/>
          </a:xfrm>
        </p:spPr>
        <p:txBody>
          <a:bodyPr>
            <a:normAutofit/>
          </a:bodyPr>
          <a:lstStyle>
            <a:lvl1pPr marL="0" indent="0" algn="r">
              <a:buNone/>
              <a:defRPr lang="en-US" sz="1800" kern="1200" dirty="0">
                <a:solidFill>
                  <a:srgbClr val="1399DA"/>
                </a:solidFill>
                <a:latin typeface="Arial" panose="020B0604020202020204" pitchFamily="34" charset="0"/>
                <a:ea typeface="+mj-ea"/>
                <a:cs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it-IT" dirty="0" smtClean="0"/>
              <a:t>Fare clic per modificare Il sottotitolo</a:t>
            </a:r>
            <a:endParaRPr lang="en-US" dirty="0"/>
          </a:p>
        </p:txBody>
      </p:sp>
      <p:sp>
        <p:nvSpPr>
          <p:cNvPr id="9" name="Segnaposto testo 8"/>
          <p:cNvSpPr>
            <a:spLocks noGrp="1"/>
          </p:cNvSpPr>
          <p:nvPr>
            <p:ph type="body" sz="quarter" idx="10" hasCustomPrompt="1"/>
          </p:nvPr>
        </p:nvSpPr>
        <p:spPr>
          <a:xfrm>
            <a:off x="5806656" y="4699000"/>
            <a:ext cx="2937294" cy="1435100"/>
          </a:xfrm>
        </p:spPr>
        <p:txBody>
          <a:bodyPr>
            <a:normAutofit/>
          </a:bodyPr>
          <a:lstStyle>
            <a:lvl1pPr marL="0" indent="0" algn="r">
              <a:buNone/>
              <a:defRPr lang="it-IT" sz="1800" kern="1200" dirty="0">
                <a:solidFill>
                  <a:srgbClr val="7F7F7F"/>
                </a:solidFill>
                <a:latin typeface="Arial" panose="020B0604020202020204" pitchFamily="34" charset="0"/>
                <a:ea typeface="+mn-ea"/>
                <a:cs typeface="Arial" panose="020B0604020202020204" pitchFamily="34" charset="0"/>
              </a:defRPr>
            </a:lvl1pPr>
          </a:lstStyle>
          <a:p>
            <a:pPr lvl="0"/>
            <a:r>
              <a:rPr lang="it-IT" dirty="0" smtClean="0"/>
              <a:t>Nome e Cognome docente; </a:t>
            </a:r>
            <a:br>
              <a:rPr lang="it-IT" dirty="0" smtClean="0"/>
            </a:br>
            <a:r>
              <a:rPr lang="it-IT" dirty="0" smtClean="0"/>
              <a:t>Data presentazione</a:t>
            </a:r>
          </a:p>
        </p:txBody>
      </p:sp>
      <p:pic>
        <p:nvPicPr>
          <p:cNvPr id="7" name="Immagin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009985" y="344115"/>
            <a:ext cx="1733965"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668011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dirty="0"/>
          </a:p>
        </p:txBody>
      </p:sp>
      <p:sp>
        <p:nvSpPr>
          <p:cNvPr id="3" name="Vertical Text Placeholder 2"/>
          <p:cNvSpPr>
            <a:spLocks noGrp="1"/>
          </p:cNvSpPr>
          <p:nvPr>
            <p:ph type="body" orient="vert" idx="1"/>
          </p:nvPr>
        </p:nvSpPr>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a:xfrm>
            <a:off x="628650" y="6356353"/>
            <a:ext cx="2057400" cy="365125"/>
          </a:xfrm>
          <a:prstGeom prst="rect">
            <a:avLst/>
          </a:prstGeom>
        </p:spPr>
        <p:txBody>
          <a:bodyPr/>
          <a:lstStyle/>
          <a:p>
            <a:fld id="{1761391A-CCF9-4A5C-8F48-8336A1A8CB4C}" type="datetimeFigureOut">
              <a:rPr lang="it-IT" smtClean="0"/>
              <a:t>12/02/2023</a:t>
            </a:fld>
            <a:endParaRPr lang="it-IT"/>
          </a:p>
        </p:txBody>
      </p:sp>
      <p:sp>
        <p:nvSpPr>
          <p:cNvPr id="5" name="Footer Placeholder 4"/>
          <p:cNvSpPr>
            <a:spLocks noGrp="1"/>
          </p:cNvSpPr>
          <p:nvPr>
            <p:ph type="ftr" sz="quarter" idx="11"/>
          </p:nvPr>
        </p:nvSpPr>
        <p:spPr>
          <a:xfrm>
            <a:off x="3028950" y="6356353"/>
            <a:ext cx="3086100" cy="365125"/>
          </a:xfrm>
          <a:prstGeom prst="rect">
            <a:avLst/>
          </a:prstGeom>
        </p:spPr>
        <p:txBody>
          <a:bodyPr/>
          <a:lstStyle/>
          <a:p>
            <a:endParaRPr lang="it-IT"/>
          </a:p>
        </p:txBody>
      </p:sp>
      <p:sp>
        <p:nvSpPr>
          <p:cNvPr id="6" name="Slide Number Placeholder 5"/>
          <p:cNvSpPr>
            <a:spLocks noGrp="1"/>
          </p:cNvSpPr>
          <p:nvPr>
            <p:ph type="sldNum" sz="quarter" idx="12"/>
          </p:nvPr>
        </p:nvSpPr>
        <p:spPr>
          <a:xfrm>
            <a:off x="6457950" y="6356353"/>
            <a:ext cx="2057400" cy="365125"/>
          </a:xfrm>
          <a:prstGeom prst="rect">
            <a:avLst/>
          </a:prstGeom>
        </p:spPr>
        <p:txBody>
          <a:bodyPr/>
          <a:lstStyle/>
          <a:p>
            <a:fld id="{B57AE3FF-CB73-4309-8F03-E7BBBD5155CC}" type="slidenum">
              <a:rPr lang="it-IT" smtClean="0"/>
              <a:t>‹N›</a:t>
            </a:fld>
            <a:endParaRPr lang="it-IT"/>
          </a:p>
        </p:txBody>
      </p:sp>
    </p:spTree>
    <p:extLst>
      <p:ext uri="{BB962C8B-B14F-4D97-AF65-F5344CB8AC3E}">
        <p14:creationId xmlns:p14="http://schemas.microsoft.com/office/powerpoint/2010/main" val="11437923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it-IT" smtClean="0"/>
              <a:t>Fare clic per modificare lo stile del titolo</a:t>
            </a:r>
            <a:endParaRPr lang="en-US" dirty="0"/>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Tree>
    <p:extLst>
      <p:ext uri="{BB962C8B-B14F-4D97-AF65-F5344CB8AC3E}">
        <p14:creationId xmlns:p14="http://schemas.microsoft.com/office/powerpoint/2010/main" val="170879157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Diapositiva tito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71550" y="1919709"/>
            <a:ext cx="7772400" cy="1216398"/>
          </a:xfrm>
        </p:spPr>
        <p:txBody>
          <a:bodyPr anchor="b">
            <a:normAutofit/>
          </a:bodyPr>
          <a:lstStyle>
            <a:lvl1pPr algn="r">
              <a:lnSpc>
                <a:spcPct val="150000"/>
              </a:lnSpc>
              <a:defRPr lang="en-US" sz="2850" kern="1200" dirty="0">
                <a:solidFill>
                  <a:srgbClr val="1399DA"/>
                </a:solidFill>
                <a:latin typeface="Arial" panose="020B0604020202020204" pitchFamily="34" charset="0"/>
                <a:ea typeface="+mj-ea"/>
                <a:cs typeface="Arial" panose="020B0604020202020204" pitchFamily="34" charset="0"/>
              </a:defRPr>
            </a:lvl1pPr>
          </a:lstStyle>
          <a:p>
            <a:r>
              <a:rPr lang="it-IT" dirty="0" smtClean="0"/>
              <a:t>Fare clic per inserire il titolo</a:t>
            </a:r>
            <a:endParaRPr lang="en-US" dirty="0"/>
          </a:p>
        </p:txBody>
      </p:sp>
      <p:sp>
        <p:nvSpPr>
          <p:cNvPr id="3" name="Subtitle 2"/>
          <p:cNvSpPr>
            <a:spLocks noGrp="1"/>
          </p:cNvSpPr>
          <p:nvPr>
            <p:ph type="subTitle" idx="1" hasCustomPrompt="1"/>
          </p:nvPr>
        </p:nvSpPr>
        <p:spPr>
          <a:xfrm>
            <a:off x="1885950" y="3136107"/>
            <a:ext cx="6858000" cy="931862"/>
          </a:xfrm>
        </p:spPr>
        <p:txBody>
          <a:bodyPr>
            <a:normAutofit/>
          </a:bodyPr>
          <a:lstStyle>
            <a:lvl1pPr marL="0" indent="0" algn="r">
              <a:buNone/>
              <a:defRPr lang="en-US" sz="1500" kern="1200" dirty="0">
                <a:solidFill>
                  <a:srgbClr val="1399DA"/>
                </a:solidFill>
                <a:latin typeface="Arial" panose="020B0604020202020204" pitchFamily="34" charset="0"/>
                <a:ea typeface="+mj-ea"/>
                <a:cs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it-IT" dirty="0" smtClean="0"/>
              <a:t>Fare clic per modificare Il sottotitolo</a:t>
            </a:r>
            <a:endParaRPr lang="en-US" dirty="0"/>
          </a:p>
        </p:txBody>
      </p:sp>
      <p:sp>
        <p:nvSpPr>
          <p:cNvPr id="9" name="Segnaposto testo 8"/>
          <p:cNvSpPr>
            <a:spLocks noGrp="1"/>
          </p:cNvSpPr>
          <p:nvPr>
            <p:ph type="body" sz="quarter" idx="10" hasCustomPrompt="1"/>
          </p:nvPr>
        </p:nvSpPr>
        <p:spPr>
          <a:xfrm>
            <a:off x="5806656" y="4699000"/>
            <a:ext cx="2937294" cy="1435100"/>
          </a:xfrm>
        </p:spPr>
        <p:txBody>
          <a:bodyPr>
            <a:normAutofit/>
          </a:bodyPr>
          <a:lstStyle>
            <a:lvl1pPr marL="0" indent="0" algn="r">
              <a:buNone/>
              <a:defRPr lang="it-IT" sz="1350" kern="1200" dirty="0">
                <a:solidFill>
                  <a:srgbClr val="7F7F7F"/>
                </a:solidFill>
                <a:latin typeface="Arial" panose="020B0604020202020204" pitchFamily="34" charset="0"/>
                <a:ea typeface="+mn-ea"/>
                <a:cs typeface="Arial" panose="020B0604020202020204" pitchFamily="34" charset="0"/>
              </a:defRPr>
            </a:lvl1pPr>
          </a:lstStyle>
          <a:p>
            <a:pPr lvl="0"/>
            <a:r>
              <a:rPr lang="it-IT" dirty="0" smtClean="0"/>
              <a:t>Nome e Cognome docente; </a:t>
            </a:r>
            <a:br>
              <a:rPr lang="it-IT" dirty="0" smtClean="0"/>
            </a:br>
            <a:r>
              <a:rPr lang="it-IT" dirty="0" smtClean="0"/>
              <a:t>Data presentazione</a:t>
            </a:r>
          </a:p>
        </p:txBody>
      </p:sp>
      <p:pic>
        <p:nvPicPr>
          <p:cNvPr id="10" name="Immagine 9"/>
          <p:cNvPicPr>
            <a:picLocks noChangeAspect="1"/>
          </p:cNvPicPr>
          <p:nvPr/>
        </p:nvPicPr>
        <p:blipFill>
          <a:blip r:embed="rId2"/>
          <a:stretch>
            <a:fillRect/>
          </a:stretch>
        </p:blipFill>
        <p:spPr>
          <a:xfrm>
            <a:off x="7713010" y="328989"/>
            <a:ext cx="1030941" cy="1116853"/>
          </a:xfrm>
          <a:prstGeom prst="rect">
            <a:avLst/>
          </a:prstGeom>
        </p:spPr>
      </p:pic>
    </p:spTree>
    <p:extLst>
      <p:ext uri="{BB962C8B-B14F-4D97-AF65-F5344CB8AC3E}">
        <p14:creationId xmlns:p14="http://schemas.microsoft.com/office/powerpoint/2010/main" val="170837187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2_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143000" y="1122363"/>
            <a:ext cx="6858000" cy="2387600"/>
          </a:xfrm>
        </p:spPr>
        <p:txBody>
          <a:bodyPr anchor="b"/>
          <a:lstStyle>
            <a:lvl1pPr algn="ctr">
              <a:defRPr sz="4500"/>
            </a:lvl1pPr>
          </a:lstStyle>
          <a:p>
            <a:r>
              <a:rPr lang="it-IT" smtClean="0"/>
              <a:t>Fare clic per modificare lo stile del titolo</a:t>
            </a:r>
            <a:endParaRPr lang="it-IT" dirty="0"/>
          </a:p>
        </p:txBody>
      </p:sp>
      <p:sp>
        <p:nvSpPr>
          <p:cNvPr id="3" name="Sottotitolo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it-IT" smtClean="0"/>
              <a:t>Fare clic per modificare lo stile del sottotitolo dello schema</a:t>
            </a:r>
            <a:endParaRPr lang="it-IT" dirty="0"/>
          </a:p>
        </p:txBody>
      </p:sp>
    </p:spTree>
    <p:extLst>
      <p:ext uri="{BB962C8B-B14F-4D97-AF65-F5344CB8AC3E}">
        <p14:creationId xmlns:p14="http://schemas.microsoft.com/office/powerpoint/2010/main" val="2195670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1" y="365128"/>
            <a:ext cx="7886699" cy="1325563"/>
          </a:xfrm>
        </p:spPr>
        <p:txBody>
          <a:bodyPr>
            <a:normAutofit/>
          </a:bodyPr>
          <a:lstStyle>
            <a:lvl1pPr>
              <a:defRPr lang="en-US" sz="3600" kern="1200" baseline="0" dirty="0">
                <a:solidFill>
                  <a:srgbClr val="1399DA"/>
                </a:solidFill>
                <a:latin typeface="Arial" panose="020B0604020202020204" pitchFamily="34" charset="0"/>
                <a:ea typeface="+mj-ea"/>
                <a:cs typeface="Arial" panose="020B0604020202020204" pitchFamily="34" charset="0"/>
              </a:defRPr>
            </a:lvl1pPr>
          </a:lstStyle>
          <a:p>
            <a:r>
              <a:rPr lang="it-IT" dirty="0" smtClean="0"/>
              <a:t>Fare clic per inserire il titolo</a:t>
            </a:r>
            <a:endParaRPr lang="en-US" dirty="0"/>
          </a:p>
        </p:txBody>
      </p:sp>
      <p:sp>
        <p:nvSpPr>
          <p:cNvPr id="3" name="Content Placeholder 2"/>
          <p:cNvSpPr>
            <a:spLocks noGrp="1"/>
          </p:cNvSpPr>
          <p:nvPr>
            <p:ph idx="1"/>
          </p:nvPr>
        </p:nvSpPr>
        <p:spPr/>
        <p:txBody>
          <a:bodyPr/>
          <a:lstStyle>
            <a:lvl1pPr>
              <a:defRPr sz="1950">
                <a:latin typeface="Arial" panose="020B0604020202020204" pitchFamily="34"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650">
                <a:latin typeface="Arial" panose="020B0604020202020204" pitchFamily="34" charset="0"/>
                <a:cs typeface="Arial" panose="020B0604020202020204" pitchFamily="34" charset="0"/>
              </a:defRPr>
            </a:lvl3pPr>
            <a:lvl4pPr>
              <a:defRPr sz="1350">
                <a:latin typeface="Arial" panose="020B0604020202020204" pitchFamily="34" charset="0"/>
                <a:cs typeface="Arial" panose="020B0604020202020204" pitchFamily="34" charset="0"/>
              </a:defRPr>
            </a:lvl4pPr>
            <a:lvl5pPr>
              <a:defRPr sz="1350">
                <a:latin typeface="Arial" panose="020B0604020202020204" pitchFamily="34" charset="0"/>
                <a:cs typeface="Arial" panose="020B0604020202020204" pitchFamily="34" charset="0"/>
              </a:defRPr>
            </a:lvl5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Tree>
    <p:extLst>
      <p:ext uri="{BB962C8B-B14F-4D97-AF65-F5344CB8AC3E}">
        <p14:creationId xmlns:p14="http://schemas.microsoft.com/office/powerpoint/2010/main" val="412832009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888" y="1709741"/>
            <a:ext cx="7886700" cy="2275407"/>
          </a:xfrm>
        </p:spPr>
        <p:txBody>
          <a:bodyPr anchor="ctr">
            <a:normAutofit/>
          </a:bodyPr>
          <a:lstStyle>
            <a:lvl1pPr>
              <a:defRPr lang="en-US" sz="3600" kern="1200" dirty="0">
                <a:solidFill>
                  <a:srgbClr val="1399DA"/>
                </a:solidFill>
                <a:latin typeface="Arial" panose="020B0604020202020204" pitchFamily="34" charset="0"/>
                <a:ea typeface="+mj-ea"/>
                <a:cs typeface="Arial" panose="020B0604020202020204" pitchFamily="34" charset="0"/>
              </a:defRPr>
            </a:lvl1pPr>
          </a:lstStyle>
          <a:p>
            <a:r>
              <a:rPr lang="it-IT" dirty="0" smtClean="0"/>
              <a:t>Fare clic per inserire il titolo</a:t>
            </a:r>
            <a:endParaRPr lang="en-US" dirty="0"/>
          </a:p>
        </p:txBody>
      </p:sp>
      <p:sp>
        <p:nvSpPr>
          <p:cNvPr id="3" name="Text Placeholder 2"/>
          <p:cNvSpPr>
            <a:spLocks noGrp="1"/>
          </p:cNvSpPr>
          <p:nvPr>
            <p:ph type="body" idx="1"/>
          </p:nvPr>
        </p:nvSpPr>
        <p:spPr>
          <a:xfrm>
            <a:off x="623888" y="3985148"/>
            <a:ext cx="7886700" cy="2104505"/>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it-IT" smtClean="0"/>
              <a:t>Fare clic per modificare stili del testo dello schema</a:t>
            </a:r>
          </a:p>
        </p:txBody>
      </p:sp>
      <p:sp>
        <p:nvSpPr>
          <p:cNvPr id="4" name="Segnaposto piè di pagina 3"/>
          <p:cNvSpPr>
            <a:spLocks noGrp="1"/>
          </p:cNvSpPr>
          <p:nvPr>
            <p:ph type="ftr" sz="quarter" idx="13"/>
          </p:nvPr>
        </p:nvSpPr>
        <p:spPr>
          <a:xfrm>
            <a:off x="1377950" y="6176963"/>
            <a:ext cx="3086100" cy="365125"/>
          </a:xfrm>
          <a:prstGeom prst="rect">
            <a:avLst/>
          </a:prstGeom>
        </p:spPr>
        <p:txBody>
          <a:bodyPr/>
          <a:lstStyle/>
          <a:p>
            <a:r>
              <a:rPr lang="it-IT" smtClean="0"/>
              <a:t>www.gruppolen.it</a:t>
            </a:r>
            <a:endParaRPr lang="it-IT" dirty="0"/>
          </a:p>
        </p:txBody>
      </p:sp>
    </p:spTree>
    <p:extLst>
      <p:ext uri="{BB962C8B-B14F-4D97-AF65-F5344CB8AC3E}">
        <p14:creationId xmlns:p14="http://schemas.microsoft.com/office/powerpoint/2010/main" val="92619106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lang="en-US" sz="3600" kern="1200" dirty="0">
                <a:solidFill>
                  <a:srgbClr val="1399DA"/>
                </a:solidFill>
                <a:latin typeface="Arial" panose="020B0604020202020204" pitchFamily="34" charset="0"/>
                <a:ea typeface="+mj-ea"/>
                <a:cs typeface="Arial" panose="020B0604020202020204" pitchFamily="34" charset="0"/>
              </a:defRPr>
            </a:lvl1pPr>
          </a:lstStyle>
          <a:p>
            <a:r>
              <a:rPr lang="it-IT" dirty="0" smtClean="0"/>
              <a:t>Fare clic per inserire il titolo</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Tree>
    <p:extLst>
      <p:ext uri="{BB962C8B-B14F-4D97-AF65-F5344CB8AC3E}">
        <p14:creationId xmlns:p14="http://schemas.microsoft.com/office/powerpoint/2010/main" val="3895755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9841" y="365128"/>
            <a:ext cx="7886700" cy="1325563"/>
          </a:xfrm>
        </p:spPr>
        <p:txBody>
          <a:bodyPr>
            <a:normAutofit/>
          </a:bodyPr>
          <a:lstStyle>
            <a:lvl1pPr>
              <a:defRPr lang="en-US" sz="3600" kern="1200" baseline="0" dirty="0">
                <a:solidFill>
                  <a:srgbClr val="1399DA"/>
                </a:solidFill>
                <a:latin typeface="Arial" panose="020B0604020202020204" pitchFamily="34" charset="0"/>
                <a:ea typeface="+mj-ea"/>
                <a:cs typeface="Arial" panose="020B0604020202020204" pitchFamily="34" charset="0"/>
              </a:defRPr>
            </a:lvl1pPr>
          </a:lstStyle>
          <a:p>
            <a:r>
              <a:rPr lang="it-IT" dirty="0" smtClean="0"/>
              <a:t>Fare clic per inserire il titolo</a:t>
            </a:r>
            <a:endParaRPr lang="en-US" dirty="0"/>
          </a:p>
        </p:txBody>
      </p:sp>
      <p:sp>
        <p:nvSpPr>
          <p:cNvPr id="3" name="Text Placeholder 2"/>
          <p:cNvSpPr>
            <a:spLocks noGrp="1"/>
          </p:cNvSpPr>
          <p:nvPr>
            <p:ph type="body" idx="1"/>
          </p:nvPr>
        </p:nvSpPr>
        <p:spPr>
          <a:xfrm>
            <a:off x="629842" y="1681163"/>
            <a:ext cx="3868340" cy="823912"/>
          </a:xfrm>
        </p:spPr>
        <p:txBody>
          <a:bodyPr anchor="b">
            <a:normAutofit/>
          </a:bodyPr>
          <a:lstStyle>
            <a:lvl1pPr marL="0" indent="0">
              <a:buNone/>
              <a:defRPr sz="1800" b="0">
                <a:latin typeface="Arial" panose="020B0604020202020204" pitchFamily="34" charset="0"/>
                <a:cs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smtClean="0"/>
              <a:t>Fare clic per modificare stili del testo dello schema</a:t>
            </a:r>
          </a:p>
        </p:txBody>
      </p:sp>
      <p:sp>
        <p:nvSpPr>
          <p:cNvPr id="4" name="Content Placeholder 3"/>
          <p:cNvSpPr>
            <a:spLocks noGrp="1"/>
          </p:cNvSpPr>
          <p:nvPr>
            <p:ph sz="half" idx="2"/>
          </p:nvPr>
        </p:nvSpPr>
        <p:spPr>
          <a:xfrm>
            <a:off x="629842" y="2505075"/>
            <a:ext cx="3868340" cy="3684588"/>
          </a:xfrm>
        </p:spPr>
        <p:txBody>
          <a:bodyPr/>
          <a:lstStyle>
            <a:lvl1pPr>
              <a:defRPr lang="it-IT" sz="1500" b="0" kern="1200" dirty="0" smtClean="0">
                <a:solidFill>
                  <a:schemeClr val="tx1"/>
                </a:solidFill>
                <a:latin typeface="Arial" panose="020B0604020202020204" pitchFamily="34" charset="0"/>
                <a:ea typeface="+mn-ea"/>
                <a:cs typeface="Arial" panose="020B0604020202020204" pitchFamily="34" charset="0"/>
              </a:defRPr>
            </a:lvl1pPr>
            <a:lvl2pPr>
              <a:defRPr sz="1650">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Text Placeholder 4"/>
          <p:cNvSpPr>
            <a:spLocks noGrp="1"/>
          </p:cNvSpPr>
          <p:nvPr>
            <p:ph type="body" sz="quarter" idx="3"/>
          </p:nvPr>
        </p:nvSpPr>
        <p:spPr>
          <a:xfrm>
            <a:off x="4629151" y="1681163"/>
            <a:ext cx="3887391" cy="823912"/>
          </a:xfrm>
        </p:spPr>
        <p:txBody>
          <a:bodyPr anchor="b">
            <a:normAutofit/>
          </a:bodyPr>
          <a:lstStyle>
            <a:lvl1pPr marL="0" indent="0">
              <a:buNone/>
              <a:defRPr lang="it-IT" sz="1800" b="0" kern="1200" dirty="0" smtClean="0">
                <a:solidFill>
                  <a:schemeClr val="tx1"/>
                </a:solidFill>
                <a:latin typeface="Arial" panose="020B0604020202020204" pitchFamily="34" charset="0"/>
                <a:ea typeface="+mn-ea"/>
                <a:cs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750"/>
              </a:spcBef>
              <a:buFont typeface="Arial" panose="020B0604020202020204" pitchFamily="34" charset="0"/>
              <a:buNone/>
            </a:pPr>
            <a:r>
              <a:rPr lang="it-IT" smtClean="0"/>
              <a:t>Fare clic per modificare stili del testo dello schema</a:t>
            </a:r>
          </a:p>
        </p:txBody>
      </p:sp>
      <p:sp>
        <p:nvSpPr>
          <p:cNvPr id="6" name="Content Placeholder 5"/>
          <p:cNvSpPr>
            <a:spLocks noGrp="1"/>
          </p:cNvSpPr>
          <p:nvPr>
            <p:ph sz="quarter" idx="4"/>
          </p:nvPr>
        </p:nvSpPr>
        <p:spPr>
          <a:xfrm>
            <a:off x="4629151" y="2505075"/>
            <a:ext cx="3887391" cy="3684588"/>
          </a:xfrm>
        </p:spPr>
        <p:txBody>
          <a:bodyPr/>
          <a:lstStyle>
            <a:lvl1pPr>
              <a:defRPr lang="it-IT" sz="1500" b="0" kern="1200" dirty="0" smtClean="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lang="it-IT" sz="1650" kern="1200" dirty="0" smtClean="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lang="it-IT" sz="1500" kern="1200" dirty="0" smtClean="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lang="it-IT" sz="1350" kern="1200" dirty="0" smtClean="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lang="en-US" sz="1350" kern="1200" dirty="0">
                <a:solidFill>
                  <a:schemeClr val="tx1"/>
                </a:solidFill>
                <a:latin typeface="Arial" panose="020B0604020202020204" pitchFamily="34" charset="0"/>
                <a:ea typeface="+mn-ea"/>
                <a:cs typeface="Arial" panose="020B0604020202020204" pitchFamily="34" charset="0"/>
              </a:defRPr>
            </a:lvl5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Tree>
    <p:extLst>
      <p:ext uri="{BB962C8B-B14F-4D97-AF65-F5344CB8AC3E}">
        <p14:creationId xmlns:p14="http://schemas.microsoft.com/office/powerpoint/2010/main" val="1063916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lang="en-US" sz="3600" kern="1200" dirty="0">
                <a:solidFill>
                  <a:srgbClr val="1399DA"/>
                </a:solidFill>
                <a:latin typeface="Arial" panose="020B0604020202020204" pitchFamily="34" charset="0"/>
                <a:ea typeface="+mj-ea"/>
                <a:cs typeface="Arial" panose="020B0604020202020204" pitchFamily="34" charset="0"/>
              </a:defRPr>
            </a:lvl1pPr>
          </a:lstStyle>
          <a:p>
            <a:r>
              <a:rPr lang="it-IT" dirty="0" smtClean="0"/>
              <a:t>Fare clic per inserire il titolo</a:t>
            </a:r>
            <a:endParaRPr lang="en-US" dirty="0"/>
          </a:p>
        </p:txBody>
      </p:sp>
    </p:spTree>
    <p:extLst>
      <p:ext uri="{BB962C8B-B14F-4D97-AF65-F5344CB8AC3E}">
        <p14:creationId xmlns:p14="http://schemas.microsoft.com/office/powerpoint/2010/main" val="507980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piè di pagina 1"/>
          <p:cNvSpPr>
            <a:spLocks noGrp="1"/>
          </p:cNvSpPr>
          <p:nvPr>
            <p:ph type="ftr" sz="quarter" idx="10"/>
          </p:nvPr>
        </p:nvSpPr>
        <p:spPr>
          <a:xfrm>
            <a:off x="1377950" y="6176963"/>
            <a:ext cx="3086100" cy="365125"/>
          </a:xfrm>
          <a:prstGeom prst="rect">
            <a:avLst/>
          </a:prstGeom>
        </p:spPr>
        <p:txBody>
          <a:bodyPr/>
          <a:lstStyle/>
          <a:p>
            <a:r>
              <a:rPr lang="it-IT" smtClean="0"/>
              <a:t>www.gruppolen.it</a:t>
            </a:r>
            <a:endParaRPr lang="it-IT" dirty="0"/>
          </a:p>
        </p:txBody>
      </p:sp>
    </p:spTree>
    <p:extLst>
      <p:ext uri="{BB962C8B-B14F-4D97-AF65-F5344CB8AC3E}">
        <p14:creationId xmlns:p14="http://schemas.microsoft.com/office/powerpoint/2010/main" val="1111809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9841" y="457200"/>
            <a:ext cx="2949178" cy="1600200"/>
          </a:xfrm>
        </p:spPr>
        <p:txBody>
          <a:bodyPr anchor="ctr">
            <a:noAutofit/>
          </a:bodyPr>
          <a:lstStyle>
            <a:lvl1pPr>
              <a:lnSpc>
                <a:spcPct val="100000"/>
              </a:lnSpc>
              <a:defRPr lang="en-US" sz="3600" kern="1200" dirty="0">
                <a:solidFill>
                  <a:srgbClr val="1399DA"/>
                </a:solidFill>
                <a:latin typeface="Arial" panose="020B0604020202020204" pitchFamily="34" charset="0"/>
                <a:ea typeface="+mj-ea"/>
                <a:cs typeface="Arial" panose="020B0604020202020204" pitchFamily="34" charset="0"/>
              </a:defRPr>
            </a:lvl1pPr>
          </a:lstStyle>
          <a:p>
            <a:r>
              <a:rPr lang="it-IT" dirty="0" smtClean="0"/>
              <a:t>Fare clic inserire il titolo</a:t>
            </a:r>
            <a:endParaRPr lang="en-US" dirty="0"/>
          </a:p>
        </p:txBody>
      </p:sp>
      <p:sp>
        <p:nvSpPr>
          <p:cNvPr id="3" name="Content Placeholder 2"/>
          <p:cNvSpPr>
            <a:spLocks noGrp="1"/>
          </p:cNvSpPr>
          <p:nvPr>
            <p:ph idx="1"/>
          </p:nvPr>
        </p:nvSpPr>
        <p:spPr>
          <a:xfrm>
            <a:off x="3887391" y="457202"/>
            <a:ext cx="4629150" cy="5403851"/>
          </a:xfrm>
        </p:spPr>
        <p:txBody>
          <a:bodyPr/>
          <a:lstStyle>
            <a:lvl1pPr>
              <a:defRPr sz="1950">
                <a:latin typeface="Arial" panose="020B0604020202020204" pitchFamily="34"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650">
                <a:latin typeface="Arial" panose="020B0604020202020204" pitchFamily="34" charset="0"/>
                <a:cs typeface="Arial" panose="020B0604020202020204" pitchFamily="34" charset="0"/>
              </a:defRPr>
            </a:lvl3pPr>
            <a:lvl4pPr>
              <a:defRPr sz="1500">
                <a:latin typeface="Arial" panose="020B0604020202020204" pitchFamily="34" charset="0"/>
                <a:cs typeface="Arial" panose="020B0604020202020204" pitchFamily="34" charset="0"/>
              </a:defRPr>
            </a:lvl4pPr>
            <a:lvl5pPr>
              <a:defRPr sz="1350">
                <a:latin typeface="Arial" panose="020B0604020202020204" pitchFamily="34" charset="0"/>
                <a:cs typeface="Arial" panose="020B0604020202020204" pitchFamily="34" charset="0"/>
              </a:defRPr>
            </a:lvl5pPr>
            <a:lvl6pPr>
              <a:defRPr sz="1500"/>
            </a:lvl6pPr>
            <a:lvl7pPr>
              <a:defRPr sz="1500"/>
            </a:lvl7pPr>
            <a:lvl8pPr>
              <a:defRPr sz="1500"/>
            </a:lvl8pPr>
            <a:lvl9pPr>
              <a:defRPr sz="15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Text Placeholder 3"/>
          <p:cNvSpPr>
            <a:spLocks noGrp="1"/>
          </p:cNvSpPr>
          <p:nvPr>
            <p:ph type="body" sz="half" idx="2"/>
          </p:nvPr>
        </p:nvSpPr>
        <p:spPr>
          <a:xfrm>
            <a:off x="629841" y="2057400"/>
            <a:ext cx="2949178" cy="3811588"/>
          </a:xfrm>
        </p:spPr>
        <p:txBody>
          <a:bodyPr>
            <a:normAutofit/>
          </a:bodyPr>
          <a:lstStyle>
            <a:lvl1pPr marL="0" indent="0">
              <a:buNone/>
              <a:defRPr lang="it-IT" sz="1950" kern="1200" dirty="0" smtClean="0">
                <a:solidFill>
                  <a:schemeClr val="tx1"/>
                </a:solidFill>
                <a:latin typeface="Arial" panose="020B0604020202020204" pitchFamily="34" charset="0"/>
                <a:ea typeface="+mn-ea"/>
                <a:cs typeface="Arial" panose="020B0604020202020204" pitchFamily="34" charset="0"/>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it-IT" smtClean="0"/>
              <a:t>Fare clic per modificare stili del testo dello schema</a:t>
            </a:r>
          </a:p>
        </p:txBody>
      </p:sp>
    </p:spTree>
    <p:extLst>
      <p:ext uri="{BB962C8B-B14F-4D97-AF65-F5344CB8AC3E}">
        <p14:creationId xmlns:p14="http://schemas.microsoft.com/office/powerpoint/2010/main" val="2540470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9841" y="457200"/>
            <a:ext cx="2949178" cy="1600200"/>
          </a:xfrm>
        </p:spPr>
        <p:txBody>
          <a:bodyPr anchor="ctr">
            <a:normAutofit/>
          </a:bodyPr>
          <a:lstStyle>
            <a:lvl1pPr>
              <a:lnSpc>
                <a:spcPct val="100000"/>
              </a:lnSpc>
              <a:defRPr lang="en-US" sz="3600" kern="1200" baseline="0" dirty="0">
                <a:solidFill>
                  <a:srgbClr val="1399DA"/>
                </a:solidFill>
                <a:latin typeface="Arial" panose="020B0604020202020204" pitchFamily="34" charset="0"/>
                <a:ea typeface="+mj-ea"/>
                <a:cs typeface="Arial" panose="020B0604020202020204" pitchFamily="34" charset="0"/>
              </a:defRPr>
            </a:lvl1pPr>
          </a:lstStyle>
          <a:p>
            <a:r>
              <a:rPr lang="it-IT" dirty="0" smtClean="0"/>
              <a:t>Fare clic per inserire il titolo</a:t>
            </a:r>
            <a:endParaRPr lang="en-US" dirty="0"/>
          </a:p>
        </p:txBody>
      </p:sp>
      <p:sp>
        <p:nvSpPr>
          <p:cNvPr id="3" name="Picture Placeholder 2"/>
          <p:cNvSpPr>
            <a:spLocks noGrp="1" noChangeAspect="1"/>
          </p:cNvSpPr>
          <p:nvPr>
            <p:ph type="pic" idx="1"/>
          </p:nvPr>
        </p:nvSpPr>
        <p:spPr>
          <a:xfrm>
            <a:off x="3887391" y="987428"/>
            <a:ext cx="4629150" cy="4873625"/>
          </a:xfrm>
        </p:spPr>
        <p:txBody>
          <a:bodyPr anchor="t">
            <a:normAutofit/>
          </a:bodyPr>
          <a:lstStyle>
            <a:lvl1pPr marL="0" indent="0">
              <a:buNone/>
              <a:defRPr sz="1950">
                <a:latin typeface="Arial" panose="020B0604020202020204" pitchFamily="34" charset="0"/>
                <a:cs typeface="Arial" panose="020B0604020202020204"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it-IT" smtClean="0"/>
              <a:t>Fare clic sull'icona per inserire un'immagine</a:t>
            </a:r>
            <a:endParaRPr lang="en-US" dirty="0"/>
          </a:p>
        </p:txBody>
      </p:sp>
      <p:sp>
        <p:nvSpPr>
          <p:cNvPr id="4" name="Text Placeholder 3"/>
          <p:cNvSpPr>
            <a:spLocks noGrp="1"/>
          </p:cNvSpPr>
          <p:nvPr>
            <p:ph type="body" sz="half" idx="2"/>
          </p:nvPr>
        </p:nvSpPr>
        <p:spPr>
          <a:xfrm>
            <a:off x="629841" y="2057400"/>
            <a:ext cx="2949178" cy="3811588"/>
          </a:xfrm>
        </p:spPr>
        <p:txBody>
          <a:bodyPr>
            <a:normAutofit/>
          </a:bodyPr>
          <a:lstStyle>
            <a:lvl1pPr marL="0" indent="0">
              <a:buNone/>
              <a:defRPr lang="it-IT" sz="1950" kern="1200" dirty="0" smtClean="0">
                <a:solidFill>
                  <a:schemeClr val="tx1"/>
                </a:solidFill>
                <a:latin typeface="Arial" panose="020B0604020202020204" pitchFamily="34" charset="0"/>
                <a:ea typeface="+mn-ea"/>
                <a:cs typeface="Arial" panose="020B0604020202020204" pitchFamily="34" charset="0"/>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it-IT" smtClean="0"/>
              <a:t>Fare clic per modificare stili del testo dello schema</a:t>
            </a:r>
          </a:p>
        </p:txBody>
      </p:sp>
    </p:spTree>
    <p:extLst>
      <p:ext uri="{BB962C8B-B14F-4D97-AF65-F5344CB8AC3E}">
        <p14:creationId xmlns:p14="http://schemas.microsoft.com/office/powerpoint/2010/main" val="855480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Autofit/>
          </a:bodyPr>
          <a:lstStyle/>
          <a:p>
            <a:r>
              <a:rPr lang="it-IT" dirty="0" smtClean="0"/>
              <a:t>Fare clic per modificare il titolo</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it-IT" dirty="0" smtClean="0"/>
              <a:t>Fare clic per modificare stili del testo dello schema</a:t>
            </a:r>
          </a:p>
          <a:p>
            <a:pPr lvl="1"/>
            <a:r>
              <a:rPr lang="it-IT" dirty="0" smtClean="0"/>
              <a:t>Secondo livello</a:t>
            </a:r>
          </a:p>
          <a:p>
            <a:pPr lvl="2"/>
            <a:r>
              <a:rPr lang="it-IT" dirty="0" smtClean="0"/>
              <a:t>Terzo livello</a:t>
            </a:r>
          </a:p>
          <a:p>
            <a:pPr lvl="3"/>
            <a:r>
              <a:rPr lang="it-IT" dirty="0" smtClean="0"/>
              <a:t>Quarto livello</a:t>
            </a:r>
          </a:p>
          <a:p>
            <a:pPr lvl="4"/>
            <a:r>
              <a:rPr lang="it-IT" dirty="0" smtClean="0"/>
              <a:t>Quinto livello</a:t>
            </a:r>
            <a:endParaRPr lang="en-US" dirty="0"/>
          </a:p>
        </p:txBody>
      </p:sp>
      <p:sp>
        <p:nvSpPr>
          <p:cNvPr id="7" name="CasellaDiTesto 6"/>
          <p:cNvSpPr txBox="1"/>
          <p:nvPr userDrawn="1"/>
        </p:nvSpPr>
        <p:spPr>
          <a:xfrm>
            <a:off x="1749880" y="6147012"/>
            <a:ext cx="2364905" cy="329770"/>
          </a:xfrm>
          <a:prstGeom prst="rect">
            <a:avLst/>
          </a:prstGeom>
          <a:noFill/>
        </p:spPr>
        <p:txBody>
          <a:bodyPr>
            <a:spAutoFit/>
          </a:bodyPr>
          <a:lstStyle/>
          <a:p>
            <a:pPr>
              <a:defRPr/>
            </a:pPr>
            <a:r>
              <a:rPr lang="it-IT" sz="1543" dirty="0">
                <a:solidFill>
                  <a:schemeClr val="accent1">
                    <a:lumMod val="75000"/>
                  </a:schemeClr>
                </a:solidFill>
                <a:latin typeface="Times New Roman"/>
              </a:rPr>
              <a:t>www.gemaxconsulting.it</a:t>
            </a:r>
          </a:p>
        </p:txBody>
      </p:sp>
      <p:pic>
        <p:nvPicPr>
          <p:cNvPr id="8" name="Immagine 5"/>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628650" y="6036813"/>
            <a:ext cx="965553" cy="559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30606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iming>
    <p:tnLst>
      <p:par>
        <p:cTn id="1" dur="indefinite" restart="never" nodeType="tmRoot"/>
      </p:par>
    </p:tnLst>
  </p:timing>
  <p:txStyles>
    <p:titleStyle>
      <a:lvl1pPr algn="l" defTabSz="685800" rtl="0" eaLnBrk="1" latinLnBrk="0" hangingPunct="1">
        <a:lnSpc>
          <a:spcPct val="150000"/>
        </a:lnSpc>
        <a:spcBef>
          <a:spcPct val="0"/>
        </a:spcBef>
        <a:buNone/>
        <a:defRPr lang="en-US" sz="3600" kern="1200" dirty="0">
          <a:solidFill>
            <a:srgbClr val="1399DA"/>
          </a:solidFill>
          <a:latin typeface="Arial" panose="020B0604020202020204" pitchFamily="34" charset="0"/>
          <a:ea typeface="+mj-ea"/>
          <a:cs typeface="Arial" panose="020B060402020202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lang="it-IT" sz="1950" kern="1200" dirty="0" smtClean="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65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hyperlink" Target="http://lists.whatwg.org/htdig.cgi/whatwg-whatwg.org/2004-June/000005.html" TargetMode="External"/><Relationship Id="rId2" Type="http://schemas.openxmlformats.org/officeDocument/2006/relationships/hyperlink" Target="http://www.whatwg.org/" TargetMode="Externa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hyperlink" Target="http://dig.csail.mit.edu/breadcrumbs/archive/2006/10/27" TargetMode="External"/><Relationship Id="rId2" Type="http://schemas.openxmlformats.org/officeDocument/2006/relationships/hyperlink" Target="http://www.ibm.com/developerworks/xml/library/x-futhtml1/" TargetMode="Externa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hyperlink" Target="https://www.html.it/guide/guida-html/" TargetMode="External"/><Relationship Id="rId2" Type="http://schemas.openxmlformats.org/officeDocument/2006/relationships/hyperlink" Target="https://www.html.it/guide/guida-css-di-base/" TargetMode="Externa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hyperlink" Target="http://www.w3.org/tr/REC-CSS2" TargetMode="External"/><Relationship Id="rId2" Type="http://schemas.openxmlformats.org/officeDocument/2006/relationships/hyperlink" Target="http://www.w3.org/tr/REC-CSS1" TargetMode="External"/><Relationship Id="rId1" Type="http://schemas.openxmlformats.org/officeDocument/2006/relationships/slideLayout" Target="../slideLayouts/slideLayout2.xml"/><Relationship Id="rId4" Type="http://schemas.openxmlformats.org/officeDocument/2006/relationships/hyperlink" Target="https://www.html.it/guide/guida-css3/" TargetMode="External"/></Relationships>
</file>

<file path=ppt/slides/_rels/slide1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hyperlink" Target="http://www.ecma-international.org/" TargetMode="Externa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gemaxconsulting.it/"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it-IT" sz="2800" b="1" dirty="0" smtClean="0"/>
              <a:t>INTRODUZIONE ALLA PROGRAMMAZIONE</a:t>
            </a:r>
            <a:endParaRPr lang="it-IT" sz="2800" dirty="0"/>
          </a:p>
        </p:txBody>
      </p:sp>
      <p:sp>
        <p:nvSpPr>
          <p:cNvPr id="3" name="Sottotitolo 2"/>
          <p:cNvSpPr>
            <a:spLocks noGrp="1"/>
          </p:cNvSpPr>
          <p:nvPr>
            <p:ph type="subTitle" idx="1"/>
          </p:nvPr>
        </p:nvSpPr>
        <p:spPr/>
        <p:txBody>
          <a:bodyPr/>
          <a:lstStyle/>
          <a:p>
            <a:r>
              <a:rPr lang="it-IT" dirty="0" smtClean="0"/>
              <a:t>HTML – JavaScript - </a:t>
            </a:r>
            <a:r>
              <a:rPr lang="it-IT" dirty="0" err="1" smtClean="0"/>
              <a:t>Python</a:t>
            </a:r>
            <a:endParaRPr lang="it-IT" dirty="0"/>
          </a:p>
        </p:txBody>
      </p:sp>
      <p:sp>
        <p:nvSpPr>
          <p:cNvPr id="4" name="Segnaposto testo 3"/>
          <p:cNvSpPr>
            <a:spLocks noGrp="1"/>
          </p:cNvSpPr>
          <p:nvPr>
            <p:ph type="body" sz="quarter" idx="10"/>
          </p:nvPr>
        </p:nvSpPr>
        <p:spPr>
          <a:xfrm>
            <a:off x="5806656" y="4699000"/>
            <a:ext cx="2937294" cy="395514"/>
          </a:xfrm>
        </p:spPr>
        <p:txBody>
          <a:bodyPr/>
          <a:lstStyle/>
          <a:p>
            <a:r>
              <a:rPr lang="it-IT" dirty="0"/>
              <a:t>I</a:t>
            </a:r>
            <a:r>
              <a:rPr lang="it-IT" dirty="0" smtClean="0"/>
              <a:t>ng. Massimo Nannini</a:t>
            </a:r>
          </a:p>
        </p:txBody>
      </p:sp>
    </p:spTree>
    <p:extLst>
      <p:ext uri="{BB962C8B-B14F-4D97-AF65-F5344CB8AC3E}">
        <p14:creationId xmlns:p14="http://schemas.microsoft.com/office/powerpoint/2010/main" val="18101766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Nascita dell’informatica</a:t>
            </a:r>
            <a:endParaRPr lang="it-IT" dirty="0"/>
          </a:p>
        </p:txBody>
      </p:sp>
      <p:sp>
        <p:nvSpPr>
          <p:cNvPr id="3" name="Segnaposto contenuto 2"/>
          <p:cNvSpPr>
            <a:spLocks noGrp="1"/>
          </p:cNvSpPr>
          <p:nvPr>
            <p:ph idx="1"/>
          </p:nvPr>
        </p:nvSpPr>
        <p:spPr/>
        <p:txBody>
          <a:bodyPr anchor="ctr"/>
          <a:lstStyle/>
          <a:p>
            <a:pPr marL="0" indent="0" algn="just">
              <a:buFont typeface="Wingdings" panose="05000000000000000000" pitchFamily="2" charset="2"/>
              <a:buNone/>
            </a:pPr>
            <a:r>
              <a:rPr lang="it-IT" altLang="it-IT" dirty="0"/>
              <a:t>L’informatica ha radici molto antiche</a:t>
            </a:r>
            <a:r>
              <a:rPr lang="it-IT" altLang="it-IT" dirty="0" smtClean="0"/>
              <a:t>.</a:t>
            </a:r>
          </a:p>
          <a:p>
            <a:pPr marL="0" indent="0" algn="just">
              <a:buFont typeface="Wingdings" panose="05000000000000000000" pitchFamily="2" charset="2"/>
              <a:buNone/>
            </a:pPr>
            <a:endParaRPr lang="it-IT" altLang="it-IT" dirty="0"/>
          </a:p>
          <a:p>
            <a:pPr marL="0" indent="0" algn="just">
              <a:buFont typeface="Wingdings" panose="05000000000000000000" pitchFamily="2" charset="2"/>
              <a:buNone/>
            </a:pPr>
            <a:r>
              <a:rPr lang="it-IT" altLang="it-IT" dirty="0"/>
              <a:t>Da sempre l’uomo ha avuto la necessità di gestire le informazioni (Homo sapiens) ma alcuni meccanismi per automatizzare il trattamento dei dati e delle operazioni aritmetiche erano già noti ai babilonesi intorno al </a:t>
            </a:r>
            <a:r>
              <a:rPr lang="it-IT" altLang="it-IT" b="1" dirty="0"/>
              <a:t>X sec. a.C</a:t>
            </a:r>
            <a:r>
              <a:rPr lang="it-IT" altLang="it-IT" dirty="0"/>
              <a:t>.</a:t>
            </a:r>
          </a:p>
          <a:p>
            <a:pPr marL="0" indent="0">
              <a:buNone/>
            </a:pPr>
            <a:endParaRPr lang="it-IT" dirty="0"/>
          </a:p>
        </p:txBody>
      </p:sp>
      <p:sp>
        <p:nvSpPr>
          <p:cNvPr id="4" name="Segnaposto numero diapositiva 3"/>
          <p:cNvSpPr txBox="1">
            <a:spLocks/>
          </p:cNvSpPr>
          <p:nvPr/>
        </p:nvSpPr>
        <p:spPr>
          <a:xfrm>
            <a:off x="4034068" y="6138467"/>
            <a:ext cx="794708" cy="365125"/>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a:t>8</a:t>
            </a:r>
          </a:p>
        </p:txBody>
      </p:sp>
    </p:spTree>
    <p:extLst>
      <p:ext uri="{BB962C8B-B14F-4D97-AF65-F5344CB8AC3E}">
        <p14:creationId xmlns:p14="http://schemas.microsoft.com/office/powerpoint/2010/main" val="353782879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Traduttori</a:t>
            </a: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100</a:t>
            </a:fld>
            <a:endParaRPr lang="it-IT" dirty="0"/>
          </a:p>
        </p:txBody>
      </p:sp>
      <p:sp>
        <p:nvSpPr>
          <p:cNvPr id="5" name="object 3"/>
          <p:cNvSpPr txBox="1"/>
          <p:nvPr/>
        </p:nvSpPr>
        <p:spPr>
          <a:xfrm>
            <a:off x="763555" y="1593886"/>
            <a:ext cx="7102475" cy="3134191"/>
          </a:xfrm>
          <a:prstGeom prst="rect">
            <a:avLst/>
          </a:prstGeom>
        </p:spPr>
        <p:txBody>
          <a:bodyPr vert="horz" wrap="square" lIns="0" tIns="0" rIns="0" bIns="0" rtlCol="0">
            <a:spAutoFit/>
          </a:bodyPr>
          <a:lstStyle/>
          <a:p>
            <a:pPr marL="469265" indent="-456565">
              <a:lnSpc>
                <a:spcPct val="100000"/>
              </a:lnSpc>
              <a:buChar char="•"/>
              <a:tabLst>
                <a:tab pos="469900" algn="l"/>
              </a:tabLst>
            </a:pPr>
            <a:r>
              <a:rPr sz="2400" spc="-5" dirty="0">
                <a:solidFill>
                  <a:srgbClr val="FFC000"/>
                </a:solidFill>
                <a:latin typeface="Arial"/>
                <a:cs typeface="Arial"/>
              </a:rPr>
              <a:t>Programma</a:t>
            </a:r>
            <a:r>
              <a:rPr sz="2400" spc="-50" dirty="0">
                <a:solidFill>
                  <a:srgbClr val="FFC000"/>
                </a:solidFill>
                <a:latin typeface="Arial"/>
                <a:cs typeface="Arial"/>
              </a:rPr>
              <a:t> </a:t>
            </a:r>
            <a:r>
              <a:rPr sz="2400" spc="-5" dirty="0">
                <a:solidFill>
                  <a:srgbClr val="FFC000"/>
                </a:solidFill>
                <a:latin typeface="Arial"/>
                <a:cs typeface="Arial"/>
              </a:rPr>
              <a:t>sorgente</a:t>
            </a:r>
            <a:r>
              <a:rPr sz="2400" spc="-5" dirty="0">
                <a:latin typeface="Arial"/>
                <a:cs typeface="Arial"/>
              </a:rPr>
              <a:t>:</a:t>
            </a:r>
            <a:endParaRPr sz="2400" dirty="0">
              <a:latin typeface="Arial"/>
              <a:cs typeface="Arial"/>
            </a:endParaRPr>
          </a:p>
          <a:p>
            <a:pPr marL="850265" lvl="1" indent="-380365">
              <a:lnSpc>
                <a:spcPct val="100000"/>
              </a:lnSpc>
              <a:spcBef>
                <a:spcPts val="254"/>
              </a:spcBef>
              <a:buChar char="–"/>
              <a:tabLst>
                <a:tab pos="850900" algn="l"/>
              </a:tabLst>
            </a:pPr>
            <a:r>
              <a:rPr sz="2000" spc="-5" dirty="0">
                <a:latin typeface="Arial"/>
                <a:cs typeface="Arial"/>
              </a:rPr>
              <a:t>Programma espresso in </a:t>
            </a:r>
            <a:r>
              <a:rPr sz="2000" dirty="0">
                <a:latin typeface="Arial"/>
                <a:cs typeface="Arial"/>
              </a:rPr>
              <a:t>linguaggio di</a:t>
            </a:r>
            <a:r>
              <a:rPr sz="2000" spc="-25" dirty="0">
                <a:latin typeface="Arial"/>
                <a:cs typeface="Arial"/>
              </a:rPr>
              <a:t> </a:t>
            </a:r>
            <a:r>
              <a:rPr sz="2000" spc="-5" dirty="0" err="1" smtClean="0">
                <a:latin typeface="Arial"/>
                <a:cs typeface="Arial"/>
              </a:rPr>
              <a:t>programmazione</a:t>
            </a:r>
            <a:endParaRPr sz="2000" dirty="0">
              <a:latin typeface="Arial"/>
              <a:cs typeface="Arial"/>
            </a:endParaRPr>
          </a:p>
          <a:p>
            <a:pPr marL="469265" indent="-456565">
              <a:lnSpc>
                <a:spcPct val="100000"/>
              </a:lnSpc>
              <a:spcBef>
                <a:spcPts val="260"/>
              </a:spcBef>
              <a:buChar char="•"/>
              <a:tabLst>
                <a:tab pos="469900" algn="l"/>
              </a:tabLst>
            </a:pPr>
            <a:r>
              <a:rPr sz="2400" spc="-5" dirty="0">
                <a:solidFill>
                  <a:srgbClr val="FFC000"/>
                </a:solidFill>
                <a:latin typeface="Arial"/>
                <a:cs typeface="Arial"/>
              </a:rPr>
              <a:t>Programma</a:t>
            </a:r>
            <a:r>
              <a:rPr sz="2400" spc="-45" dirty="0">
                <a:solidFill>
                  <a:srgbClr val="FFC000"/>
                </a:solidFill>
                <a:latin typeface="Arial"/>
                <a:cs typeface="Arial"/>
              </a:rPr>
              <a:t> </a:t>
            </a:r>
            <a:r>
              <a:rPr sz="2400" spc="-5" dirty="0">
                <a:solidFill>
                  <a:srgbClr val="FFC000"/>
                </a:solidFill>
                <a:latin typeface="Arial"/>
                <a:cs typeface="Arial"/>
              </a:rPr>
              <a:t>oggetto</a:t>
            </a:r>
            <a:r>
              <a:rPr sz="2400" spc="-5" dirty="0">
                <a:latin typeface="Arial"/>
                <a:cs typeface="Arial"/>
              </a:rPr>
              <a:t>:</a:t>
            </a:r>
            <a:endParaRPr sz="2400" dirty="0">
              <a:latin typeface="Arial"/>
              <a:cs typeface="Arial"/>
            </a:endParaRPr>
          </a:p>
          <a:p>
            <a:pPr marL="850265" lvl="1" indent="-380365">
              <a:lnSpc>
                <a:spcPct val="100000"/>
              </a:lnSpc>
              <a:spcBef>
                <a:spcPts val="254"/>
              </a:spcBef>
              <a:buChar char="–"/>
              <a:tabLst>
                <a:tab pos="850900" algn="l"/>
              </a:tabLst>
            </a:pPr>
            <a:r>
              <a:rPr sz="2000" spc="-5" dirty="0">
                <a:latin typeface="Arial"/>
                <a:cs typeface="Arial"/>
              </a:rPr>
              <a:t>Programma espresso in </a:t>
            </a:r>
            <a:r>
              <a:rPr sz="2000" dirty="0" err="1">
                <a:latin typeface="Arial"/>
                <a:cs typeface="Arial"/>
              </a:rPr>
              <a:t>linguaggio</a:t>
            </a:r>
            <a:r>
              <a:rPr sz="2000" spc="-30" dirty="0">
                <a:latin typeface="Arial"/>
                <a:cs typeface="Arial"/>
              </a:rPr>
              <a:t> </a:t>
            </a:r>
            <a:r>
              <a:rPr sz="2000" spc="-5" dirty="0" err="1" smtClean="0">
                <a:latin typeface="Arial"/>
                <a:cs typeface="Arial"/>
              </a:rPr>
              <a:t>macchina</a:t>
            </a:r>
            <a:endParaRPr sz="2000" dirty="0">
              <a:latin typeface="Arial"/>
              <a:cs typeface="Arial"/>
            </a:endParaRPr>
          </a:p>
          <a:p>
            <a:pPr marL="469265" indent="-456565">
              <a:lnSpc>
                <a:spcPct val="100000"/>
              </a:lnSpc>
              <a:spcBef>
                <a:spcPts val="270"/>
              </a:spcBef>
              <a:buChar char="•"/>
              <a:tabLst>
                <a:tab pos="469900" algn="l"/>
              </a:tabLst>
            </a:pPr>
            <a:r>
              <a:rPr sz="2400" spc="-5" dirty="0">
                <a:solidFill>
                  <a:srgbClr val="FFC000"/>
                </a:solidFill>
                <a:latin typeface="Arial"/>
                <a:cs typeface="Arial"/>
              </a:rPr>
              <a:t>Traduttore</a:t>
            </a:r>
            <a:r>
              <a:rPr sz="2400" spc="-5" dirty="0">
                <a:latin typeface="Arial"/>
                <a:cs typeface="Arial"/>
              </a:rPr>
              <a:t>:</a:t>
            </a:r>
            <a:endParaRPr sz="2400" dirty="0">
              <a:latin typeface="Arial"/>
              <a:cs typeface="Arial"/>
            </a:endParaRPr>
          </a:p>
          <a:p>
            <a:pPr marL="850900" marR="125095" lvl="1" indent="-381000">
              <a:lnSpc>
                <a:spcPts val="2170"/>
              </a:lnSpc>
              <a:spcBef>
                <a:spcPts val="505"/>
              </a:spcBef>
              <a:buChar char="–"/>
              <a:tabLst>
                <a:tab pos="850900" algn="l"/>
              </a:tabLst>
            </a:pPr>
            <a:r>
              <a:rPr sz="2000" spc="-5" dirty="0">
                <a:latin typeface="Arial"/>
                <a:cs typeface="Arial"/>
              </a:rPr>
              <a:t>Programma che traduce </a:t>
            </a:r>
            <a:r>
              <a:rPr sz="2000" dirty="0">
                <a:latin typeface="Arial"/>
                <a:cs typeface="Arial"/>
              </a:rPr>
              <a:t>un </a:t>
            </a:r>
            <a:r>
              <a:rPr sz="2000" spc="-5" dirty="0">
                <a:latin typeface="Arial"/>
                <a:cs typeface="Arial"/>
              </a:rPr>
              <a:t>programma sorgente in un  </a:t>
            </a:r>
            <a:r>
              <a:rPr sz="2000" spc="-5" dirty="0" err="1">
                <a:latin typeface="Arial"/>
                <a:cs typeface="Arial"/>
              </a:rPr>
              <a:t>programma</a:t>
            </a:r>
            <a:r>
              <a:rPr sz="2000" spc="-60" dirty="0">
                <a:latin typeface="Arial"/>
                <a:cs typeface="Arial"/>
              </a:rPr>
              <a:t> </a:t>
            </a:r>
            <a:r>
              <a:rPr sz="2000" spc="-5" dirty="0" err="1" smtClean="0">
                <a:latin typeface="Arial"/>
                <a:cs typeface="Arial"/>
              </a:rPr>
              <a:t>oggetto</a:t>
            </a:r>
            <a:endParaRPr sz="2000" dirty="0">
              <a:latin typeface="Arial"/>
              <a:cs typeface="Arial"/>
            </a:endParaRPr>
          </a:p>
          <a:p>
            <a:pPr marL="850900" marR="892175" lvl="1" indent="-381000">
              <a:lnSpc>
                <a:spcPts val="2170"/>
              </a:lnSpc>
              <a:spcBef>
                <a:spcPts val="455"/>
              </a:spcBef>
              <a:buChar char="–"/>
              <a:tabLst>
                <a:tab pos="850900" algn="l"/>
              </a:tabLst>
            </a:pPr>
            <a:r>
              <a:rPr sz="2000" spc="-5" dirty="0">
                <a:latin typeface="Arial"/>
                <a:cs typeface="Arial"/>
              </a:rPr>
              <a:t>E’ </a:t>
            </a:r>
            <a:r>
              <a:rPr sz="2000" dirty="0">
                <a:latin typeface="Arial"/>
                <a:cs typeface="Arial"/>
              </a:rPr>
              <a:t>funzione </a:t>
            </a:r>
            <a:r>
              <a:rPr sz="2000" spc="-5" dirty="0">
                <a:latin typeface="Arial"/>
                <a:cs typeface="Arial"/>
              </a:rPr>
              <a:t>del </a:t>
            </a:r>
            <a:r>
              <a:rPr sz="2000" dirty="0">
                <a:latin typeface="Arial"/>
                <a:cs typeface="Arial"/>
              </a:rPr>
              <a:t>linguaggio di </a:t>
            </a:r>
            <a:r>
              <a:rPr sz="2000" spc="-5" dirty="0">
                <a:latin typeface="Arial"/>
                <a:cs typeface="Arial"/>
              </a:rPr>
              <a:t>programmazione </a:t>
            </a:r>
            <a:r>
              <a:rPr sz="2000" dirty="0">
                <a:latin typeface="Arial"/>
                <a:cs typeface="Arial"/>
              </a:rPr>
              <a:t>e  </a:t>
            </a:r>
            <a:r>
              <a:rPr sz="2000" spc="-5" dirty="0">
                <a:latin typeface="Arial"/>
                <a:cs typeface="Arial"/>
              </a:rPr>
              <a:t>dell’architettura dell’elaboratore</a:t>
            </a:r>
            <a:r>
              <a:rPr sz="2000" spc="25" dirty="0">
                <a:latin typeface="Arial"/>
                <a:cs typeface="Arial"/>
              </a:rPr>
              <a:t> </a:t>
            </a:r>
            <a:r>
              <a:rPr sz="2000" spc="-5" dirty="0">
                <a:latin typeface="Arial"/>
                <a:cs typeface="Arial"/>
              </a:rPr>
              <a:t>(CPU</a:t>
            </a:r>
            <a:r>
              <a:rPr sz="2000" spc="-5" dirty="0" smtClean="0">
                <a:latin typeface="Arial"/>
                <a:cs typeface="Arial"/>
              </a:rPr>
              <a:t>)</a:t>
            </a:r>
            <a:endParaRPr sz="2000" dirty="0">
              <a:latin typeface="Arial"/>
              <a:cs typeface="Arial"/>
            </a:endParaRPr>
          </a:p>
        </p:txBody>
      </p:sp>
      <p:sp>
        <p:nvSpPr>
          <p:cNvPr id="6" name="object 4"/>
          <p:cNvSpPr txBox="1"/>
          <p:nvPr/>
        </p:nvSpPr>
        <p:spPr>
          <a:xfrm>
            <a:off x="1059278" y="5263283"/>
            <a:ext cx="1905000" cy="762000"/>
          </a:xfrm>
          <a:prstGeom prst="rect">
            <a:avLst/>
          </a:prstGeom>
          <a:ln w="9524">
            <a:solidFill>
              <a:srgbClr val="000000"/>
            </a:solidFill>
          </a:ln>
        </p:spPr>
        <p:txBody>
          <a:bodyPr vert="horz" wrap="square" lIns="0" tIns="64135" rIns="0" bIns="0" rtlCol="0">
            <a:spAutoFit/>
          </a:bodyPr>
          <a:lstStyle/>
          <a:p>
            <a:pPr marL="453390" marR="275590" indent="-169545">
              <a:lnSpc>
                <a:spcPct val="100000"/>
              </a:lnSpc>
              <a:spcBef>
                <a:spcPts val="505"/>
              </a:spcBef>
            </a:pPr>
            <a:r>
              <a:rPr sz="2000" spc="-5" dirty="0">
                <a:latin typeface="Arial"/>
                <a:cs typeface="Arial"/>
              </a:rPr>
              <a:t>Programma  sorgente</a:t>
            </a:r>
            <a:endParaRPr sz="2000">
              <a:latin typeface="Arial"/>
              <a:cs typeface="Arial"/>
            </a:endParaRPr>
          </a:p>
        </p:txBody>
      </p:sp>
      <p:sp>
        <p:nvSpPr>
          <p:cNvPr id="7" name="object 5"/>
          <p:cNvSpPr txBox="1"/>
          <p:nvPr/>
        </p:nvSpPr>
        <p:spPr>
          <a:xfrm>
            <a:off x="3878674" y="5263283"/>
            <a:ext cx="1905000" cy="762000"/>
          </a:xfrm>
          <a:prstGeom prst="rect">
            <a:avLst/>
          </a:prstGeom>
          <a:ln w="9524">
            <a:solidFill>
              <a:srgbClr val="000000"/>
            </a:solidFill>
          </a:ln>
        </p:spPr>
        <p:txBody>
          <a:bodyPr vert="horz" wrap="square" lIns="0" tIns="64135" rIns="0" bIns="0" rtlCol="0">
            <a:spAutoFit/>
          </a:bodyPr>
          <a:lstStyle/>
          <a:p>
            <a:pPr marL="523875" marR="275590" indent="-239395">
              <a:lnSpc>
                <a:spcPct val="100000"/>
              </a:lnSpc>
              <a:spcBef>
                <a:spcPts val="505"/>
              </a:spcBef>
            </a:pPr>
            <a:r>
              <a:rPr sz="2000" spc="-5" dirty="0">
                <a:latin typeface="Arial"/>
                <a:cs typeface="Arial"/>
              </a:rPr>
              <a:t>Programma  oggetto</a:t>
            </a:r>
            <a:endParaRPr sz="2000">
              <a:latin typeface="Arial"/>
              <a:cs typeface="Arial"/>
            </a:endParaRPr>
          </a:p>
        </p:txBody>
      </p:sp>
      <p:sp>
        <p:nvSpPr>
          <p:cNvPr id="8" name="object 6"/>
          <p:cNvSpPr/>
          <p:nvPr/>
        </p:nvSpPr>
        <p:spPr>
          <a:xfrm>
            <a:off x="2959702" y="5606183"/>
            <a:ext cx="919480" cy="76200"/>
          </a:xfrm>
          <a:custGeom>
            <a:avLst/>
            <a:gdLst/>
            <a:ahLst/>
            <a:cxnLst/>
            <a:rect l="l" t="t" r="r" b="b"/>
            <a:pathLst>
              <a:path w="919479" h="76200">
                <a:moveTo>
                  <a:pt x="859535" y="41147"/>
                </a:moveTo>
                <a:lnTo>
                  <a:pt x="859535" y="35051"/>
                </a:lnTo>
                <a:lnTo>
                  <a:pt x="858011" y="33527"/>
                </a:lnTo>
                <a:lnTo>
                  <a:pt x="1523" y="33527"/>
                </a:lnTo>
                <a:lnTo>
                  <a:pt x="0" y="35051"/>
                </a:lnTo>
                <a:lnTo>
                  <a:pt x="0" y="41147"/>
                </a:lnTo>
                <a:lnTo>
                  <a:pt x="1523" y="42671"/>
                </a:lnTo>
                <a:lnTo>
                  <a:pt x="858011" y="42671"/>
                </a:lnTo>
                <a:lnTo>
                  <a:pt x="859535" y="41147"/>
                </a:lnTo>
                <a:close/>
              </a:path>
              <a:path w="919479" h="76200">
                <a:moveTo>
                  <a:pt x="918971" y="38099"/>
                </a:moveTo>
                <a:lnTo>
                  <a:pt x="842771" y="0"/>
                </a:lnTo>
                <a:lnTo>
                  <a:pt x="842771" y="33527"/>
                </a:lnTo>
                <a:lnTo>
                  <a:pt x="858011" y="33527"/>
                </a:lnTo>
                <a:lnTo>
                  <a:pt x="859535" y="35051"/>
                </a:lnTo>
                <a:lnTo>
                  <a:pt x="859535" y="67817"/>
                </a:lnTo>
                <a:lnTo>
                  <a:pt x="918971" y="38099"/>
                </a:lnTo>
                <a:close/>
              </a:path>
              <a:path w="919479" h="76200">
                <a:moveTo>
                  <a:pt x="859535" y="67817"/>
                </a:moveTo>
                <a:lnTo>
                  <a:pt x="859535" y="41147"/>
                </a:lnTo>
                <a:lnTo>
                  <a:pt x="858011" y="42671"/>
                </a:lnTo>
                <a:lnTo>
                  <a:pt x="842771" y="42671"/>
                </a:lnTo>
                <a:lnTo>
                  <a:pt x="842771" y="76199"/>
                </a:lnTo>
                <a:lnTo>
                  <a:pt x="859535" y="67817"/>
                </a:lnTo>
                <a:close/>
              </a:path>
            </a:pathLst>
          </a:custGeom>
          <a:solidFill>
            <a:srgbClr val="000000"/>
          </a:solidFill>
        </p:spPr>
        <p:txBody>
          <a:bodyPr wrap="square" lIns="0" tIns="0" rIns="0" bIns="0" rtlCol="0"/>
          <a:lstStyle/>
          <a:p>
            <a:endParaRPr/>
          </a:p>
        </p:txBody>
      </p:sp>
      <p:sp>
        <p:nvSpPr>
          <p:cNvPr id="9" name="object 7"/>
          <p:cNvSpPr txBox="1"/>
          <p:nvPr/>
        </p:nvSpPr>
        <p:spPr>
          <a:xfrm>
            <a:off x="2738221" y="4766457"/>
            <a:ext cx="1432560" cy="375920"/>
          </a:xfrm>
          <a:prstGeom prst="rect">
            <a:avLst/>
          </a:prstGeom>
        </p:spPr>
        <p:txBody>
          <a:bodyPr vert="horz" wrap="square" lIns="0" tIns="0" rIns="0" bIns="0" rtlCol="0">
            <a:spAutoFit/>
          </a:bodyPr>
          <a:lstStyle/>
          <a:p>
            <a:pPr marL="12700">
              <a:lnSpc>
                <a:spcPct val="100000"/>
              </a:lnSpc>
            </a:pPr>
            <a:r>
              <a:rPr sz="2400" spc="-5" dirty="0">
                <a:latin typeface="Arial"/>
                <a:cs typeface="Arial"/>
              </a:rPr>
              <a:t>Traduttore</a:t>
            </a:r>
            <a:endParaRPr sz="2400">
              <a:latin typeface="Arial"/>
              <a:cs typeface="Arial"/>
            </a:endParaRPr>
          </a:p>
        </p:txBody>
      </p:sp>
      <p:sp>
        <p:nvSpPr>
          <p:cNvPr id="10" name="object 9"/>
          <p:cNvSpPr txBox="1">
            <a:spLocks/>
          </p:cNvSpPr>
          <p:nvPr/>
        </p:nvSpPr>
        <p:spPr>
          <a:xfrm>
            <a:off x="8535006" y="5934633"/>
            <a:ext cx="230504" cy="203834"/>
          </a:xfrm>
          <a:prstGeom prst="rect">
            <a:avLst/>
          </a:prstGeom>
        </p:spPr>
        <p:txBody>
          <a:bodyPr vert="horz" wrap="square" lIns="0" tIns="0" rIns="0" bIns="0"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3664">
              <a:lnSpc>
                <a:spcPts val="1510"/>
              </a:lnSpc>
            </a:pPr>
            <a:fld id="{81D60167-4931-47E6-BA6A-407CBD079E47}" type="slidenum">
              <a:rPr lang="it-IT" smtClean="0"/>
              <a:pPr marL="113664">
                <a:lnSpc>
                  <a:spcPts val="1510"/>
                </a:lnSpc>
              </a:pPr>
              <a:t>100</a:t>
            </a:fld>
            <a:endParaRPr lang="it-IT" dirty="0"/>
          </a:p>
        </p:txBody>
      </p:sp>
      <p:sp>
        <p:nvSpPr>
          <p:cNvPr id="11" name="object 8"/>
          <p:cNvSpPr txBox="1"/>
          <p:nvPr/>
        </p:nvSpPr>
        <p:spPr>
          <a:xfrm>
            <a:off x="6154158" y="4949748"/>
            <a:ext cx="2707005" cy="984885"/>
          </a:xfrm>
          <a:prstGeom prst="rect">
            <a:avLst/>
          </a:prstGeom>
        </p:spPr>
        <p:txBody>
          <a:bodyPr vert="horz" wrap="square" lIns="0" tIns="0" rIns="0" bIns="0" rtlCol="0">
            <a:spAutoFit/>
          </a:bodyPr>
          <a:lstStyle/>
          <a:p>
            <a:pPr marL="12700" marR="233045">
              <a:lnSpc>
                <a:spcPct val="100000"/>
              </a:lnSpc>
            </a:pPr>
            <a:r>
              <a:rPr sz="1600" spc="-5" dirty="0">
                <a:latin typeface="Arial"/>
                <a:cs typeface="Arial"/>
              </a:rPr>
              <a:t>Programma sorgente  </a:t>
            </a:r>
            <a:r>
              <a:rPr sz="1600" dirty="0">
                <a:latin typeface="Arial"/>
                <a:cs typeface="Arial"/>
              </a:rPr>
              <a:t>e </a:t>
            </a:r>
            <a:r>
              <a:rPr sz="1600" spc="-5" dirty="0">
                <a:latin typeface="Arial"/>
                <a:cs typeface="Arial"/>
              </a:rPr>
              <a:t>Programma</a:t>
            </a:r>
            <a:r>
              <a:rPr sz="1600" spc="-80" dirty="0">
                <a:latin typeface="Arial"/>
                <a:cs typeface="Arial"/>
              </a:rPr>
              <a:t> </a:t>
            </a:r>
            <a:r>
              <a:rPr sz="1600" spc="-5" dirty="0">
                <a:latin typeface="Arial"/>
                <a:cs typeface="Arial"/>
              </a:rPr>
              <a:t>oggetto</a:t>
            </a:r>
            <a:endParaRPr sz="1600" dirty="0">
              <a:latin typeface="Arial"/>
              <a:cs typeface="Arial"/>
            </a:endParaRPr>
          </a:p>
          <a:p>
            <a:pPr marL="12700" marR="5080">
              <a:lnSpc>
                <a:spcPct val="100000"/>
              </a:lnSpc>
            </a:pPr>
            <a:r>
              <a:rPr sz="1600" dirty="0">
                <a:latin typeface="Arial"/>
                <a:cs typeface="Arial"/>
              </a:rPr>
              <a:t>sono </a:t>
            </a:r>
            <a:r>
              <a:rPr sz="1600" spc="-5" dirty="0">
                <a:latin typeface="Arial"/>
                <a:cs typeface="Arial"/>
              </a:rPr>
              <a:t>equivalenti (stessi  </a:t>
            </a:r>
            <a:r>
              <a:rPr sz="1600" dirty="0">
                <a:latin typeface="Arial"/>
                <a:cs typeface="Arial"/>
              </a:rPr>
              <a:t>risultati sugli stessi</a:t>
            </a:r>
            <a:r>
              <a:rPr sz="1600" spc="-120" dirty="0">
                <a:latin typeface="Arial"/>
                <a:cs typeface="Arial"/>
              </a:rPr>
              <a:t> </a:t>
            </a:r>
            <a:r>
              <a:rPr sz="1600" spc="-5" dirty="0">
                <a:latin typeface="Arial"/>
                <a:cs typeface="Arial"/>
              </a:rPr>
              <a:t>dati)</a:t>
            </a:r>
            <a:endParaRPr sz="1600" dirty="0">
              <a:latin typeface="Arial"/>
              <a:cs typeface="Arial"/>
            </a:endParaRPr>
          </a:p>
        </p:txBody>
      </p:sp>
    </p:spTree>
    <p:extLst>
      <p:ext uri="{BB962C8B-B14F-4D97-AF65-F5344CB8AC3E}">
        <p14:creationId xmlns:p14="http://schemas.microsoft.com/office/powerpoint/2010/main" val="86927729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it-IT" dirty="0" smtClean="0"/>
              <a:t>Tipi di traduttori:</a:t>
            </a:r>
            <a:br>
              <a:rPr lang="it-IT" dirty="0" smtClean="0"/>
            </a:br>
            <a:r>
              <a:rPr lang="it-IT" dirty="0" smtClean="0"/>
              <a:t>assemblatori, compilatori, interpreti</a:t>
            </a: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101</a:t>
            </a:fld>
            <a:endParaRPr lang="it-IT" dirty="0"/>
          </a:p>
        </p:txBody>
      </p:sp>
      <p:sp>
        <p:nvSpPr>
          <p:cNvPr id="5" name="object 3"/>
          <p:cNvSpPr txBox="1"/>
          <p:nvPr/>
        </p:nvSpPr>
        <p:spPr>
          <a:xfrm>
            <a:off x="946434" y="2088319"/>
            <a:ext cx="3385185" cy="739775"/>
          </a:xfrm>
          <a:prstGeom prst="rect">
            <a:avLst/>
          </a:prstGeom>
        </p:spPr>
        <p:txBody>
          <a:bodyPr vert="horz" wrap="square" lIns="0" tIns="0" rIns="0" bIns="0" rtlCol="0">
            <a:spAutoFit/>
          </a:bodyPr>
          <a:lstStyle/>
          <a:p>
            <a:pPr marL="12700">
              <a:lnSpc>
                <a:spcPts val="2875"/>
              </a:lnSpc>
            </a:pPr>
            <a:r>
              <a:rPr sz="2400" dirty="0">
                <a:latin typeface="Arial"/>
                <a:cs typeface="Arial"/>
              </a:rPr>
              <a:t>Linguaggi </a:t>
            </a:r>
            <a:r>
              <a:rPr sz="2400" spc="-5" dirty="0">
                <a:latin typeface="Arial"/>
                <a:cs typeface="Arial"/>
              </a:rPr>
              <a:t>ad</a:t>
            </a:r>
            <a:r>
              <a:rPr sz="2400" spc="-80" dirty="0">
                <a:latin typeface="Arial"/>
                <a:cs typeface="Arial"/>
              </a:rPr>
              <a:t> </a:t>
            </a:r>
            <a:r>
              <a:rPr sz="2400" i="1" spc="-5" dirty="0">
                <a:latin typeface="Arial"/>
                <a:cs typeface="Arial"/>
              </a:rPr>
              <a:t>alto</a:t>
            </a:r>
            <a:endParaRPr sz="2400" dirty="0">
              <a:latin typeface="Arial"/>
              <a:cs typeface="Arial"/>
            </a:endParaRPr>
          </a:p>
          <a:p>
            <a:pPr marL="12700">
              <a:lnSpc>
                <a:spcPts val="2875"/>
              </a:lnSpc>
            </a:pPr>
            <a:r>
              <a:rPr sz="2400" i="1" spc="-5" dirty="0">
                <a:latin typeface="Arial"/>
                <a:cs typeface="Arial"/>
              </a:rPr>
              <a:t>livello </a:t>
            </a:r>
            <a:r>
              <a:rPr sz="2400" spc="-5" dirty="0">
                <a:latin typeface="Arial"/>
                <a:cs typeface="Arial"/>
              </a:rPr>
              <a:t>(orientati</a:t>
            </a:r>
            <a:r>
              <a:rPr sz="2400" spc="10" dirty="0">
                <a:latin typeface="Arial"/>
                <a:cs typeface="Arial"/>
              </a:rPr>
              <a:t> </a:t>
            </a:r>
            <a:r>
              <a:rPr sz="2400" spc="-5" dirty="0">
                <a:latin typeface="Arial"/>
                <a:cs typeface="Arial"/>
              </a:rPr>
              <a:t>all’uomo)</a:t>
            </a:r>
            <a:endParaRPr sz="2400" dirty="0">
              <a:latin typeface="Arial"/>
              <a:cs typeface="Arial"/>
            </a:endParaRPr>
          </a:p>
        </p:txBody>
      </p:sp>
      <p:sp>
        <p:nvSpPr>
          <p:cNvPr id="6" name="object 4"/>
          <p:cNvSpPr txBox="1"/>
          <p:nvPr/>
        </p:nvSpPr>
        <p:spPr>
          <a:xfrm>
            <a:off x="4908807" y="1935920"/>
            <a:ext cx="3808729" cy="1105535"/>
          </a:xfrm>
          <a:prstGeom prst="rect">
            <a:avLst/>
          </a:prstGeom>
        </p:spPr>
        <p:txBody>
          <a:bodyPr vert="horz" wrap="square" lIns="0" tIns="0" rIns="0" bIns="0" rtlCol="0">
            <a:spAutoFit/>
          </a:bodyPr>
          <a:lstStyle/>
          <a:p>
            <a:pPr marL="12700">
              <a:lnSpc>
                <a:spcPts val="2875"/>
              </a:lnSpc>
            </a:pPr>
            <a:r>
              <a:rPr sz="2400" dirty="0">
                <a:latin typeface="Arial"/>
                <a:cs typeface="Arial"/>
              </a:rPr>
              <a:t>Linguaggi a</a:t>
            </a:r>
            <a:r>
              <a:rPr sz="2400" spc="-95" dirty="0">
                <a:latin typeface="Arial"/>
                <a:cs typeface="Arial"/>
              </a:rPr>
              <a:t> </a:t>
            </a:r>
            <a:r>
              <a:rPr sz="2400" i="1" spc="-5" dirty="0">
                <a:latin typeface="Arial"/>
                <a:cs typeface="Arial"/>
              </a:rPr>
              <a:t>basso</a:t>
            </a:r>
            <a:endParaRPr sz="2400">
              <a:latin typeface="Arial"/>
              <a:cs typeface="Arial"/>
            </a:endParaRPr>
          </a:p>
          <a:p>
            <a:pPr marL="12700" marR="5080">
              <a:lnSpc>
                <a:spcPts val="2880"/>
              </a:lnSpc>
              <a:spcBef>
                <a:spcPts val="90"/>
              </a:spcBef>
            </a:pPr>
            <a:r>
              <a:rPr sz="2400" i="1" spc="-5" dirty="0">
                <a:latin typeface="Arial"/>
                <a:cs typeface="Arial"/>
              </a:rPr>
              <a:t>livello </a:t>
            </a:r>
            <a:r>
              <a:rPr sz="2400" dirty="0">
                <a:latin typeface="Arial"/>
                <a:cs typeface="Arial"/>
              </a:rPr>
              <a:t>(linguaggi </a:t>
            </a:r>
            <a:r>
              <a:rPr sz="2400" spc="-5" dirty="0">
                <a:latin typeface="Arial"/>
                <a:cs typeface="Arial"/>
              </a:rPr>
              <a:t>Assembler,  orientati </a:t>
            </a:r>
            <a:r>
              <a:rPr sz="2400" dirty="0">
                <a:latin typeface="Arial"/>
                <a:cs typeface="Arial"/>
              </a:rPr>
              <a:t>alla</a:t>
            </a:r>
            <a:r>
              <a:rPr sz="2400" spc="-35" dirty="0">
                <a:latin typeface="Arial"/>
                <a:cs typeface="Arial"/>
              </a:rPr>
              <a:t> </a:t>
            </a:r>
            <a:r>
              <a:rPr sz="2400" spc="-5" dirty="0">
                <a:latin typeface="Arial"/>
                <a:cs typeface="Arial"/>
              </a:rPr>
              <a:t>macchina)</a:t>
            </a:r>
            <a:endParaRPr sz="2400">
              <a:latin typeface="Arial"/>
              <a:cs typeface="Arial"/>
            </a:endParaRPr>
          </a:p>
        </p:txBody>
      </p:sp>
      <p:sp>
        <p:nvSpPr>
          <p:cNvPr id="7" name="object 5"/>
          <p:cNvSpPr txBox="1"/>
          <p:nvPr/>
        </p:nvSpPr>
        <p:spPr>
          <a:xfrm>
            <a:off x="3232420" y="5517318"/>
            <a:ext cx="2908935" cy="375920"/>
          </a:xfrm>
          <a:prstGeom prst="rect">
            <a:avLst/>
          </a:prstGeom>
        </p:spPr>
        <p:txBody>
          <a:bodyPr vert="horz" wrap="square" lIns="0" tIns="0" rIns="0" bIns="0" rtlCol="0">
            <a:spAutoFit/>
          </a:bodyPr>
          <a:lstStyle/>
          <a:p>
            <a:pPr marL="12700">
              <a:lnSpc>
                <a:spcPct val="100000"/>
              </a:lnSpc>
            </a:pPr>
            <a:r>
              <a:rPr sz="2400" spc="-5" dirty="0">
                <a:latin typeface="Arial"/>
                <a:cs typeface="Arial"/>
              </a:rPr>
              <a:t>Linguaggio</a:t>
            </a:r>
            <a:r>
              <a:rPr sz="2400" spc="-35" dirty="0">
                <a:latin typeface="Arial"/>
                <a:cs typeface="Arial"/>
              </a:rPr>
              <a:t> </a:t>
            </a:r>
            <a:r>
              <a:rPr sz="2400" spc="-5" dirty="0">
                <a:latin typeface="Arial"/>
                <a:cs typeface="Arial"/>
              </a:rPr>
              <a:t>macchina</a:t>
            </a:r>
            <a:endParaRPr sz="2400">
              <a:latin typeface="Arial"/>
              <a:cs typeface="Arial"/>
            </a:endParaRPr>
          </a:p>
        </p:txBody>
      </p:sp>
      <p:sp>
        <p:nvSpPr>
          <p:cNvPr id="8" name="object 6"/>
          <p:cNvSpPr/>
          <p:nvPr/>
        </p:nvSpPr>
        <p:spPr>
          <a:xfrm>
            <a:off x="2838218" y="3263325"/>
            <a:ext cx="1458595" cy="1988820"/>
          </a:xfrm>
          <a:custGeom>
            <a:avLst/>
            <a:gdLst/>
            <a:ahLst/>
            <a:cxnLst/>
            <a:rect l="l" t="t" r="r" b="b"/>
            <a:pathLst>
              <a:path w="1458595" h="1988820">
                <a:moveTo>
                  <a:pt x="1417120" y="1911618"/>
                </a:moveTo>
                <a:lnTo>
                  <a:pt x="21335" y="0"/>
                </a:lnTo>
                <a:lnTo>
                  <a:pt x="0" y="15239"/>
                </a:lnTo>
                <a:lnTo>
                  <a:pt x="1397399" y="1926991"/>
                </a:lnTo>
                <a:lnTo>
                  <a:pt x="1412747" y="1927859"/>
                </a:lnTo>
                <a:lnTo>
                  <a:pt x="1417120" y="1911618"/>
                </a:lnTo>
                <a:close/>
              </a:path>
              <a:path w="1458595" h="1988820">
                <a:moveTo>
                  <a:pt x="1423415" y="1970660"/>
                </a:moveTo>
                <a:lnTo>
                  <a:pt x="1423415" y="1920239"/>
                </a:lnTo>
                <a:lnTo>
                  <a:pt x="1403603" y="1935479"/>
                </a:lnTo>
                <a:lnTo>
                  <a:pt x="1397399" y="1926991"/>
                </a:lnTo>
                <a:lnTo>
                  <a:pt x="1331975" y="1923287"/>
                </a:lnTo>
                <a:lnTo>
                  <a:pt x="1423415" y="1970660"/>
                </a:lnTo>
                <a:close/>
              </a:path>
              <a:path w="1458595" h="1988820">
                <a:moveTo>
                  <a:pt x="1423415" y="1920239"/>
                </a:moveTo>
                <a:lnTo>
                  <a:pt x="1417120" y="1911618"/>
                </a:lnTo>
                <a:lnTo>
                  <a:pt x="1412747" y="1927859"/>
                </a:lnTo>
                <a:lnTo>
                  <a:pt x="1397399" y="1926991"/>
                </a:lnTo>
                <a:lnTo>
                  <a:pt x="1403603" y="1935479"/>
                </a:lnTo>
                <a:lnTo>
                  <a:pt x="1423415" y="1920239"/>
                </a:lnTo>
                <a:close/>
              </a:path>
              <a:path w="1458595" h="1988820">
                <a:moveTo>
                  <a:pt x="1458467" y="1988819"/>
                </a:moveTo>
                <a:lnTo>
                  <a:pt x="1434083" y="1848611"/>
                </a:lnTo>
                <a:lnTo>
                  <a:pt x="1417120" y="1911618"/>
                </a:lnTo>
                <a:lnTo>
                  <a:pt x="1423415" y="1920239"/>
                </a:lnTo>
                <a:lnTo>
                  <a:pt x="1423415" y="1970660"/>
                </a:lnTo>
                <a:lnTo>
                  <a:pt x="1458467" y="1988819"/>
                </a:lnTo>
                <a:close/>
              </a:path>
            </a:pathLst>
          </a:custGeom>
          <a:solidFill>
            <a:srgbClr val="000000"/>
          </a:solidFill>
        </p:spPr>
        <p:txBody>
          <a:bodyPr wrap="square" lIns="0" tIns="0" rIns="0" bIns="0" rtlCol="0"/>
          <a:lstStyle/>
          <a:p>
            <a:endParaRPr/>
          </a:p>
        </p:txBody>
      </p:sp>
      <p:sp>
        <p:nvSpPr>
          <p:cNvPr id="9" name="object 7"/>
          <p:cNvSpPr/>
          <p:nvPr/>
        </p:nvSpPr>
        <p:spPr>
          <a:xfrm>
            <a:off x="4898667" y="3331904"/>
            <a:ext cx="1382395" cy="1912620"/>
          </a:xfrm>
          <a:custGeom>
            <a:avLst/>
            <a:gdLst/>
            <a:ahLst/>
            <a:cxnLst/>
            <a:rect l="l" t="t" r="r" b="b"/>
            <a:pathLst>
              <a:path w="1382395" h="1912620">
                <a:moveTo>
                  <a:pt x="39738" y="1833896"/>
                </a:moveTo>
                <a:lnTo>
                  <a:pt x="22859" y="1772411"/>
                </a:lnTo>
                <a:lnTo>
                  <a:pt x="0" y="1912619"/>
                </a:lnTo>
                <a:lnTo>
                  <a:pt x="33527" y="1894629"/>
                </a:lnTo>
                <a:lnTo>
                  <a:pt x="33527" y="1842515"/>
                </a:lnTo>
                <a:lnTo>
                  <a:pt x="39738" y="1833896"/>
                </a:lnTo>
                <a:close/>
              </a:path>
              <a:path w="1382395" h="1912620">
                <a:moveTo>
                  <a:pt x="44195" y="1850135"/>
                </a:moveTo>
                <a:lnTo>
                  <a:pt x="39738" y="1833896"/>
                </a:lnTo>
                <a:lnTo>
                  <a:pt x="33527" y="1842515"/>
                </a:lnTo>
                <a:lnTo>
                  <a:pt x="44195" y="1850135"/>
                </a:lnTo>
                <a:close/>
              </a:path>
              <a:path w="1382395" h="1912620">
                <a:moveTo>
                  <a:pt x="124967" y="1845563"/>
                </a:moveTo>
                <a:lnTo>
                  <a:pt x="61040" y="1849182"/>
                </a:lnTo>
                <a:lnTo>
                  <a:pt x="54863" y="1857755"/>
                </a:lnTo>
                <a:lnTo>
                  <a:pt x="33527" y="1842515"/>
                </a:lnTo>
                <a:lnTo>
                  <a:pt x="33527" y="1894629"/>
                </a:lnTo>
                <a:lnTo>
                  <a:pt x="124967" y="1845563"/>
                </a:lnTo>
                <a:close/>
              </a:path>
              <a:path w="1382395" h="1912620">
                <a:moveTo>
                  <a:pt x="1382267" y="15239"/>
                </a:moveTo>
                <a:lnTo>
                  <a:pt x="1360931" y="0"/>
                </a:lnTo>
                <a:lnTo>
                  <a:pt x="39738" y="1833896"/>
                </a:lnTo>
                <a:lnTo>
                  <a:pt x="44195" y="1850135"/>
                </a:lnTo>
                <a:lnTo>
                  <a:pt x="61040" y="1849182"/>
                </a:lnTo>
                <a:lnTo>
                  <a:pt x="1382267" y="15239"/>
                </a:lnTo>
                <a:close/>
              </a:path>
              <a:path w="1382395" h="1912620">
                <a:moveTo>
                  <a:pt x="61040" y="1849182"/>
                </a:moveTo>
                <a:lnTo>
                  <a:pt x="44195" y="1850135"/>
                </a:lnTo>
                <a:lnTo>
                  <a:pt x="54863" y="1857755"/>
                </a:lnTo>
                <a:lnTo>
                  <a:pt x="61040" y="1849182"/>
                </a:lnTo>
                <a:close/>
              </a:path>
            </a:pathLst>
          </a:custGeom>
          <a:solidFill>
            <a:srgbClr val="000000"/>
          </a:solidFill>
        </p:spPr>
        <p:txBody>
          <a:bodyPr wrap="square" lIns="0" tIns="0" rIns="0" bIns="0" rtlCol="0"/>
          <a:lstStyle/>
          <a:p>
            <a:endParaRPr/>
          </a:p>
        </p:txBody>
      </p:sp>
      <p:sp>
        <p:nvSpPr>
          <p:cNvPr id="10" name="object 8"/>
          <p:cNvSpPr txBox="1"/>
          <p:nvPr/>
        </p:nvSpPr>
        <p:spPr>
          <a:xfrm>
            <a:off x="937791" y="3987225"/>
            <a:ext cx="1737360" cy="832485"/>
          </a:xfrm>
          <a:prstGeom prst="rect">
            <a:avLst/>
          </a:prstGeom>
          <a:ln w="9524">
            <a:solidFill>
              <a:srgbClr val="000000"/>
            </a:solidFill>
          </a:ln>
        </p:spPr>
        <p:txBody>
          <a:bodyPr vert="horz" wrap="square" lIns="0" tIns="49530" rIns="0" bIns="0" rtlCol="0">
            <a:spAutoFit/>
          </a:bodyPr>
          <a:lstStyle/>
          <a:p>
            <a:pPr marL="90805" marR="84455">
              <a:lnSpc>
                <a:spcPts val="2870"/>
              </a:lnSpc>
              <a:spcBef>
                <a:spcPts val="390"/>
              </a:spcBef>
            </a:pPr>
            <a:r>
              <a:rPr sz="2400" spc="-10" dirty="0">
                <a:latin typeface="Arial"/>
                <a:cs typeface="Arial"/>
              </a:rPr>
              <a:t>C</a:t>
            </a:r>
            <a:r>
              <a:rPr sz="2400" spc="-5" dirty="0">
                <a:latin typeface="Arial"/>
                <a:cs typeface="Arial"/>
              </a:rPr>
              <a:t>o</a:t>
            </a:r>
            <a:r>
              <a:rPr sz="2400" dirty="0">
                <a:latin typeface="Arial"/>
                <a:cs typeface="Arial"/>
              </a:rPr>
              <a:t>m</a:t>
            </a:r>
            <a:r>
              <a:rPr sz="2400" spc="5" dirty="0">
                <a:latin typeface="Arial"/>
                <a:cs typeface="Arial"/>
              </a:rPr>
              <a:t>pi</a:t>
            </a:r>
            <a:r>
              <a:rPr sz="2400" spc="-10" dirty="0">
                <a:latin typeface="Arial"/>
                <a:cs typeface="Arial"/>
              </a:rPr>
              <a:t>l</a:t>
            </a:r>
            <a:r>
              <a:rPr sz="2400" spc="-5" dirty="0">
                <a:latin typeface="Arial"/>
                <a:cs typeface="Arial"/>
              </a:rPr>
              <a:t>a</a:t>
            </a:r>
            <a:r>
              <a:rPr sz="2400" spc="5" dirty="0">
                <a:latin typeface="Arial"/>
                <a:cs typeface="Arial"/>
              </a:rPr>
              <a:t>t</a:t>
            </a:r>
            <a:r>
              <a:rPr sz="2400" spc="-5" dirty="0">
                <a:latin typeface="Arial"/>
                <a:cs typeface="Arial"/>
              </a:rPr>
              <a:t>o</a:t>
            </a:r>
            <a:r>
              <a:rPr sz="2400" spc="15" dirty="0">
                <a:latin typeface="Arial"/>
                <a:cs typeface="Arial"/>
              </a:rPr>
              <a:t>r</a:t>
            </a:r>
            <a:r>
              <a:rPr sz="2400" dirty="0">
                <a:latin typeface="Arial"/>
                <a:cs typeface="Arial"/>
              </a:rPr>
              <a:t>i  o</a:t>
            </a:r>
            <a:r>
              <a:rPr sz="2400" spc="-65" dirty="0">
                <a:latin typeface="Arial"/>
                <a:cs typeface="Arial"/>
              </a:rPr>
              <a:t> </a:t>
            </a:r>
            <a:r>
              <a:rPr sz="2400" spc="-5" dirty="0">
                <a:latin typeface="Arial"/>
                <a:cs typeface="Arial"/>
              </a:rPr>
              <a:t>Interpreti</a:t>
            </a:r>
            <a:endParaRPr sz="2400">
              <a:latin typeface="Arial"/>
              <a:cs typeface="Arial"/>
            </a:endParaRPr>
          </a:p>
        </p:txBody>
      </p:sp>
      <p:sp>
        <p:nvSpPr>
          <p:cNvPr id="11" name="object 9"/>
          <p:cNvSpPr txBox="1"/>
          <p:nvPr/>
        </p:nvSpPr>
        <p:spPr>
          <a:xfrm>
            <a:off x="6354086" y="4185344"/>
            <a:ext cx="1957070" cy="466725"/>
          </a:xfrm>
          <a:prstGeom prst="rect">
            <a:avLst/>
          </a:prstGeom>
          <a:ln w="9524">
            <a:solidFill>
              <a:srgbClr val="000000"/>
            </a:solidFill>
          </a:ln>
        </p:spPr>
        <p:txBody>
          <a:bodyPr vert="horz" wrap="square" lIns="0" tIns="36195" rIns="0" bIns="0" rtlCol="0">
            <a:spAutoFit/>
          </a:bodyPr>
          <a:lstStyle/>
          <a:p>
            <a:pPr marL="92075">
              <a:lnSpc>
                <a:spcPct val="100000"/>
              </a:lnSpc>
              <a:spcBef>
                <a:spcPts val="285"/>
              </a:spcBef>
            </a:pPr>
            <a:r>
              <a:rPr sz="2400" spc="-5" dirty="0">
                <a:latin typeface="Arial"/>
                <a:cs typeface="Arial"/>
              </a:rPr>
              <a:t>Assemblatori</a:t>
            </a:r>
            <a:endParaRPr sz="2400">
              <a:latin typeface="Arial"/>
              <a:cs typeface="Arial"/>
            </a:endParaRPr>
          </a:p>
        </p:txBody>
      </p:sp>
    </p:spTree>
    <p:extLst>
      <p:ext uri="{BB962C8B-B14F-4D97-AF65-F5344CB8AC3E}">
        <p14:creationId xmlns:p14="http://schemas.microsoft.com/office/powerpoint/2010/main" val="271674358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Linguaggi ad alto livello</a:t>
            </a:r>
            <a:endParaRPr lang="it-IT" dirty="0"/>
          </a:p>
        </p:txBody>
      </p:sp>
      <p:sp>
        <p:nvSpPr>
          <p:cNvPr id="3" name="Segnaposto contenuto 2"/>
          <p:cNvSpPr>
            <a:spLocks noGrp="1"/>
          </p:cNvSpPr>
          <p:nvPr>
            <p:ph idx="1"/>
          </p:nvPr>
        </p:nvSpPr>
        <p:spPr/>
        <p:txBody>
          <a:bodyPr/>
          <a:lstStyle/>
          <a:p>
            <a:pPr marL="469900" marR="116205" indent="-457200">
              <a:lnSpc>
                <a:spcPct val="99800"/>
              </a:lnSpc>
              <a:tabLst>
                <a:tab pos="469900" algn="l"/>
              </a:tabLst>
            </a:pPr>
            <a:r>
              <a:rPr lang="it-IT" sz="2000" spc="-5" dirty="0">
                <a:latin typeface="Arial"/>
                <a:cs typeface="Arial"/>
              </a:rPr>
              <a:t>E’ svincolato dall’architettura della macchina, </a:t>
            </a:r>
            <a:r>
              <a:rPr lang="it-IT" sz="2000" dirty="0">
                <a:latin typeface="Arial"/>
                <a:cs typeface="Arial"/>
              </a:rPr>
              <a:t>nel senso </a:t>
            </a:r>
            <a:r>
              <a:rPr lang="it-IT" sz="2000" spc="-5" dirty="0">
                <a:latin typeface="Arial"/>
                <a:cs typeface="Arial"/>
              </a:rPr>
              <a:t>che il  </a:t>
            </a:r>
            <a:r>
              <a:rPr lang="it-IT" sz="2000" dirty="0">
                <a:latin typeface="Arial"/>
                <a:cs typeface="Arial"/>
              </a:rPr>
              <a:t>programmatore </a:t>
            </a:r>
            <a:r>
              <a:rPr lang="it-IT" sz="2000" spc="-5" dirty="0">
                <a:latin typeface="Arial"/>
                <a:cs typeface="Arial"/>
              </a:rPr>
              <a:t>non </a:t>
            </a:r>
            <a:r>
              <a:rPr lang="it-IT" sz="2000" dirty="0">
                <a:latin typeface="Arial"/>
                <a:cs typeface="Arial"/>
              </a:rPr>
              <a:t>deve </a:t>
            </a:r>
            <a:r>
              <a:rPr lang="it-IT" sz="2000" spc="-5" dirty="0">
                <a:latin typeface="Arial"/>
                <a:cs typeface="Arial"/>
              </a:rPr>
              <a:t>necessariamente </a:t>
            </a:r>
            <a:r>
              <a:rPr lang="it-IT" sz="2000" dirty="0">
                <a:latin typeface="Arial"/>
                <a:cs typeface="Arial"/>
              </a:rPr>
              <a:t>conoscere </a:t>
            </a:r>
            <a:r>
              <a:rPr lang="it-IT" sz="2000" spc="-5" dirty="0">
                <a:latin typeface="Arial"/>
                <a:cs typeface="Arial"/>
              </a:rPr>
              <a:t>le  caratteristiche specifiche della</a:t>
            </a:r>
            <a:r>
              <a:rPr lang="it-IT" sz="2000" spc="55" dirty="0">
                <a:latin typeface="Arial"/>
                <a:cs typeface="Arial"/>
              </a:rPr>
              <a:t> </a:t>
            </a:r>
            <a:r>
              <a:rPr lang="it-IT" sz="2000" spc="-10" dirty="0" smtClean="0">
                <a:latin typeface="Arial"/>
                <a:cs typeface="Arial"/>
              </a:rPr>
              <a:t>CPU</a:t>
            </a:r>
            <a:endParaRPr lang="it-IT" sz="2000" dirty="0">
              <a:latin typeface="Arial"/>
              <a:cs typeface="Arial"/>
            </a:endParaRPr>
          </a:p>
          <a:p>
            <a:pPr marL="469900" marR="127000" indent="-457200">
              <a:lnSpc>
                <a:spcPct val="100000"/>
              </a:lnSpc>
              <a:spcBef>
                <a:spcPts val="1320"/>
              </a:spcBef>
              <a:tabLst>
                <a:tab pos="469900" algn="l"/>
              </a:tabLst>
            </a:pPr>
            <a:r>
              <a:rPr lang="it-IT" sz="2000" spc="-5" dirty="0">
                <a:latin typeface="Arial"/>
                <a:cs typeface="Arial"/>
              </a:rPr>
              <a:t>E’ più comprensibile al programmatore in quanto </a:t>
            </a:r>
            <a:r>
              <a:rPr lang="it-IT" sz="2000" dirty="0">
                <a:latin typeface="Arial"/>
                <a:cs typeface="Arial"/>
              </a:rPr>
              <a:t>più </a:t>
            </a:r>
            <a:r>
              <a:rPr lang="it-IT" sz="2000" spc="-5" dirty="0">
                <a:latin typeface="Arial"/>
                <a:cs typeface="Arial"/>
              </a:rPr>
              <a:t>vicino al  linguaggio</a:t>
            </a:r>
            <a:r>
              <a:rPr lang="it-IT" sz="2000" spc="-30" dirty="0">
                <a:latin typeface="Arial"/>
                <a:cs typeface="Arial"/>
              </a:rPr>
              <a:t> </a:t>
            </a:r>
            <a:r>
              <a:rPr lang="it-IT" sz="2000" spc="-5" dirty="0" smtClean="0">
                <a:latin typeface="Arial"/>
                <a:cs typeface="Arial"/>
              </a:rPr>
              <a:t>naturale</a:t>
            </a:r>
            <a:endParaRPr lang="it-IT" sz="2000" dirty="0">
              <a:latin typeface="Arial"/>
              <a:cs typeface="Arial"/>
            </a:endParaRPr>
          </a:p>
          <a:p>
            <a:pPr marL="469900" marR="239395" indent="-457200">
              <a:lnSpc>
                <a:spcPct val="100000"/>
              </a:lnSpc>
              <a:spcBef>
                <a:spcPts val="1320"/>
              </a:spcBef>
              <a:tabLst>
                <a:tab pos="469900" algn="l"/>
              </a:tabLst>
            </a:pPr>
            <a:r>
              <a:rPr lang="it-IT" sz="2000" spc="-5" dirty="0">
                <a:latin typeface="Arial"/>
                <a:cs typeface="Arial"/>
              </a:rPr>
              <a:t>Per </a:t>
            </a:r>
            <a:r>
              <a:rPr lang="it-IT" sz="2000" spc="-10" dirty="0">
                <a:latin typeface="Arial"/>
                <a:cs typeface="Arial"/>
              </a:rPr>
              <a:t>CPU </a:t>
            </a:r>
            <a:r>
              <a:rPr lang="it-IT" sz="2000" dirty="0">
                <a:latin typeface="Arial"/>
                <a:cs typeface="Arial"/>
              </a:rPr>
              <a:t>diverse </a:t>
            </a:r>
            <a:r>
              <a:rPr lang="it-IT" sz="2000" spc="-5" dirty="0">
                <a:latin typeface="Arial"/>
                <a:cs typeface="Arial"/>
              </a:rPr>
              <a:t>(ad </a:t>
            </a:r>
            <a:r>
              <a:rPr lang="it-IT" sz="2000" dirty="0">
                <a:latin typeface="Arial"/>
                <a:cs typeface="Arial"/>
              </a:rPr>
              <a:t>es. </a:t>
            </a:r>
            <a:r>
              <a:rPr lang="it-IT" sz="2000" spc="-5" dirty="0">
                <a:latin typeface="Arial"/>
                <a:cs typeface="Arial"/>
              </a:rPr>
              <a:t>Intel invece </a:t>
            </a:r>
            <a:r>
              <a:rPr lang="it-IT" sz="2000" dirty="0">
                <a:latin typeface="Arial"/>
                <a:cs typeface="Arial"/>
              </a:rPr>
              <a:t>che </a:t>
            </a:r>
            <a:r>
              <a:rPr lang="it-IT" sz="2000" spc="-5" dirty="0">
                <a:latin typeface="Arial"/>
                <a:cs typeface="Arial"/>
              </a:rPr>
              <a:t>IBM), è </a:t>
            </a:r>
            <a:r>
              <a:rPr lang="it-IT" sz="2000" dirty="0">
                <a:latin typeface="Arial"/>
                <a:cs typeface="Arial"/>
              </a:rPr>
              <a:t>necessario  </a:t>
            </a:r>
            <a:r>
              <a:rPr lang="it-IT" sz="2000" spc="-5" dirty="0">
                <a:latin typeface="Arial"/>
                <a:cs typeface="Arial"/>
              </a:rPr>
              <a:t>predisporre compilatori</a:t>
            </a:r>
            <a:r>
              <a:rPr lang="it-IT" sz="2000" spc="35" dirty="0">
                <a:latin typeface="Arial"/>
                <a:cs typeface="Arial"/>
              </a:rPr>
              <a:t> </a:t>
            </a:r>
            <a:r>
              <a:rPr lang="it-IT" sz="2000" spc="-5" dirty="0" smtClean="0">
                <a:latin typeface="Arial"/>
                <a:cs typeface="Arial"/>
              </a:rPr>
              <a:t>diversi</a:t>
            </a:r>
            <a:endParaRPr lang="it-IT" sz="2000" dirty="0">
              <a:latin typeface="Arial"/>
              <a:cs typeface="Arial"/>
            </a:endParaRPr>
          </a:p>
          <a:p>
            <a:pPr marL="469900" marR="5080" indent="-457200">
              <a:lnSpc>
                <a:spcPct val="100000"/>
              </a:lnSpc>
              <a:spcBef>
                <a:spcPts val="1320"/>
              </a:spcBef>
              <a:tabLst>
                <a:tab pos="469900" algn="l"/>
              </a:tabLst>
            </a:pPr>
            <a:r>
              <a:rPr lang="it-IT" sz="2000" spc="-5" dirty="0">
                <a:latin typeface="Arial"/>
                <a:cs typeface="Arial"/>
              </a:rPr>
              <a:t>Uno </a:t>
            </a:r>
            <a:r>
              <a:rPr lang="it-IT" sz="2000" dirty="0">
                <a:latin typeface="Arial"/>
                <a:cs typeface="Arial"/>
              </a:rPr>
              <a:t>stesso </a:t>
            </a:r>
            <a:r>
              <a:rPr lang="it-IT" sz="2000" spc="-5" dirty="0">
                <a:latin typeface="Arial"/>
                <a:cs typeface="Arial"/>
              </a:rPr>
              <a:t>Programma sorgente </a:t>
            </a:r>
            <a:r>
              <a:rPr lang="it-IT" sz="2000" dirty="0">
                <a:latin typeface="Arial"/>
                <a:cs typeface="Arial"/>
              </a:rPr>
              <a:t>può essere </a:t>
            </a:r>
            <a:r>
              <a:rPr lang="it-IT" sz="2000" spc="-5" dirty="0">
                <a:latin typeface="Arial"/>
                <a:cs typeface="Arial"/>
              </a:rPr>
              <a:t>eseguito </a:t>
            </a:r>
            <a:r>
              <a:rPr lang="it-IT" sz="2000" dirty="0">
                <a:latin typeface="Arial"/>
                <a:cs typeface="Arial"/>
              </a:rPr>
              <a:t>su  </a:t>
            </a:r>
            <a:r>
              <a:rPr lang="it-IT" sz="2000" spc="-5" dirty="0">
                <a:latin typeface="Arial"/>
                <a:cs typeface="Arial"/>
              </a:rPr>
              <a:t>macchine (CPU) </a:t>
            </a:r>
            <a:r>
              <a:rPr lang="it-IT" sz="2000" dirty="0">
                <a:latin typeface="Arial"/>
                <a:cs typeface="Arial"/>
              </a:rPr>
              <a:t>diverse, </a:t>
            </a:r>
            <a:r>
              <a:rPr lang="it-IT" sz="2000" spc="-5" dirty="0">
                <a:latin typeface="Arial"/>
                <a:cs typeface="Arial"/>
              </a:rPr>
              <a:t>creando il Programma oggetto </a:t>
            </a:r>
            <a:r>
              <a:rPr lang="it-IT" sz="2000" dirty="0">
                <a:latin typeface="Arial"/>
                <a:cs typeface="Arial"/>
              </a:rPr>
              <a:t>con </a:t>
            </a:r>
            <a:r>
              <a:rPr lang="it-IT" sz="2000" spc="-5" dirty="0">
                <a:latin typeface="Arial"/>
                <a:cs typeface="Arial"/>
              </a:rPr>
              <a:t>il  compilatore</a:t>
            </a:r>
            <a:r>
              <a:rPr lang="it-IT" sz="2000" spc="-20" dirty="0">
                <a:latin typeface="Arial"/>
                <a:cs typeface="Arial"/>
              </a:rPr>
              <a:t> </a:t>
            </a:r>
            <a:r>
              <a:rPr lang="it-IT" sz="2000" spc="-5" dirty="0" smtClean="0">
                <a:latin typeface="Arial"/>
                <a:cs typeface="Arial"/>
              </a:rPr>
              <a:t>opportuno</a:t>
            </a:r>
            <a:endParaRPr lang="it-IT" sz="2000" dirty="0">
              <a:latin typeface="Arial"/>
              <a:cs typeface="Arial"/>
            </a:endParaRPr>
          </a:p>
          <a:p>
            <a:pPr marL="469265" indent="-456565">
              <a:lnSpc>
                <a:spcPct val="100000"/>
              </a:lnSpc>
              <a:spcBef>
                <a:spcPts val="1320"/>
              </a:spcBef>
              <a:tabLst>
                <a:tab pos="469900" algn="l"/>
              </a:tabLst>
            </a:pPr>
            <a:r>
              <a:rPr lang="it-IT" sz="2000" spc="-5" dirty="0">
                <a:latin typeface="Arial"/>
                <a:cs typeface="Arial"/>
              </a:rPr>
              <a:t>Scelta di un Linguaggio in base ad applicazioni</a:t>
            </a:r>
            <a:r>
              <a:rPr lang="it-IT" sz="2000" spc="120" dirty="0">
                <a:latin typeface="Arial"/>
                <a:cs typeface="Arial"/>
              </a:rPr>
              <a:t> </a:t>
            </a:r>
            <a:r>
              <a:rPr lang="it-IT" sz="2000" spc="-5" dirty="0" smtClean="0">
                <a:latin typeface="Arial"/>
                <a:cs typeface="Arial"/>
              </a:rPr>
              <a:t>specifiche</a:t>
            </a:r>
            <a:endParaRPr lang="it-IT" sz="2000" dirty="0">
              <a:latin typeface="Arial"/>
              <a:cs typeface="Arial"/>
            </a:endParaRPr>
          </a:p>
          <a:p>
            <a:pPr marL="0" indent="0">
              <a:buNone/>
            </a:pP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102</a:t>
            </a:fld>
            <a:endParaRPr lang="it-IT" dirty="0"/>
          </a:p>
        </p:txBody>
      </p:sp>
    </p:spTree>
    <p:extLst>
      <p:ext uri="{BB962C8B-B14F-4D97-AF65-F5344CB8AC3E}">
        <p14:creationId xmlns:p14="http://schemas.microsoft.com/office/powerpoint/2010/main" val="404962683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Traduttori specifiche </a:t>
            </a:r>
            <a:endParaRPr lang="it-IT" dirty="0"/>
          </a:p>
        </p:txBody>
      </p:sp>
      <p:sp>
        <p:nvSpPr>
          <p:cNvPr id="3" name="Segnaposto contenuto 2"/>
          <p:cNvSpPr>
            <a:spLocks noGrp="1"/>
          </p:cNvSpPr>
          <p:nvPr>
            <p:ph idx="1"/>
          </p:nvPr>
        </p:nvSpPr>
        <p:spPr/>
        <p:txBody>
          <a:bodyPr>
            <a:normAutofit/>
          </a:bodyPr>
          <a:lstStyle/>
          <a:p>
            <a:pPr marL="355600" marR="600075" indent="-342900">
              <a:lnSpc>
                <a:spcPct val="80000"/>
              </a:lnSpc>
              <a:tabLst>
                <a:tab pos="355600" algn="l"/>
              </a:tabLst>
            </a:pPr>
            <a:r>
              <a:rPr lang="it-IT" sz="2200" dirty="0">
                <a:latin typeface="Arial"/>
                <a:cs typeface="Arial"/>
              </a:rPr>
              <a:t>A </a:t>
            </a:r>
            <a:r>
              <a:rPr lang="it-IT" sz="2200" spc="-5" dirty="0">
                <a:latin typeface="Arial"/>
                <a:cs typeface="Arial"/>
              </a:rPr>
              <a:t>ciascuna istruzione </a:t>
            </a:r>
            <a:r>
              <a:rPr lang="it-IT" sz="2200" dirty="0">
                <a:latin typeface="Arial"/>
                <a:cs typeface="Arial"/>
              </a:rPr>
              <a:t>del </a:t>
            </a:r>
            <a:r>
              <a:rPr lang="it-IT" sz="2200" spc="-5" dirty="0">
                <a:solidFill>
                  <a:srgbClr val="FFC000"/>
                </a:solidFill>
                <a:latin typeface="Arial"/>
                <a:cs typeface="Arial"/>
              </a:rPr>
              <a:t>Linguaggio Assembler  </a:t>
            </a:r>
            <a:r>
              <a:rPr lang="it-IT" sz="2200" spc="-5" dirty="0">
                <a:latin typeface="Arial"/>
                <a:cs typeface="Arial"/>
              </a:rPr>
              <a:t>corrisponde una sola istruzione </a:t>
            </a:r>
            <a:r>
              <a:rPr lang="it-IT" sz="2200" dirty="0">
                <a:latin typeface="Arial"/>
                <a:cs typeface="Arial"/>
              </a:rPr>
              <a:t>in </a:t>
            </a:r>
            <a:r>
              <a:rPr lang="it-IT" sz="2200" spc="-5" dirty="0">
                <a:latin typeface="Arial"/>
                <a:cs typeface="Arial"/>
              </a:rPr>
              <a:t>Linguaggio  macchina (corrispondenza</a:t>
            </a:r>
            <a:r>
              <a:rPr lang="it-IT" sz="2200" spc="25" dirty="0">
                <a:latin typeface="Arial"/>
                <a:cs typeface="Arial"/>
              </a:rPr>
              <a:t> </a:t>
            </a:r>
            <a:r>
              <a:rPr lang="it-IT" sz="2200" spc="-5" dirty="0">
                <a:latin typeface="Arial"/>
                <a:cs typeface="Arial"/>
              </a:rPr>
              <a:t>biunivoca);</a:t>
            </a:r>
            <a:endParaRPr lang="it-IT" sz="2200" dirty="0">
              <a:latin typeface="Arial"/>
              <a:cs typeface="Arial"/>
            </a:endParaRPr>
          </a:p>
          <a:p>
            <a:pPr marL="355600" marR="340360" indent="-342900">
              <a:lnSpc>
                <a:spcPct val="80000"/>
              </a:lnSpc>
              <a:spcBef>
                <a:spcPts val="560"/>
              </a:spcBef>
              <a:tabLst>
                <a:tab pos="355600" algn="l"/>
              </a:tabLst>
            </a:pPr>
            <a:r>
              <a:rPr lang="it-IT" sz="2200" dirty="0">
                <a:latin typeface="Arial"/>
                <a:cs typeface="Arial"/>
              </a:rPr>
              <a:t>In </a:t>
            </a:r>
            <a:r>
              <a:rPr lang="it-IT" sz="2200" spc="-5" dirty="0">
                <a:latin typeface="Arial"/>
                <a:cs typeface="Arial"/>
              </a:rPr>
              <a:t>generale, ad un’istruzione in </a:t>
            </a:r>
            <a:r>
              <a:rPr lang="it-IT" sz="2200" dirty="0">
                <a:latin typeface="Arial"/>
                <a:cs typeface="Arial"/>
              </a:rPr>
              <a:t>Linguaggio ad </a:t>
            </a:r>
            <a:r>
              <a:rPr lang="it-IT" sz="2200" spc="-5" dirty="0">
                <a:latin typeface="Arial"/>
                <a:cs typeface="Arial"/>
              </a:rPr>
              <a:t>alto  livello corrispondono una </a:t>
            </a:r>
            <a:r>
              <a:rPr lang="it-IT" sz="2200" dirty="0">
                <a:latin typeface="Arial"/>
                <a:cs typeface="Arial"/>
              </a:rPr>
              <a:t>o più </a:t>
            </a:r>
            <a:r>
              <a:rPr lang="it-IT" sz="2200" spc="-5" dirty="0">
                <a:latin typeface="Arial"/>
                <a:cs typeface="Arial"/>
              </a:rPr>
              <a:t>istruzioni in  Linguaggio</a:t>
            </a:r>
            <a:r>
              <a:rPr lang="it-IT" sz="2200" spc="-35" dirty="0">
                <a:latin typeface="Arial"/>
                <a:cs typeface="Arial"/>
              </a:rPr>
              <a:t> </a:t>
            </a:r>
            <a:r>
              <a:rPr lang="it-IT" sz="2200" spc="-5" dirty="0">
                <a:latin typeface="Arial"/>
                <a:cs typeface="Arial"/>
              </a:rPr>
              <a:t>macchina.</a:t>
            </a:r>
            <a:endParaRPr lang="it-IT" sz="2200" dirty="0">
              <a:latin typeface="Arial"/>
              <a:cs typeface="Arial"/>
            </a:endParaRPr>
          </a:p>
          <a:p>
            <a:pPr marL="355600" marR="5080" indent="-342900">
              <a:lnSpc>
                <a:spcPct val="79900"/>
              </a:lnSpc>
              <a:spcBef>
                <a:spcPts val="565"/>
              </a:spcBef>
              <a:tabLst>
                <a:tab pos="355600" algn="l"/>
              </a:tabLst>
            </a:pPr>
            <a:r>
              <a:rPr lang="it-IT" sz="2200" spc="-5" dirty="0">
                <a:latin typeface="Arial"/>
                <a:cs typeface="Arial"/>
              </a:rPr>
              <a:t>Mentre la traduzione di un Programma in Assembler  </a:t>
            </a:r>
            <a:r>
              <a:rPr lang="it-IT" sz="2200" dirty="0">
                <a:latin typeface="Arial"/>
                <a:cs typeface="Arial"/>
              </a:rPr>
              <a:t>è </a:t>
            </a:r>
            <a:r>
              <a:rPr lang="it-IT" sz="2200" spc="-5" dirty="0">
                <a:latin typeface="Arial"/>
                <a:cs typeface="Arial"/>
              </a:rPr>
              <a:t>un’operazione abbastanza banale, la traduzione di  un Programma </a:t>
            </a:r>
            <a:r>
              <a:rPr lang="it-IT" sz="2200" spc="-10" dirty="0">
                <a:latin typeface="Arial"/>
                <a:cs typeface="Arial"/>
              </a:rPr>
              <a:t>scritto </a:t>
            </a:r>
            <a:r>
              <a:rPr lang="it-IT" sz="2200" spc="-5" dirty="0">
                <a:latin typeface="Arial"/>
                <a:cs typeface="Arial"/>
              </a:rPr>
              <a:t>il </a:t>
            </a:r>
            <a:r>
              <a:rPr lang="it-IT" sz="2200" dirty="0">
                <a:latin typeface="Arial"/>
                <a:cs typeface="Arial"/>
              </a:rPr>
              <a:t>Linguaggio di </a:t>
            </a:r>
            <a:r>
              <a:rPr lang="it-IT" sz="2200" spc="-5" dirty="0">
                <a:latin typeface="Arial"/>
                <a:cs typeface="Arial"/>
              </a:rPr>
              <a:t>alto livello </a:t>
            </a:r>
            <a:r>
              <a:rPr lang="it-IT" sz="2200" dirty="0">
                <a:latin typeface="Arial"/>
                <a:cs typeface="Arial"/>
              </a:rPr>
              <a:t>è  </a:t>
            </a:r>
            <a:r>
              <a:rPr lang="it-IT" sz="2200" spc="-5" dirty="0">
                <a:latin typeface="Arial"/>
                <a:cs typeface="Arial"/>
              </a:rPr>
              <a:t>un’operazione più ardua, </a:t>
            </a:r>
            <a:r>
              <a:rPr lang="it-IT" sz="2200" dirty="0">
                <a:latin typeface="Arial"/>
                <a:cs typeface="Arial"/>
              </a:rPr>
              <a:t>e </a:t>
            </a:r>
            <a:r>
              <a:rPr lang="it-IT" sz="2200" spc="-5" dirty="0">
                <a:latin typeface="Arial"/>
                <a:cs typeface="Arial"/>
              </a:rPr>
              <a:t>non</a:t>
            </a:r>
            <a:r>
              <a:rPr lang="it-IT" sz="2200" spc="45" dirty="0">
                <a:latin typeface="Arial"/>
                <a:cs typeface="Arial"/>
              </a:rPr>
              <a:t> </a:t>
            </a:r>
            <a:r>
              <a:rPr lang="it-IT" sz="2200" spc="-5" dirty="0">
                <a:latin typeface="Arial"/>
                <a:cs typeface="Arial"/>
              </a:rPr>
              <a:t>univoca.</a:t>
            </a:r>
            <a:endParaRPr lang="it-IT" sz="2200" dirty="0">
              <a:latin typeface="Arial"/>
              <a:cs typeface="Arial"/>
            </a:endParaRPr>
          </a:p>
          <a:p>
            <a:pPr marL="355600" marR="10160" indent="-342900" algn="just">
              <a:lnSpc>
                <a:spcPct val="79800"/>
              </a:lnSpc>
              <a:spcBef>
                <a:spcPts val="580"/>
              </a:spcBef>
              <a:tabLst>
                <a:tab pos="355600" algn="l"/>
              </a:tabLst>
            </a:pPr>
            <a:r>
              <a:rPr lang="it-IT" sz="2200" dirty="0">
                <a:latin typeface="Arial"/>
                <a:cs typeface="Arial"/>
              </a:rPr>
              <a:t>I </a:t>
            </a:r>
            <a:r>
              <a:rPr lang="it-IT" sz="2200" spc="-5" dirty="0">
                <a:solidFill>
                  <a:srgbClr val="FFC000"/>
                </a:solidFill>
                <a:latin typeface="Arial"/>
                <a:cs typeface="Arial"/>
              </a:rPr>
              <a:t>Compilator</a:t>
            </a:r>
            <a:r>
              <a:rPr lang="it-IT" sz="2200" spc="-5" dirty="0">
                <a:latin typeface="Arial"/>
                <a:cs typeface="Arial"/>
              </a:rPr>
              <a:t>i </a:t>
            </a:r>
            <a:r>
              <a:rPr lang="it-IT" sz="2200" dirty="0">
                <a:latin typeface="Arial"/>
                <a:cs typeface="Arial"/>
              </a:rPr>
              <a:t>(e </a:t>
            </a:r>
            <a:r>
              <a:rPr lang="it-IT" sz="2200" spc="-5" dirty="0">
                <a:solidFill>
                  <a:srgbClr val="FFC000"/>
                </a:solidFill>
                <a:latin typeface="Arial"/>
                <a:cs typeface="Arial"/>
              </a:rPr>
              <a:t>Interpreti</a:t>
            </a:r>
            <a:r>
              <a:rPr lang="it-IT" sz="2200" spc="-5" dirty="0">
                <a:latin typeface="Arial"/>
                <a:cs typeface="Arial"/>
              </a:rPr>
              <a:t>) sono programmi molto </a:t>
            </a:r>
            <a:r>
              <a:rPr lang="it-IT" sz="2200" dirty="0">
                <a:latin typeface="Arial"/>
                <a:cs typeface="Arial"/>
              </a:rPr>
              <a:t>più  </a:t>
            </a:r>
            <a:r>
              <a:rPr lang="it-IT" sz="2200" spc="-5" dirty="0">
                <a:latin typeface="Arial"/>
                <a:cs typeface="Arial"/>
              </a:rPr>
              <a:t>sofisticati degli Assemblatori, </a:t>
            </a:r>
            <a:r>
              <a:rPr lang="it-IT" sz="2200" dirty="0">
                <a:latin typeface="Arial"/>
                <a:cs typeface="Arial"/>
              </a:rPr>
              <a:t>e </a:t>
            </a:r>
            <a:r>
              <a:rPr lang="it-IT" sz="2200" spc="-10" dirty="0">
                <a:latin typeface="Arial"/>
                <a:cs typeface="Arial"/>
              </a:rPr>
              <a:t>sono </a:t>
            </a:r>
            <a:r>
              <a:rPr lang="it-IT" sz="2200" spc="-5" dirty="0">
                <a:latin typeface="Arial"/>
                <a:cs typeface="Arial"/>
              </a:rPr>
              <a:t>determinanti </a:t>
            </a:r>
            <a:r>
              <a:rPr lang="it-IT" sz="2200" dirty="0">
                <a:latin typeface="Arial"/>
                <a:cs typeface="Arial"/>
              </a:rPr>
              <a:t>ai  </a:t>
            </a:r>
            <a:r>
              <a:rPr lang="it-IT" sz="2200" spc="-5" dirty="0">
                <a:latin typeface="Arial"/>
                <a:cs typeface="Arial"/>
              </a:rPr>
              <a:t>fini dell’efficienza </a:t>
            </a:r>
            <a:r>
              <a:rPr lang="it-IT" sz="2200" dirty="0">
                <a:latin typeface="Arial"/>
                <a:cs typeface="Arial"/>
              </a:rPr>
              <a:t>di </a:t>
            </a:r>
            <a:r>
              <a:rPr lang="it-IT" sz="2200" spc="-5" dirty="0">
                <a:latin typeface="Arial"/>
                <a:cs typeface="Arial"/>
              </a:rPr>
              <a:t>un</a:t>
            </a:r>
            <a:r>
              <a:rPr lang="it-IT" sz="2200" spc="5" dirty="0">
                <a:latin typeface="Arial"/>
                <a:cs typeface="Arial"/>
              </a:rPr>
              <a:t> </a:t>
            </a:r>
            <a:r>
              <a:rPr lang="it-IT" sz="2200" spc="-5" dirty="0">
                <a:latin typeface="Arial"/>
                <a:cs typeface="Arial"/>
              </a:rPr>
              <a:t>Programma</a:t>
            </a:r>
            <a:r>
              <a:rPr lang="it-IT" sz="2200" spc="-5" dirty="0" smtClean="0">
                <a:latin typeface="Arial"/>
                <a:cs typeface="Arial"/>
              </a:rPr>
              <a:t>.</a:t>
            </a:r>
            <a:endParaRPr lang="it-IT" sz="2200" dirty="0">
              <a:latin typeface="Arial"/>
              <a:cs typeface="Arial"/>
            </a:endParaRPr>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103</a:t>
            </a:fld>
            <a:endParaRPr lang="it-IT" dirty="0"/>
          </a:p>
        </p:txBody>
      </p:sp>
    </p:spTree>
    <p:extLst>
      <p:ext uri="{BB962C8B-B14F-4D97-AF65-F5344CB8AC3E}">
        <p14:creationId xmlns:p14="http://schemas.microsoft.com/office/powerpoint/2010/main" val="75187421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Schema di compilazione</a:t>
            </a: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104</a:t>
            </a:fld>
            <a:endParaRPr lang="it-IT" dirty="0"/>
          </a:p>
        </p:txBody>
      </p:sp>
      <p:sp>
        <p:nvSpPr>
          <p:cNvPr id="21" name="object 3"/>
          <p:cNvSpPr txBox="1"/>
          <p:nvPr/>
        </p:nvSpPr>
        <p:spPr>
          <a:xfrm>
            <a:off x="741416" y="3464486"/>
            <a:ext cx="1752600" cy="609600"/>
          </a:xfrm>
          <a:prstGeom prst="rect">
            <a:avLst/>
          </a:prstGeom>
          <a:ln w="9524">
            <a:solidFill>
              <a:srgbClr val="000000"/>
            </a:solidFill>
          </a:ln>
        </p:spPr>
        <p:txBody>
          <a:bodyPr vert="horz" wrap="square" lIns="0" tIns="50800" rIns="0" bIns="0" rtlCol="0">
            <a:spAutoFit/>
          </a:bodyPr>
          <a:lstStyle/>
          <a:p>
            <a:pPr marL="443230" marR="301625" indent="-137160">
              <a:lnSpc>
                <a:spcPct val="100000"/>
              </a:lnSpc>
              <a:spcBef>
                <a:spcPts val="400"/>
              </a:spcBef>
            </a:pPr>
            <a:r>
              <a:rPr sz="1600" b="1" spc="-5" dirty="0">
                <a:latin typeface="Arial"/>
                <a:cs typeface="Arial"/>
              </a:rPr>
              <a:t>Pr</a:t>
            </a:r>
            <a:r>
              <a:rPr sz="1600" b="1" spc="-10" dirty="0">
                <a:latin typeface="Arial"/>
                <a:cs typeface="Arial"/>
              </a:rPr>
              <a:t>og</a:t>
            </a:r>
            <a:r>
              <a:rPr sz="1600" b="1" spc="-5" dirty="0">
                <a:latin typeface="Arial"/>
                <a:cs typeface="Arial"/>
              </a:rPr>
              <a:t>r</a:t>
            </a:r>
            <a:r>
              <a:rPr sz="1600" b="1" spc="-10" dirty="0">
                <a:latin typeface="Arial"/>
                <a:cs typeface="Arial"/>
              </a:rPr>
              <a:t>a</a:t>
            </a:r>
            <a:r>
              <a:rPr sz="1600" b="1" dirty="0">
                <a:latin typeface="Arial"/>
                <a:cs typeface="Arial"/>
              </a:rPr>
              <a:t>m</a:t>
            </a:r>
            <a:r>
              <a:rPr sz="1600" b="1" spc="-10" dirty="0">
                <a:latin typeface="Arial"/>
                <a:cs typeface="Arial"/>
              </a:rPr>
              <a:t>m</a:t>
            </a:r>
            <a:r>
              <a:rPr sz="1600" b="1" spc="-5" dirty="0">
                <a:latin typeface="Arial"/>
                <a:cs typeface="Arial"/>
              </a:rPr>
              <a:t>a  sorgente</a:t>
            </a:r>
            <a:endParaRPr sz="1600">
              <a:latin typeface="Arial"/>
              <a:cs typeface="Arial"/>
            </a:endParaRPr>
          </a:p>
        </p:txBody>
      </p:sp>
      <p:sp>
        <p:nvSpPr>
          <p:cNvPr id="22" name="object 4"/>
          <p:cNvSpPr/>
          <p:nvPr/>
        </p:nvSpPr>
        <p:spPr>
          <a:xfrm>
            <a:off x="2494012" y="3731186"/>
            <a:ext cx="609600" cy="76200"/>
          </a:xfrm>
          <a:custGeom>
            <a:avLst/>
            <a:gdLst/>
            <a:ahLst/>
            <a:cxnLst/>
            <a:rect l="l" t="t" r="r" b="b"/>
            <a:pathLst>
              <a:path w="609600" h="76200">
                <a:moveTo>
                  <a:pt x="545591" y="50291"/>
                </a:moveTo>
                <a:lnTo>
                  <a:pt x="545591" y="25907"/>
                </a:lnTo>
                <a:lnTo>
                  <a:pt x="0" y="25907"/>
                </a:lnTo>
                <a:lnTo>
                  <a:pt x="0" y="50291"/>
                </a:lnTo>
                <a:lnTo>
                  <a:pt x="545591" y="50291"/>
                </a:lnTo>
                <a:close/>
              </a:path>
              <a:path w="609600" h="76200">
                <a:moveTo>
                  <a:pt x="609599" y="38099"/>
                </a:moveTo>
                <a:lnTo>
                  <a:pt x="533399" y="0"/>
                </a:lnTo>
                <a:lnTo>
                  <a:pt x="533399" y="25907"/>
                </a:lnTo>
                <a:lnTo>
                  <a:pt x="545591" y="25907"/>
                </a:lnTo>
                <a:lnTo>
                  <a:pt x="545591" y="70103"/>
                </a:lnTo>
                <a:lnTo>
                  <a:pt x="609599" y="38099"/>
                </a:lnTo>
                <a:close/>
              </a:path>
              <a:path w="609600" h="76200">
                <a:moveTo>
                  <a:pt x="545591" y="70103"/>
                </a:moveTo>
                <a:lnTo>
                  <a:pt x="545591" y="50291"/>
                </a:lnTo>
                <a:lnTo>
                  <a:pt x="533399" y="50291"/>
                </a:lnTo>
                <a:lnTo>
                  <a:pt x="533399" y="76199"/>
                </a:lnTo>
                <a:lnTo>
                  <a:pt x="545591" y="70103"/>
                </a:lnTo>
                <a:close/>
              </a:path>
            </a:pathLst>
          </a:custGeom>
          <a:solidFill>
            <a:srgbClr val="000000"/>
          </a:solidFill>
        </p:spPr>
        <p:txBody>
          <a:bodyPr wrap="square" lIns="0" tIns="0" rIns="0" bIns="0" rtlCol="0"/>
          <a:lstStyle/>
          <a:p>
            <a:endParaRPr/>
          </a:p>
        </p:txBody>
      </p:sp>
      <p:sp>
        <p:nvSpPr>
          <p:cNvPr id="23" name="object 5"/>
          <p:cNvSpPr txBox="1"/>
          <p:nvPr/>
        </p:nvSpPr>
        <p:spPr>
          <a:xfrm>
            <a:off x="3103612" y="3464486"/>
            <a:ext cx="1524000" cy="609600"/>
          </a:xfrm>
          <a:prstGeom prst="rect">
            <a:avLst/>
          </a:prstGeom>
          <a:ln w="9524">
            <a:solidFill>
              <a:srgbClr val="000000"/>
            </a:solidFill>
          </a:ln>
        </p:spPr>
        <p:txBody>
          <a:bodyPr vert="horz" wrap="square" lIns="0" tIns="50800" rIns="0" bIns="0" rtlCol="0">
            <a:spAutoFit/>
          </a:bodyPr>
          <a:lstStyle/>
          <a:p>
            <a:pPr marL="383540" marR="187325" indent="-192405">
              <a:lnSpc>
                <a:spcPct val="100000"/>
              </a:lnSpc>
              <a:spcBef>
                <a:spcPts val="400"/>
              </a:spcBef>
            </a:pPr>
            <a:r>
              <a:rPr sz="1600" b="1" spc="-5" dirty="0">
                <a:latin typeface="Arial"/>
                <a:cs typeface="Arial"/>
              </a:rPr>
              <a:t>Pr</a:t>
            </a:r>
            <a:r>
              <a:rPr sz="1600" b="1" spc="-10" dirty="0">
                <a:latin typeface="Arial"/>
                <a:cs typeface="Arial"/>
              </a:rPr>
              <a:t>og</a:t>
            </a:r>
            <a:r>
              <a:rPr sz="1600" b="1" spc="-5" dirty="0">
                <a:latin typeface="Arial"/>
                <a:cs typeface="Arial"/>
              </a:rPr>
              <a:t>r</a:t>
            </a:r>
            <a:r>
              <a:rPr sz="1600" b="1" spc="-10" dirty="0">
                <a:latin typeface="Arial"/>
                <a:cs typeface="Arial"/>
              </a:rPr>
              <a:t>a</a:t>
            </a:r>
            <a:r>
              <a:rPr sz="1600" b="1" dirty="0">
                <a:latin typeface="Arial"/>
                <a:cs typeface="Arial"/>
              </a:rPr>
              <a:t>m</a:t>
            </a:r>
            <a:r>
              <a:rPr sz="1600" b="1" spc="-10" dirty="0">
                <a:latin typeface="Arial"/>
                <a:cs typeface="Arial"/>
              </a:rPr>
              <a:t>m</a:t>
            </a:r>
            <a:r>
              <a:rPr sz="1600" b="1" spc="-5" dirty="0">
                <a:latin typeface="Arial"/>
                <a:cs typeface="Arial"/>
              </a:rPr>
              <a:t>a  oggetto</a:t>
            </a:r>
            <a:endParaRPr sz="1600">
              <a:latin typeface="Arial"/>
              <a:cs typeface="Arial"/>
            </a:endParaRPr>
          </a:p>
        </p:txBody>
      </p:sp>
      <p:sp>
        <p:nvSpPr>
          <p:cNvPr id="24" name="object 6"/>
          <p:cNvSpPr txBox="1"/>
          <p:nvPr/>
        </p:nvSpPr>
        <p:spPr>
          <a:xfrm>
            <a:off x="7068557" y="4040049"/>
            <a:ext cx="386080" cy="254635"/>
          </a:xfrm>
          <a:prstGeom prst="rect">
            <a:avLst/>
          </a:prstGeom>
        </p:spPr>
        <p:txBody>
          <a:bodyPr vert="horz" wrap="square" lIns="0" tIns="0" rIns="0" bIns="0" rtlCol="0">
            <a:spAutoFit/>
          </a:bodyPr>
          <a:lstStyle/>
          <a:p>
            <a:pPr marL="12700">
              <a:lnSpc>
                <a:spcPct val="100000"/>
              </a:lnSpc>
            </a:pPr>
            <a:r>
              <a:rPr sz="1600" spc="-10" dirty="0">
                <a:latin typeface="Arial"/>
                <a:cs typeface="Arial"/>
              </a:rPr>
              <a:t>Da</a:t>
            </a:r>
            <a:r>
              <a:rPr sz="1600" spc="-5" dirty="0">
                <a:latin typeface="Arial"/>
                <a:cs typeface="Arial"/>
              </a:rPr>
              <a:t>ti</a:t>
            </a:r>
            <a:endParaRPr sz="1600">
              <a:latin typeface="Arial"/>
              <a:cs typeface="Arial"/>
            </a:endParaRPr>
          </a:p>
        </p:txBody>
      </p:sp>
      <p:sp>
        <p:nvSpPr>
          <p:cNvPr id="25" name="object 7"/>
          <p:cNvSpPr/>
          <p:nvPr/>
        </p:nvSpPr>
        <p:spPr>
          <a:xfrm>
            <a:off x="4627612" y="3731186"/>
            <a:ext cx="685800" cy="76200"/>
          </a:xfrm>
          <a:custGeom>
            <a:avLst/>
            <a:gdLst/>
            <a:ahLst/>
            <a:cxnLst/>
            <a:rect l="l" t="t" r="r" b="b"/>
            <a:pathLst>
              <a:path w="685800" h="76200">
                <a:moveTo>
                  <a:pt x="621791" y="50291"/>
                </a:moveTo>
                <a:lnTo>
                  <a:pt x="621791" y="25907"/>
                </a:lnTo>
                <a:lnTo>
                  <a:pt x="0" y="25907"/>
                </a:lnTo>
                <a:lnTo>
                  <a:pt x="0" y="50291"/>
                </a:lnTo>
                <a:lnTo>
                  <a:pt x="621791" y="50291"/>
                </a:lnTo>
                <a:close/>
              </a:path>
              <a:path w="685800" h="76200">
                <a:moveTo>
                  <a:pt x="685799" y="38099"/>
                </a:moveTo>
                <a:lnTo>
                  <a:pt x="609599" y="0"/>
                </a:lnTo>
                <a:lnTo>
                  <a:pt x="609599" y="25907"/>
                </a:lnTo>
                <a:lnTo>
                  <a:pt x="621791" y="25907"/>
                </a:lnTo>
                <a:lnTo>
                  <a:pt x="621791" y="70103"/>
                </a:lnTo>
                <a:lnTo>
                  <a:pt x="685799" y="38099"/>
                </a:lnTo>
                <a:close/>
              </a:path>
              <a:path w="685800" h="76200">
                <a:moveTo>
                  <a:pt x="621791" y="70103"/>
                </a:moveTo>
                <a:lnTo>
                  <a:pt x="621791" y="50291"/>
                </a:lnTo>
                <a:lnTo>
                  <a:pt x="609599" y="50291"/>
                </a:lnTo>
                <a:lnTo>
                  <a:pt x="609599" y="76199"/>
                </a:lnTo>
                <a:lnTo>
                  <a:pt x="621791" y="70103"/>
                </a:lnTo>
                <a:close/>
              </a:path>
            </a:pathLst>
          </a:custGeom>
          <a:solidFill>
            <a:srgbClr val="000000"/>
          </a:solidFill>
        </p:spPr>
        <p:txBody>
          <a:bodyPr wrap="square" lIns="0" tIns="0" rIns="0" bIns="0" rtlCol="0"/>
          <a:lstStyle/>
          <a:p>
            <a:endParaRPr/>
          </a:p>
        </p:txBody>
      </p:sp>
      <p:sp>
        <p:nvSpPr>
          <p:cNvPr id="26" name="object 8"/>
          <p:cNvSpPr txBox="1"/>
          <p:nvPr/>
        </p:nvSpPr>
        <p:spPr>
          <a:xfrm>
            <a:off x="972560" y="1900354"/>
            <a:ext cx="7424420" cy="1423467"/>
          </a:xfrm>
          <a:prstGeom prst="rect">
            <a:avLst/>
          </a:prstGeom>
        </p:spPr>
        <p:txBody>
          <a:bodyPr vert="horz" wrap="square" lIns="0" tIns="0" rIns="0" bIns="0" rtlCol="0">
            <a:spAutoFit/>
          </a:bodyPr>
          <a:lstStyle/>
          <a:p>
            <a:pPr marL="12700">
              <a:lnSpc>
                <a:spcPct val="100000"/>
              </a:lnSpc>
              <a:tabLst>
                <a:tab pos="355600" algn="l"/>
              </a:tabLst>
            </a:pPr>
            <a:r>
              <a:rPr sz="2400" b="1" dirty="0">
                <a:solidFill>
                  <a:srgbClr val="FFC000"/>
                </a:solidFill>
                <a:latin typeface="Arial"/>
                <a:cs typeface="Arial"/>
              </a:rPr>
              <a:t>Compilatore</a:t>
            </a:r>
            <a:r>
              <a:rPr sz="2400" dirty="0">
                <a:solidFill>
                  <a:srgbClr val="FFC000"/>
                </a:solidFill>
                <a:latin typeface="Arial"/>
                <a:cs typeface="Arial"/>
              </a:rPr>
              <a:t>:</a:t>
            </a:r>
          </a:p>
          <a:p>
            <a:pPr marL="756285" marR="5080" indent="-287020">
              <a:lnSpc>
                <a:spcPct val="100000"/>
              </a:lnSpc>
              <a:spcBef>
                <a:spcPts val="500"/>
              </a:spcBef>
              <a:tabLst>
                <a:tab pos="756285" algn="l"/>
              </a:tabLst>
            </a:pPr>
            <a:r>
              <a:rPr sz="2000" dirty="0">
                <a:latin typeface="Arial"/>
                <a:cs typeface="Arial"/>
              </a:rPr>
              <a:t>–	</a:t>
            </a:r>
            <a:r>
              <a:rPr sz="2000" spc="-5" dirty="0">
                <a:latin typeface="Arial"/>
                <a:cs typeface="Arial"/>
              </a:rPr>
              <a:t>E’ </a:t>
            </a:r>
            <a:r>
              <a:rPr sz="2000" dirty="0">
                <a:latin typeface="Arial"/>
                <a:cs typeface="Arial"/>
              </a:rPr>
              <a:t>un </a:t>
            </a:r>
            <a:r>
              <a:rPr sz="2000" spc="-5" dirty="0">
                <a:latin typeface="Arial"/>
                <a:cs typeface="Arial"/>
              </a:rPr>
              <a:t>programma che riceve </a:t>
            </a:r>
            <a:r>
              <a:rPr sz="2000" dirty="0">
                <a:latin typeface="Arial"/>
                <a:cs typeface="Arial"/>
              </a:rPr>
              <a:t>un </a:t>
            </a:r>
            <a:r>
              <a:rPr sz="2000" spc="-5" dirty="0">
                <a:latin typeface="Arial"/>
                <a:cs typeface="Arial"/>
              </a:rPr>
              <a:t>intero</a:t>
            </a:r>
            <a:r>
              <a:rPr sz="2000" spc="-25" dirty="0">
                <a:latin typeface="Arial"/>
                <a:cs typeface="Arial"/>
              </a:rPr>
              <a:t> </a:t>
            </a:r>
            <a:r>
              <a:rPr sz="2000" spc="-5" dirty="0">
                <a:latin typeface="Arial"/>
                <a:cs typeface="Arial"/>
              </a:rPr>
              <a:t>programma</a:t>
            </a:r>
            <a:r>
              <a:rPr sz="2000" spc="-15" dirty="0">
                <a:latin typeface="Arial"/>
                <a:cs typeface="Arial"/>
              </a:rPr>
              <a:t> </a:t>
            </a:r>
            <a:r>
              <a:rPr sz="2000" spc="-5" dirty="0">
                <a:latin typeface="Arial"/>
                <a:cs typeface="Arial"/>
              </a:rPr>
              <a:t>sorgente </a:t>
            </a:r>
            <a:r>
              <a:rPr sz="2000" dirty="0">
                <a:latin typeface="Arial"/>
                <a:cs typeface="Arial"/>
              </a:rPr>
              <a:t> </a:t>
            </a:r>
            <a:r>
              <a:rPr sz="2000" spc="-5" dirty="0">
                <a:latin typeface="Arial"/>
                <a:cs typeface="Arial"/>
              </a:rPr>
              <a:t>(file) in Input </a:t>
            </a:r>
            <a:r>
              <a:rPr sz="2000" dirty="0">
                <a:latin typeface="Arial"/>
                <a:cs typeface="Arial"/>
              </a:rPr>
              <a:t>e </a:t>
            </a:r>
            <a:r>
              <a:rPr sz="2000" spc="-5" dirty="0">
                <a:latin typeface="Arial"/>
                <a:cs typeface="Arial"/>
              </a:rPr>
              <a:t>restituisce in Output il programma</a:t>
            </a:r>
            <a:r>
              <a:rPr sz="2000" spc="30" dirty="0">
                <a:latin typeface="Arial"/>
                <a:cs typeface="Arial"/>
              </a:rPr>
              <a:t> </a:t>
            </a:r>
            <a:r>
              <a:rPr sz="2000" spc="-5" dirty="0">
                <a:latin typeface="Arial"/>
                <a:cs typeface="Arial"/>
              </a:rPr>
              <a:t>oggetto.</a:t>
            </a:r>
            <a:endParaRPr sz="2000" dirty="0">
              <a:latin typeface="Arial"/>
              <a:cs typeface="Arial"/>
            </a:endParaRPr>
          </a:p>
          <a:p>
            <a:pPr marL="1231265">
              <a:lnSpc>
                <a:spcPct val="100000"/>
              </a:lnSpc>
              <a:spcBef>
                <a:spcPts val="985"/>
              </a:spcBef>
              <a:tabLst>
                <a:tab pos="3669665" algn="l"/>
              </a:tabLst>
            </a:pPr>
            <a:r>
              <a:rPr sz="1600" b="1" spc="-5" dirty="0">
                <a:latin typeface="Arial"/>
                <a:cs typeface="Arial"/>
              </a:rPr>
              <a:t>Compilatore	Linker</a:t>
            </a:r>
            <a:endParaRPr sz="1600" dirty="0">
              <a:latin typeface="Arial"/>
              <a:cs typeface="Arial"/>
            </a:endParaRPr>
          </a:p>
        </p:txBody>
      </p:sp>
      <p:sp>
        <p:nvSpPr>
          <p:cNvPr id="27" name="object 9"/>
          <p:cNvSpPr txBox="1"/>
          <p:nvPr/>
        </p:nvSpPr>
        <p:spPr>
          <a:xfrm>
            <a:off x="5313412" y="3464486"/>
            <a:ext cx="1524000" cy="609600"/>
          </a:xfrm>
          <a:prstGeom prst="rect">
            <a:avLst/>
          </a:prstGeom>
          <a:ln w="9524">
            <a:solidFill>
              <a:srgbClr val="000000"/>
            </a:solidFill>
          </a:ln>
        </p:spPr>
        <p:txBody>
          <a:bodyPr vert="horz" wrap="square" lIns="0" tIns="50800" rIns="0" bIns="0" rtlCol="0">
            <a:spAutoFit/>
          </a:bodyPr>
          <a:lstStyle/>
          <a:p>
            <a:pPr marL="260350" marR="187325" indent="-68580">
              <a:lnSpc>
                <a:spcPct val="100000"/>
              </a:lnSpc>
              <a:spcBef>
                <a:spcPts val="400"/>
              </a:spcBef>
            </a:pPr>
            <a:r>
              <a:rPr sz="1600" b="1" spc="-5" dirty="0">
                <a:latin typeface="Arial"/>
                <a:cs typeface="Arial"/>
              </a:rPr>
              <a:t>Pr</a:t>
            </a:r>
            <a:r>
              <a:rPr sz="1600" b="1" spc="-10" dirty="0">
                <a:latin typeface="Arial"/>
                <a:cs typeface="Arial"/>
              </a:rPr>
              <a:t>og</a:t>
            </a:r>
            <a:r>
              <a:rPr sz="1600" b="1" spc="-5" dirty="0">
                <a:latin typeface="Arial"/>
                <a:cs typeface="Arial"/>
              </a:rPr>
              <a:t>r</a:t>
            </a:r>
            <a:r>
              <a:rPr sz="1600" b="1" spc="-10" dirty="0">
                <a:latin typeface="Arial"/>
                <a:cs typeface="Arial"/>
              </a:rPr>
              <a:t>a</a:t>
            </a:r>
            <a:r>
              <a:rPr sz="1600" b="1" dirty="0">
                <a:latin typeface="Arial"/>
                <a:cs typeface="Arial"/>
              </a:rPr>
              <a:t>m</a:t>
            </a:r>
            <a:r>
              <a:rPr sz="1600" b="1" spc="-10" dirty="0">
                <a:latin typeface="Arial"/>
                <a:cs typeface="Arial"/>
              </a:rPr>
              <a:t>m</a:t>
            </a:r>
            <a:r>
              <a:rPr sz="1600" b="1" spc="-5" dirty="0">
                <a:latin typeface="Arial"/>
                <a:cs typeface="Arial"/>
              </a:rPr>
              <a:t>a  eseguibile</a:t>
            </a:r>
            <a:endParaRPr sz="1600">
              <a:latin typeface="Arial"/>
              <a:cs typeface="Arial"/>
            </a:endParaRPr>
          </a:p>
        </p:txBody>
      </p:sp>
      <p:sp>
        <p:nvSpPr>
          <p:cNvPr id="28" name="object 10"/>
          <p:cNvSpPr/>
          <p:nvPr/>
        </p:nvSpPr>
        <p:spPr>
          <a:xfrm>
            <a:off x="6837412" y="3731186"/>
            <a:ext cx="685800" cy="76200"/>
          </a:xfrm>
          <a:custGeom>
            <a:avLst/>
            <a:gdLst/>
            <a:ahLst/>
            <a:cxnLst/>
            <a:rect l="l" t="t" r="r" b="b"/>
            <a:pathLst>
              <a:path w="685800" h="76200">
                <a:moveTo>
                  <a:pt x="621791" y="50291"/>
                </a:moveTo>
                <a:lnTo>
                  <a:pt x="621791" y="25907"/>
                </a:lnTo>
                <a:lnTo>
                  <a:pt x="0" y="25907"/>
                </a:lnTo>
                <a:lnTo>
                  <a:pt x="0" y="50291"/>
                </a:lnTo>
                <a:lnTo>
                  <a:pt x="621791" y="50291"/>
                </a:lnTo>
                <a:close/>
              </a:path>
              <a:path w="685800" h="76200">
                <a:moveTo>
                  <a:pt x="685799" y="38099"/>
                </a:moveTo>
                <a:lnTo>
                  <a:pt x="609599" y="0"/>
                </a:lnTo>
                <a:lnTo>
                  <a:pt x="609599" y="25907"/>
                </a:lnTo>
                <a:lnTo>
                  <a:pt x="621791" y="25907"/>
                </a:lnTo>
                <a:lnTo>
                  <a:pt x="621791" y="70103"/>
                </a:lnTo>
                <a:lnTo>
                  <a:pt x="685799" y="38099"/>
                </a:lnTo>
                <a:close/>
              </a:path>
              <a:path w="685800" h="76200">
                <a:moveTo>
                  <a:pt x="621791" y="70103"/>
                </a:moveTo>
                <a:lnTo>
                  <a:pt x="621791" y="50291"/>
                </a:lnTo>
                <a:lnTo>
                  <a:pt x="609599" y="50291"/>
                </a:lnTo>
                <a:lnTo>
                  <a:pt x="609599" y="76199"/>
                </a:lnTo>
                <a:lnTo>
                  <a:pt x="621791" y="70103"/>
                </a:lnTo>
                <a:close/>
              </a:path>
            </a:pathLst>
          </a:custGeom>
          <a:solidFill>
            <a:srgbClr val="000000"/>
          </a:solidFill>
        </p:spPr>
        <p:txBody>
          <a:bodyPr wrap="square" lIns="0" tIns="0" rIns="0" bIns="0" rtlCol="0"/>
          <a:lstStyle/>
          <a:p>
            <a:endParaRPr/>
          </a:p>
        </p:txBody>
      </p:sp>
      <p:sp>
        <p:nvSpPr>
          <p:cNvPr id="29" name="object 11"/>
          <p:cNvSpPr txBox="1"/>
          <p:nvPr/>
        </p:nvSpPr>
        <p:spPr>
          <a:xfrm>
            <a:off x="7662917" y="3591485"/>
            <a:ext cx="1027430" cy="315595"/>
          </a:xfrm>
          <a:prstGeom prst="rect">
            <a:avLst/>
          </a:prstGeom>
        </p:spPr>
        <p:txBody>
          <a:bodyPr vert="horz" wrap="square" lIns="0" tIns="0" rIns="0" bIns="0" rtlCol="0">
            <a:spAutoFit/>
          </a:bodyPr>
          <a:lstStyle/>
          <a:p>
            <a:pPr marL="12700">
              <a:lnSpc>
                <a:spcPct val="100000"/>
              </a:lnSpc>
            </a:pPr>
            <a:r>
              <a:rPr sz="2000" b="1" spc="-5" dirty="0">
                <a:latin typeface="Arial"/>
                <a:cs typeface="Arial"/>
              </a:rPr>
              <a:t>Risultati</a:t>
            </a:r>
            <a:endParaRPr sz="2000">
              <a:latin typeface="Arial"/>
              <a:cs typeface="Arial"/>
            </a:endParaRPr>
          </a:p>
        </p:txBody>
      </p:sp>
      <p:sp>
        <p:nvSpPr>
          <p:cNvPr id="30" name="object 13"/>
          <p:cNvSpPr txBox="1"/>
          <p:nvPr/>
        </p:nvSpPr>
        <p:spPr>
          <a:xfrm>
            <a:off x="3563346" y="4236137"/>
            <a:ext cx="1071245" cy="925194"/>
          </a:xfrm>
          <a:prstGeom prst="rect">
            <a:avLst/>
          </a:prstGeom>
        </p:spPr>
        <p:txBody>
          <a:bodyPr vert="horz" wrap="square" lIns="0" tIns="0" rIns="0" bIns="0" rtlCol="0">
            <a:spAutoFit/>
          </a:bodyPr>
          <a:lstStyle/>
          <a:p>
            <a:pPr marL="12700" marR="5080">
              <a:lnSpc>
                <a:spcPct val="100000"/>
              </a:lnSpc>
            </a:pPr>
            <a:r>
              <a:rPr sz="2000" spc="-5" dirty="0">
                <a:latin typeface="Arial"/>
                <a:cs typeface="Arial"/>
              </a:rPr>
              <a:t>m</a:t>
            </a:r>
            <a:r>
              <a:rPr sz="2000" dirty="0">
                <a:latin typeface="Arial"/>
                <a:cs typeface="Arial"/>
              </a:rPr>
              <a:t>od</a:t>
            </a:r>
            <a:r>
              <a:rPr sz="2000" spc="-15" dirty="0">
                <a:latin typeface="Arial"/>
                <a:cs typeface="Arial"/>
              </a:rPr>
              <a:t>1</a:t>
            </a:r>
            <a:r>
              <a:rPr sz="2000" spc="-5" dirty="0">
                <a:latin typeface="Arial"/>
                <a:cs typeface="Arial"/>
              </a:rPr>
              <a:t>.</a:t>
            </a:r>
            <a:r>
              <a:rPr sz="2000" dirty="0">
                <a:latin typeface="Arial"/>
                <a:cs typeface="Arial"/>
              </a:rPr>
              <a:t>o</a:t>
            </a:r>
            <a:r>
              <a:rPr sz="2000" spc="-5" dirty="0">
                <a:latin typeface="Arial"/>
                <a:cs typeface="Arial"/>
              </a:rPr>
              <a:t>b</a:t>
            </a:r>
            <a:r>
              <a:rPr sz="2000" dirty="0">
                <a:latin typeface="Arial"/>
                <a:cs typeface="Arial"/>
              </a:rPr>
              <a:t>j  </a:t>
            </a:r>
            <a:r>
              <a:rPr sz="2000" spc="-5" dirty="0">
                <a:latin typeface="Arial"/>
                <a:cs typeface="Arial"/>
              </a:rPr>
              <a:t>m</a:t>
            </a:r>
            <a:r>
              <a:rPr sz="2000" dirty="0">
                <a:latin typeface="Arial"/>
                <a:cs typeface="Arial"/>
              </a:rPr>
              <a:t>od</a:t>
            </a:r>
            <a:r>
              <a:rPr sz="2000" spc="-15" dirty="0">
                <a:latin typeface="Arial"/>
                <a:cs typeface="Arial"/>
              </a:rPr>
              <a:t>2</a:t>
            </a:r>
            <a:r>
              <a:rPr sz="2000" spc="-5" dirty="0">
                <a:latin typeface="Arial"/>
                <a:cs typeface="Arial"/>
              </a:rPr>
              <a:t>.</a:t>
            </a:r>
            <a:r>
              <a:rPr sz="2000" dirty="0">
                <a:latin typeface="Arial"/>
                <a:cs typeface="Arial"/>
              </a:rPr>
              <a:t>o</a:t>
            </a:r>
            <a:r>
              <a:rPr sz="2000" spc="-5" dirty="0">
                <a:latin typeface="Arial"/>
                <a:cs typeface="Arial"/>
              </a:rPr>
              <a:t>b</a:t>
            </a:r>
            <a:r>
              <a:rPr sz="2000" dirty="0">
                <a:latin typeface="Arial"/>
                <a:cs typeface="Arial"/>
              </a:rPr>
              <a:t>j</a:t>
            </a:r>
            <a:endParaRPr sz="2000">
              <a:latin typeface="Arial"/>
              <a:cs typeface="Arial"/>
            </a:endParaRPr>
          </a:p>
          <a:p>
            <a:pPr marL="12700">
              <a:lnSpc>
                <a:spcPct val="100000"/>
              </a:lnSpc>
            </a:pPr>
            <a:r>
              <a:rPr sz="2000" spc="5" dirty="0">
                <a:latin typeface="Arial"/>
                <a:cs typeface="Arial"/>
              </a:rPr>
              <a:t>…</a:t>
            </a:r>
            <a:endParaRPr sz="2000">
              <a:latin typeface="Arial"/>
              <a:cs typeface="Arial"/>
            </a:endParaRPr>
          </a:p>
        </p:txBody>
      </p:sp>
      <p:sp>
        <p:nvSpPr>
          <p:cNvPr id="31" name="object 15"/>
          <p:cNvSpPr txBox="1"/>
          <p:nvPr/>
        </p:nvSpPr>
        <p:spPr>
          <a:xfrm>
            <a:off x="286757" y="4493693"/>
            <a:ext cx="916305" cy="315595"/>
          </a:xfrm>
          <a:prstGeom prst="rect">
            <a:avLst/>
          </a:prstGeom>
        </p:spPr>
        <p:txBody>
          <a:bodyPr vert="horz" wrap="square" lIns="0" tIns="0" rIns="0" bIns="0" rtlCol="0">
            <a:spAutoFit/>
          </a:bodyPr>
          <a:lstStyle/>
          <a:p>
            <a:pPr marL="12700">
              <a:lnSpc>
                <a:spcPct val="100000"/>
              </a:lnSpc>
            </a:pPr>
            <a:r>
              <a:rPr sz="2000" spc="-5" dirty="0">
                <a:latin typeface="Arial"/>
                <a:cs typeface="Arial"/>
              </a:rPr>
              <a:t>Es in</a:t>
            </a:r>
            <a:r>
              <a:rPr sz="2000" spc="-80" dirty="0">
                <a:latin typeface="Arial"/>
                <a:cs typeface="Arial"/>
              </a:rPr>
              <a:t> </a:t>
            </a:r>
            <a:r>
              <a:rPr sz="2000" dirty="0">
                <a:latin typeface="Arial"/>
                <a:cs typeface="Arial"/>
              </a:rPr>
              <a:t>C:</a:t>
            </a:r>
            <a:endParaRPr sz="2000">
              <a:latin typeface="Arial"/>
              <a:cs typeface="Arial"/>
            </a:endParaRPr>
          </a:p>
        </p:txBody>
      </p:sp>
      <p:sp>
        <p:nvSpPr>
          <p:cNvPr id="32" name="object 16"/>
          <p:cNvSpPr txBox="1"/>
          <p:nvPr/>
        </p:nvSpPr>
        <p:spPr>
          <a:xfrm>
            <a:off x="5163545" y="4265093"/>
            <a:ext cx="1873885" cy="620395"/>
          </a:xfrm>
          <a:prstGeom prst="rect">
            <a:avLst/>
          </a:prstGeom>
        </p:spPr>
        <p:txBody>
          <a:bodyPr vert="horz" wrap="square" lIns="0" tIns="0" rIns="0" bIns="0" rtlCol="0">
            <a:spAutoFit/>
          </a:bodyPr>
          <a:lstStyle/>
          <a:p>
            <a:pPr marL="431165" marR="5080" indent="-419100">
              <a:lnSpc>
                <a:spcPct val="100000"/>
              </a:lnSpc>
            </a:pPr>
            <a:r>
              <a:rPr sz="2000" dirty="0">
                <a:latin typeface="Arial"/>
                <a:cs typeface="Arial"/>
              </a:rPr>
              <a:t>no</a:t>
            </a:r>
            <a:r>
              <a:rPr sz="2000" spc="-5" dirty="0">
                <a:latin typeface="Arial"/>
                <a:cs typeface="Arial"/>
              </a:rPr>
              <a:t>m</a:t>
            </a:r>
            <a:r>
              <a:rPr sz="2000" spc="-15" dirty="0">
                <a:latin typeface="Arial"/>
                <a:cs typeface="Arial"/>
              </a:rPr>
              <a:t>e</a:t>
            </a:r>
            <a:r>
              <a:rPr sz="2000" dirty="0">
                <a:latin typeface="Arial"/>
                <a:cs typeface="Arial"/>
              </a:rPr>
              <a:t>_</a:t>
            </a:r>
            <a:r>
              <a:rPr sz="2000" spc="-15" dirty="0">
                <a:latin typeface="Arial"/>
                <a:cs typeface="Arial"/>
              </a:rPr>
              <a:t>p</a:t>
            </a:r>
            <a:r>
              <a:rPr sz="2000" dirty="0">
                <a:latin typeface="Arial"/>
                <a:cs typeface="Arial"/>
              </a:rPr>
              <a:t>ro</a:t>
            </a:r>
            <a:r>
              <a:rPr sz="2000" spc="-15" dirty="0">
                <a:latin typeface="Arial"/>
                <a:cs typeface="Arial"/>
              </a:rPr>
              <a:t>g</a:t>
            </a:r>
            <a:r>
              <a:rPr sz="2000" dirty="0">
                <a:latin typeface="Arial"/>
                <a:cs typeface="Arial"/>
              </a:rPr>
              <a:t>r</a:t>
            </a:r>
            <a:r>
              <a:rPr sz="2000" spc="-20" dirty="0">
                <a:latin typeface="Arial"/>
                <a:cs typeface="Arial"/>
              </a:rPr>
              <a:t>.</a:t>
            </a:r>
            <a:r>
              <a:rPr sz="2000" dirty="0">
                <a:latin typeface="Arial"/>
                <a:cs typeface="Arial"/>
              </a:rPr>
              <a:t>e</a:t>
            </a:r>
            <a:r>
              <a:rPr sz="2000" spc="-10" dirty="0">
                <a:latin typeface="Arial"/>
                <a:cs typeface="Arial"/>
              </a:rPr>
              <a:t>x</a:t>
            </a:r>
            <a:r>
              <a:rPr sz="2000" dirty="0">
                <a:latin typeface="Arial"/>
                <a:cs typeface="Arial"/>
              </a:rPr>
              <a:t>e  </a:t>
            </a:r>
            <a:r>
              <a:rPr sz="2000" spc="-5" dirty="0">
                <a:latin typeface="Arial"/>
                <a:cs typeface="Arial"/>
              </a:rPr>
              <a:t>(Windows)</a:t>
            </a:r>
            <a:endParaRPr sz="2000">
              <a:latin typeface="Arial"/>
              <a:cs typeface="Arial"/>
            </a:endParaRPr>
          </a:p>
        </p:txBody>
      </p:sp>
    </p:spTree>
    <p:extLst>
      <p:ext uri="{BB962C8B-B14F-4D97-AF65-F5344CB8AC3E}">
        <p14:creationId xmlns:p14="http://schemas.microsoft.com/office/powerpoint/2010/main" val="136941450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Schema di compilazione</a:t>
            </a: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105</a:t>
            </a:fld>
            <a:endParaRPr lang="it-IT" dirty="0"/>
          </a:p>
        </p:txBody>
      </p:sp>
      <p:sp>
        <p:nvSpPr>
          <p:cNvPr id="7" name="object 12"/>
          <p:cNvSpPr txBox="1"/>
          <p:nvPr/>
        </p:nvSpPr>
        <p:spPr>
          <a:xfrm>
            <a:off x="1264296" y="2190275"/>
            <a:ext cx="6650355" cy="1846659"/>
          </a:xfrm>
          <a:prstGeom prst="rect">
            <a:avLst/>
          </a:prstGeom>
        </p:spPr>
        <p:txBody>
          <a:bodyPr vert="horz" wrap="square" lIns="0" tIns="0" rIns="0" bIns="0" rtlCol="0">
            <a:spAutoFit/>
          </a:bodyPr>
          <a:lstStyle/>
          <a:p>
            <a:pPr marL="12700" marR="5080">
              <a:tabLst>
                <a:tab pos="299720" algn="l"/>
              </a:tabLst>
            </a:pPr>
            <a:r>
              <a:rPr lang="it-IT" sz="2400" b="1" dirty="0" err="1" smtClean="0">
                <a:solidFill>
                  <a:srgbClr val="FFC000"/>
                </a:solidFill>
                <a:latin typeface="Arial"/>
                <a:cs typeface="Arial"/>
              </a:rPr>
              <a:t>Linker</a:t>
            </a:r>
            <a:r>
              <a:rPr lang="it-IT" sz="2400" dirty="0" smtClean="0">
                <a:solidFill>
                  <a:srgbClr val="FFC000"/>
                </a:solidFill>
                <a:latin typeface="Arial"/>
                <a:cs typeface="Arial"/>
              </a:rPr>
              <a:t>:</a:t>
            </a:r>
            <a:endParaRPr lang="it-IT" sz="2400" dirty="0">
              <a:latin typeface="Arial"/>
              <a:cs typeface="Arial"/>
            </a:endParaRPr>
          </a:p>
          <a:p>
            <a:pPr marL="355600" marR="5080" indent="-342900">
              <a:buFontTx/>
              <a:buChar char="-"/>
              <a:tabLst>
                <a:tab pos="299720" algn="l"/>
              </a:tabLst>
            </a:pPr>
            <a:r>
              <a:rPr lang="it-IT" sz="2400" dirty="0" smtClean="0">
                <a:latin typeface="Arial"/>
                <a:cs typeface="Arial"/>
              </a:rPr>
              <a:t>Collega più moduli oggetto prodotti dal compilatore in un unico programma eseguibile</a:t>
            </a:r>
          </a:p>
          <a:p>
            <a:pPr marL="355600" marR="5080" indent="-342900">
              <a:buFontTx/>
              <a:buChar char="-"/>
              <a:tabLst>
                <a:tab pos="299720" algn="l"/>
              </a:tabLst>
            </a:pPr>
            <a:r>
              <a:rPr lang="it-IT" sz="2400" dirty="0" smtClean="0">
                <a:latin typeface="Arial"/>
                <a:cs typeface="Arial"/>
              </a:rPr>
              <a:t>Risolve i riferimenti esterni ad ogni modulo (es. librerie)</a:t>
            </a:r>
          </a:p>
        </p:txBody>
      </p:sp>
    </p:spTree>
    <p:extLst>
      <p:ext uri="{BB962C8B-B14F-4D97-AF65-F5344CB8AC3E}">
        <p14:creationId xmlns:p14="http://schemas.microsoft.com/office/powerpoint/2010/main" val="221634154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Schema di interpretazione</a:t>
            </a:r>
            <a:endParaRPr lang="it-IT" dirty="0"/>
          </a:p>
        </p:txBody>
      </p:sp>
      <p:sp>
        <p:nvSpPr>
          <p:cNvPr id="3" name="Segnaposto contenuto 2"/>
          <p:cNvSpPr>
            <a:spLocks noGrp="1"/>
          </p:cNvSpPr>
          <p:nvPr>
            <p:ph idx="1"/>
          </p:nvPr>
        </p:nvSpPr>
        <p:spPr>
          <a:xfrm>
            <a:off x="628650" y="1825625"/>
            <a:ext cx="7886700" cy="1675221"/>
          </a:xfrm>
        </p:spPr>
        <p:txBody>
          <a:bodyPr/>
          <a:lstStyle/>
          <a:p>
            <a:pPr marL="812165" lvl="1" indent="-342265">
              <a:tabLst>
                <a:tab pos="355600" algn="l"/>
              </a:tabLst>
            </a:pPr>
            <a:r>
              <a:rPr lang="it-IT" sz="2800" b="1" spc="-5" dirty="0">
                <a:solidFill>
                  <a:srgbClr val="FFC000"/>
                </a:solidFill>
                <a:latin typeface="Arial"/>
                <a:cs typeface="Arial"/>
              </a:rPr>
              <a:t>Interprete</a:t>
            </a:r>
            <a:r>
              <a:rPr lang="it-IT" sz="2800" spc="-5" dirty="0">
                <a:latin typeface="Arial"/>
                <a:cs typeface="Arial"/>
              </a:rPr>
              <a:t>:</a:t>
            </a:r>
            <a:endParaRPr lang="it-IT" sz="2800" dirty="0">
              <a:latin typeface="Arial"/>
              <a:cs typeface="Arial"/>
            </a:endParaRPr>
          </a:p>
          <a:p>
            <a:pPr marL="1213485" marR="5080" lvl="2" indent="-286385">
              <a:lnSpc>
                <a:spcPct val="90300"/>
              </a:lnSpc>
              <a:spcBef>
                <a:spcPts val="480"/>
              </a:spcBef>
              <a:buChar char="–"/>
              <a:tabLst>
                <a:tab pos="756920" algn="l"/>
              </a:tabLst>
            </a:pPr>
            <a:r>
              <a:rPr lang="it-IT" sz="2000" dirty="0">
                <a:latin typeface="Arial"/>
                <a:cs typeface="Arial"/>
              </a:rPr>
              <a:t>Legge </a:t>
            </a:r>
            <a:r>
              <a:rPr lang="it-IT" sz="2000" spc="-5" dirty="0">
                <a:latin typeface="Arial"/>
                <a:cs typeface="Arial"/>
              </a:rPr>
              <a:t>una </a:t>
            </a:r>
            <a:r>
              <a:rPr lang="it-IT" sz="2000" dirty="0">
                <a:latin typeface="Arial"/>
                <a:cs typeface="Arial"/>
              </a:rPr>
              <a:t>singola </a:t>
            </a:r>
            <a:r>
              <a:rPr lang="it-IT" sz="2000" spc="-5" dirty="0">
                <a:latin typeface="Arial"/>
                <a:cs typeface="Arial"/>
              </a:rPr>
              <a:t>frase in </a:t>
            </a:r>
            <a:r>
              <a:rPr lang="it-IT" sz="2000" dirty="0">
                <a:latin typeface="Arial"/>
                <a:cs typeface="Arial"/>
              </a:rPr>
              <a:t>linguaggio </a:t>
            </a:r>
            <a:r>
              <a:rPr lang="it-IT" sz="2000" spc="-5" dirty="0">
                <a:latin typeface="Arial"/>
                <a:cs typeface="Arial"/>
              </a:rPr>
              <a:t>sorgente, la trasforma  in </a:t>
            </a:r>
            <a:r>
              <a:rPr lang="it-IT" sz="2000" dirty="0">
                <a:latin typeface="Arial"/>
                <a:cs typeface="Arial"/>
              </a:rPr>
              <a:t>una sequenza di </a:t>
            </a:r>
            <a:r>
              <a:rPr lang="it-IT" sz="2000" spc="-5" dirty="0">
                <a:latin typeface="Arial"/>
                <a:cs typeface="Arial"/>
              </a:rPr>
              <a:t>istruzioni </a:t>
            </a:r>
            <a:r>
              <a:rPr lang="it-IT" sz="2000" dirty="0">
                <a:latin typeface="Arial"/>
                <a:cs typeface="Arial"/>
              </a:rPr>
              <a:t>macchina e </a:t>
            </a:r>
            <a:r>
              <a:rPr lang="it-IT" sz="2000" spc="-5" dirty="0">
                <a:latin typeface="Arial"/>
                <a:cs typeface="Arial"/>
              </a:rPr>
              <a:t>le manda </a:t>
            </a:r>
            <a:r>
              <a:rPr lang="it-IT" sz="2000" dirty="0">
                <a:latin typeface="Arial"/>
                <a:cs typeface="Arial"/>
              </a:rPr>
              <a:t>in  esecuzione;</a:t>
            </a:r>
          </a:p>
          <a:p>
            <a:pPr marL="1213485" lvl="2" indent="-286385">
              <a:spcBef>
                <a:spcPts val="225"/>
              </a:spcBef>
              <a:buChar char="–"/>
              <a:tabLst>
                <a:tab pos="756920" algn="l"/>
              </a:tabLst>
            </a:pPr>
            <a:r>
              <a:rPr lang="it-IT" sz="2000" spc="-5" dirty="0">
                <a:latin typeface="Arial"/>
                <a:cs typeface="Arial"/>
              </a:rPr>
              <a:t>Traduzione </a:t>
            </a:r>
            <a:r>
              <a:rPr lang="it-IT" sz="2000" dirty="0">
                <a:latin typeface="Arial"/>
                <a:cs typeface="Arial"/>
              </a:rPr>
              <a:t>e esecuzione sono</a:t>
            </a:r>
            <a:r>
              <a:rPr lang="it-IT" sz="2000" spc="-65" dirty="0">
                <a:latin typeface="Arial"/>
                <a:cs typeface="Arial"/>
              </a:rPr>
              <a:t> </a:t>
            </a:r>
            <a:r>
              <a:rPr lang="it-IT" sz="2000" spc="-5" dirty="0">
                <a:latin typeface="Arial"/>
                <a:cs typeface="Arial"/>
              </a:rPr>
              <a:t>contestuali.</a:t>
            </a:r>
            <a:endParaRPr lang="it-IT" sz="2000" dirty="0">
              <a:latin typeface="Arial"/>
              <a:cs typeface="Arial"/>
            </a:endParaRPr>
          </a:p>
          <a:p>
            <a:pPr marL="0" indent="0">
              <a:buNone/>
            </a:pP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106</a:t>
            </a:fld>
            <a:endParaRPr lang="it-IT" dirty="0"/>
          </a:p>
        </p:txBody>
      </p:sp>
      <p:sp>
        <p:nvSpPr>
          <p:cNvPr id="5" name="object 4"/>
          <p:cNvSpPr txBox="1"/>
          <p:nvPr/>
        </p:nvSpPr>
        <p:spPr>
          <a:xfrm>
            <a:off x="1824268" y="4265675"/>
            <a:ext cx="2209800" cy="685800"/>
          </a:xfrm>
          <a:prstGeom prst="rect">
            <a:avLst/>
          </a:prstGeom>
          <a:ln w="9524">
            <a:solidFill>
              <a:srgbClr val="000000"/>
            </a:solidFill>
          </a:ln>
        </p:spPr>
        <p:txBody>
          <a:bodyPr vert="horz" wrap="square" lIns="0" tIns="88900" rIns="0" bIns="0" rtlCol="0">
            <a:spAutoFit/>
          </a:bodyPr>
          <a:lstStyle/>
          <a:p>
            <a:pPr marL="671830" marR="530225" indent="-137160">
              <a:lnSpc>
                <a:spcPct val="100000"/>
              </a:lnSpc>
              <a:spcBef>
                <a:spcPts val="700"/>
              </a:spcBef>
            </a:pPr>
            <a:r>
              <a:rPr sz="1600" b="1" spc="-5" dirty="0">
                <a:latin typeface="Arial"/>
                <a:cs typeface="Arial"/>
              </a:rPr>
              <a:t>Pr</a:t>
            </a:r>
            <a:r>
              <a:rPr sz="1600" b="1" spc="-10" dirty="0">
                <a:latin typeface="Arial"/>
                <a:cs typeface="Arial"/>
              </a:rPr>
              <a:t>og</a:t>
            </a:r>
            <a:r>
              <a:rPr sz="1600" b="1" spc="-5" dirty="0">
                <a:latin typeface="Arial"/>
                <a:cs typeface="Arial"/>
              </a:rPr>
              <a:t>r</a:t>
            </a:r>
            <a:r>
              <a:rPr sz="1600" b="1" spc="-10" dirty="0">
                <a:latin typeface="Arial"/>
                <a:cs typeface="Arial"/>
              </a:rPr>
              <a:t>a</a:t>
            </a:r>
            <a:r>
              <a:rPr sz="1600" b="1" dirty="0">
                <a:latin typeface="Arial"/>
                <a:cs typeface="Arial"/>
              </a:rPr>
              <a:t>m</a:t>
            </a:r>
            <a:r>
              <a:rPr sz="1600" b="1" spc="-10" dirty="0">
                <a:latin typeface="Arial"/>
                <a:cs typeface="Arial"/>
              </a:rPr>
              <a:t>m</a:t>
            </a:r>
            <a:r>
              <a:rPr sz="1600" b="1" spc="-5" dirty="0">
                <a:latin typeface="Arial"/>
                <a:cs typeface="Arial"/>
              </a:rPr>
              <a:t>a  sorgente</a:t>
            </a:r>
            <a:endParaRPr sz="1600">
              <a:latin typeface="Arial"/>
              <a:cs typeface="Arial"/>
            </a:endParaRPr>
          </a:p>
        </p:txBody>
      </p:sp>
      <p:sp>
        <p:nvSpPr>
          <p:cNvPr id="6" name="object 5"/>
          <p:cNvSpPr/>
          <p:nvPr/>
        </p:nvSpPr>
        <p:spPr>
          <a:xfrm>
            <a:off x="4034068" y="4608575"/>
            <a:ext cx="2133600" cy="76200"/>
          </a:xfrm>
          <a:custGeom>
            <a:avLst/>
            <a:gdLst/>
            <a:ahLst/>
            <a:cxnLst/>
            <a:rect l="l" t="t" r="r" b="b"/>
            <a:pathLst>
              <a:path w="2133600" h="76200">
                <a:moveTo>
                  <a:pt x="2069591" y="50291"/>
                </a:moveTo>
                <a:lnTo>
                  <a:pt x="2069591" y="25907"/>
                </a:lnTo>
                <a:lnTo>
                  <a:pt x="0" y="25907"/>
                </a:lnTo>
                <a:lnTo>
                  <a:pt x="0" y="50291"/>
                </a:lnTo>
                <a:lnTo>
                  <a:pt x="2069591" y="50291"/>
                </a:lnTo>
                <a:close/>
              </a:path>
              <a:path w="2133600" h="76200">
                <a:moveTo>
                  <a:pt x="2133599" y="38099"/>
                </a:moveTo>
                <a:lnTo>
                  <a:pt x="2057399" y="0"/>
                </a:lnTo>
                <a:lnTo>
                  <a:pt x="2057399" y="25907"/>
                </a:lnTo>
                <a:lnTo>
                  <a:pt x="2069591" y="25907"/>
                </a:lnTo>
                <a:lnTo>
                  <a:pt x="2069591" y="70103"/>
                </a:lnTo>
                <a:lnTo>
                  <a:pt x="2133599" y="38099"/>
                </a:lnTo>
                <a:close/>
              </a:path>
              <a:path w="2133600" h="76200">
                <a:moveTo>
                  <a:pt x="2069591" y="70103"/>
                </a:moveTo>
                <a:lnTo>
                  <a:pt x="2069591" y="50291"/>
                </a:lnTo>
                <a:lnTo>
                  <a:pt x="2057399" y="50291"/>
                </a:lnTo>
                <a:lnTo>
                  <a:pt x="2057399" y="76199"/>
                </a:lnTo>
                <a:lnTo>
                  <a:pt x="2069591" y="70103"/>
                </a:lnTo>
                <a:close/>
              </a:path>
            </a:pathLst>
          </a:custGeom>
          <a:solidFill>
            <a:srgbClr val="000000"/>
          </a:solidFill>
        </p:spPr>
        <p:txBody>
          <a:bodyPr wrap="square" lIns="0" tIns="0" rIns="0" bIns="0" rtlCol="0"/>
          <a:lstStyle/>
          <a:p>
            <a:endParaRPr/>
          </a:p>
        </p:txBody>
      </p:sp>
      <p:sp>
        <p:nvSpPr>
          <p:cNvPr id="7" name="object 6"/>
          <p:cNvSpPr txBox="1"/>
          <p:nvPr/>
        </p:nvSpPr>
        <p:spPr>
          <a:xfrm>
            <a:off x="4798614" y="4765037"/>
            <a:ext cx="408305" cy="254635"/>
          </a:xfrm>
          <a:prstGeom prst="rect">
            <a:avLst/>
          </a:prstGeom>
        </p:spPr>
        <p:txBody>
          <a:bodyPr vert="horz" wrap="square" lIns="0" tIns="0" rIns="0" bIns="0" rtlCol="0">
            <a:spAutoFit/>
          </a:bodyPr>
          <a:lstStyle/>
          <a:p>
            <a:pPr marL="12700">
              <a:lnSpc>
                <a:spcPct val="100000"/>
              </a:lnSpc>
            </a:pPr>
            <a:r>
              <a:rPr sz="1600" b="1" spc="-10" dirty="0">
                <a:latin typeface="Arial"/>
                <a:cs typeface="Arial"/>
              </a:rPr>
              <a:t>Dat</a:t>
            </a:r>
            <a:r>
              <a:rPr sz="1600" b="1" spc="-5" dirty="0">
                <a:latin typeface="Arial"/>
                <a:cs typeface="Arial"/>
              </a:rPr>
              <a:t>i</a:t>
            </a:r>
            <a:endParaRPr sz="1600">
              <a:latin typeface="Arial"/>
              <a:cs typeface="Arial"/>
            </a:endParaRPr>
          </a:p>
        </p:txBody>
      </p:sp>
      <p:sp>
        <p:nvSpPr>
          <p:cNvPr id="8" name="object 7"/>
          <p:cNvSpPr txBox="1"/>
          <p:nvPr/>
        </p:nvSpPr>
        <p:spPr>
          <a:xfrm>
            <a:off x="4570014" y="4003037"/>
            <a:ext cx="962660" cy="254635"/>
          </a:xfrm>
          <a:prstGeom prst="rect">
            <a:avLst/>
          </a:prstGeom>
        </p:spPr>
        <p:txBody>
          <a:bodyPr vert="horz" wrap="square" lIns="0" tIns="0" rIns="0" bIns="0" rtlCol="0">
            <a:spAutoFit/>
          </a:bodyPr>
          <a:lstStyle/>
          <a:p>
            <a:pPr marL="12700">
              <a:lnSpc>
                <a:spcPct val="100000"/>
              </a:lnSpc>
            </a:pPr>
            <a:r>
              <a:rPr sz="1600" b="1" spc="-5" dirty="0">
                <a:latin typeface="Arial"/>
                <a:cs typeface="Arial"/>
              </a:rPr>
              <a:t>Interprete</a:t>
            </a:r>
            <a:endParaRPr sz="1600">
              <a:latin typeface="Arial"/>
              <a:cs typeface="Arial"/>
            </a:endParaRPr>
          </a:p>
        </p:txBody>
      </p:sp>
      <p:sp>
        <p:nvSpPr>
          <p:cNvPr id="9" name="object 8"/>
          <p:cNvSpPr txBox="1"/>
          <p:nvPr/>
        </p:nvSpPr>
        <p:spPr>
          <a:xfrm>
            <a:off x="6398814" y="4456681"/>
            <a:ext cx="1027430" cy="315595"/>
          </a:xfrm>
          <a:prstGeom prst="rect">
            <a:avLst/>
          </a:prstGeom>
        </p:spPr>
        <p:txBody>
          <a:bodyPr vert="horz" wrap="square" lIns="0" tIns="0" rIns="0" bIns="0" rtlCol="0">
            <a:spAutoFit/>
          </a:bodyPr>
          <a:lstStyle/>
          <a:p>
            <a:pPr marL="12700">
              <a:lnSpc>
                <a:spcPct val="100000"/>
              </a:lnSpc>
            </a:pPr>
            <a:r>
              <a:rPr sz="2000" b="1" spc="-5" dirty="0">
                <a:latin typeface="Arial"/>
                <a:cs typeface="Arial"/>
              </a:rPr>
              <a:t>Risultati</a:t>
            </a:r>
            <a:endParaRPr sz="2000">
              <a:latin typeface="Arial"/>
              <a:cs typeface="Arial"/>
            </a:endParaRPr>
          </a:p>
        </p:txBody>
      </p:sp>
    </p:spTree>
    <p:extLst>
      <p:ext uri="{BB962C8B-B14F-4D97-AF65-F5344CB8AC3E}">
        <p14:creationId xmlns:p14="http://schemas.microsoft.com/office/powerpoint/2010/main" val="381021262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Confronto tra compilatori ed interpreti</a:t>
            </a:r>
            <a:endParaRPr lang="it-IT" dirty="0"/>
          </a:p>
        </p:txBody>
      </p:sp>
      <p:sp>
        <p:nvSpPr>
          <p:cNvPr id="3" name="Segnaposto contenuto 2"/>
          <p:cNvSpPr>
            <a:spLocks noGrp="1"/>
          </p:cNvSpPr>
          <p:nvPr>
            <p:ph idx="1"/>
          </p:nvPr>
        </p:nvSpPr>
        <p:spPr/>
        <p:txBody>
          <a:bodyPr>
            <a:normAutofit/>
          </a:bodyPr>
          <a:lstStyle/>
          <a:p>
            <a:pPr marL="354965" indent="-342265">
              <a:lnSpc>
                <a:spcPct val="100000"/>
              </a:lnSpc>
              <a:tabLst>
                <a:tab pos="355600" algn="l"/>
              </a:tabLst>
            </a:pPr>
            <a:r>
              <a:rPr lang="it-IT" sz="2400" dirty="0">
                <a:latin typeface="Arial"/>
                <a:cs typeface="Arial"/>
              </a:rPr>
              <a:t>Compilatori:</a:t>
            </a:r>
          </a:p>
          <a:p>
            <a:pPr marL="756285" lvl="1" indent="-286385">
              <a:lnSpc>
                <a:spcPct val="100000"/>
              </a:lnSpc>
              <a:spcBef>
                <a:spcPts val="254"/>
              </a:spcBef>
              <a:buChar char="–"/>
              <a:tabLst>
                <a:tab pos="756920" algn="l"/>
              </a:tabLst>
            </a:pPr>
            <a:r>
              <a:rPr lang="it-IT" sz="2000" dirty="0">
                <a:latin typeface="Arial"/>
                <a:cs typeface="Arial"/>
              </a:rPr>
              <a:t>Sono </a:t>
            </a:r>
            <a:r>
              <a:rPr lang="it-IT" sz="2000" spc="-5" dirty="0">
                <a:latin typeface="Arial"/>
                <a:cs typeface="Arial"/>
              </a:rPr>
              <a:t>in grado </a:t>
            </a:r>
            <a:r>
              <a:rPr lang="it-IT" sz="2000" dirty="0">
                <a:latin typeface="Arial"/>
                <a:cs typeface="Arial"/>
              </a:rPr>
              <a:t>di </a:t>
            </a:r>
            <a:r>
              <a:rPr lang="it-IT" sz="2000" i="1" spc="-5" dirty="0">
                <a:latin typeface="Arial"/>
                <a:cs typeface="Arial"/>
              </a:rPr>
              <a:t>ottimizzare </a:t>
            </a:r>
            <a:r>
              <a:rPr lang="it-IT" sz="2000" spc="-5" dirty="0">
                <a:latin typeface="Arial"/>
                <a:cs typeface="Arial"/>
              </a:rPr>
              <a:t>il</a:t>
            </a:r>
            <a:r>
              <a:rPr lang="it-IT" sz="2000" spc="-50" dirty="0">
                <a:latin typeface="Arial"/>
                <a:cs typeface="Arial"/>
              </a:rPr>
              <a:t> </a:t>
            </a:r>
            <a:r>
              <a:rPr lang="it-IT" sz="2000" dirty="0">
                <a:latin typeface="Arial"/>
                <a:cs typeface="Arial"/>
              </a:rPr>
              <a:t>Codice;</a:t>
            </a:r>
          </a:p>
          <a:p>
            <a:pPr marL="756285" lvl="1" indent="-287020">
              <a:lnSpc>
                <a:spcPct val="100000"/>
              </a:lnSpc>
              <a:spcBef>
                <a:spcPts val="225"/>
              </a:spcBef>
              <a:buChar char="–"/>
              <a:tabLst>
                <a:tab pos="756920" algn="l"/>
              </a:tabLst>
            </a:pPr>
            <a:r>
              <a:rPr lang="it-IT" sz="2000" spc="-5" dirty="0">
                <a:latin typeface="Arial"/>
                <a:cs typeface="Arial"/>
              </a:rPr>
              <a:t>Programmi </a:t>
            </a:r>
            <a:r>
              <a:rPr lang="it-IT" sz="2000" dirty="0">
                <a:latin typeface="Arial"/>
                <a:cs typeface="Arial"/>
              </a:rPr>
              <a:t>più veloci da</a:t>
            </a:r>
            <a:r>
              <a:rPr lang="it-IT" sz="2000" spc="-65" dirty="0">
                <a:latin typeface="Arial"/>
                <a:cs typeface="Arial"/>
              </a:rPr>
              <a:t> </a:t>
            </a:r>
            <a:r>
              <a:rPr lang="it-IT" sz="2000" spc="-5" dirty="0">
                <a:latin typeface="Arial"/>
                <a:cs typeface="Arial"/>
              </a:rPr>
              <a:t>eseguire;</a:t>
            </a:r>
            <a:endParaRPr lang="it-IT" sz="2000" dirty="0">
              <a:latin typeface="Arial"/>
              <a:cs typeface="Arial"/>
            </a:endParaRPr>
          </a:p>
          <a:p>
            <a:pPr marL="756285" lvl="1" indent="-287020">
              <a:lnSpc>
                <a:spcPct val="100000"/>
              </a:lnSpc>
              <a:spcBef>
                <a:spcPts val="240"/>
              </a:spcBef>
              <a:buChar char="–"/>
              <a:tabLst>
                <a:tab pos="756920" algn="l"/>
              </a:tabLst>
            </a:pPr>
            <a:r>
              <a:rPr lang="it-IT" sz="2000" dirty="0">
                <a:latin typeface="Arial"/>
                <a:cs typeface="Arial"/>
              </a:rPr>
              <a:t>Esempi di </a:t>
            </a:r>
            <a:r>
              <a:rPr lang="it-IT" sz="2000" spc="-5" dirty="0">
                <a:latin typeface="Arial"/>
                <a:cs typeface="Arial"/>
              </a:rPr>
              <a:t>Linguaggi: COBOL, Pascal, Fortran,</a:t>
            </a:r>
            <a:r>
              <a:rPr lang="it-IT" sz="2000" spc="-40" dirty="0">
                <a:latin typeface="Arial"/>
                <a:cs typeface="Arial"/>
              </a:rPr>
              <a:t> </a:t>
            </a:r>
            <a:r>
              <a:rPr lang="it-IT" sz="2000" dirty="0">
                <a:latin typeface="Arial"/>
                <a:cs typeface="Arial"/>
              </a:rPr>
              <a:t>C.</a:t>
            </a:r>
          </a:p>
          <a:p>
            <a:pPr lvl="1">
              <a:lnSpc>
                <a:spcPct val="100000"/>
              </a:lnSpc>
              <a:spcBef>
                <a:spcPts val="37"/>
              </a:spcBef>
              <a:buFont typeface="Arial"/>
              <a:buChar char="–"/>
            </a:pPr>
            <a:endParaRPr lang="it-IT" sz="2500" dirty="0">
              <a:latin typeface="Times New Roman"/>
              <a:cs typeface="Times New Roman"/>
            </a:endParaRPr>
          </a:p>
          <a:p>
            <a:pPr marL="354965" indent="-342265">
              <a:lnSpc>
                <a:spcPct val="100000"/>
              </a:lnSpc>
              <a:tabLst>
                <a:tab pos="355600" algn="l"/>
              </a:tabLst>
            </a:pPr>
            <a:r>
              <a:rPr lang="it-IT" sz="2400" spc="-5" dirty="0">
                <a:latin typeface="Arial"/>
                <a:cs typeface="Arial"/>
              </a:rPr>
              <a:t>Interpreti:</a:t>
            </a:r>
            <a:endParaRPr lang="it-IT" sz="2400" dirty="0">
              <a:latin typeface="Arial"/>
              <a:cs typeface="Arial"/>
            </a:endParaRPr>
          </a:p>
          <a:p>
            <a:pPr marL="756285" marR="311785" lvl="1" indent="-286385">
              <a:lnSpc>
                <a:spcPts val="2170"/>
              </a:lnSpc>
              <a:spcBef>
                <a:spcPts val="505"/>
              </a:spcBef>
              <a:buChar char="–"/>
              <a:tabLst>
                <a:tab pos="756920" algn="l"/>
              </a:tabLst>
            </a:pPr>
            <a:r>
              <a:rPr lang="it-IT" sz="2000" spc="-5" dirty="0">
                <a:latin typeface="Arial"/>
                <a:cs typeface="Arial"/>
              </a:rPr>
              <a:t>Programmi </a:t>
            </a:r>
            <a:r>
              <a:rPr lang="it-IT" sz="2000" dirty="0">
                <a:latin typeface="Arial"/>
                <a:cs typeface="Arial"/>
              </a:rPr>
              <a:t>più </a:t>
            </a:r>
            <a:r>
              <a:rPr lang="it-IT" sz="2000" spc="-5" dirty="0">
                <a:latin typeface="Arial"/>
                <a:cs typeface="Arial"/>
              </a:rPr>
              <a:t>lenti (traduzione </a:t>
            </a:r>
            <a:r>
              <a:rPr lang="it-IT" sz="2000" dirty="0">
                <a:latin typeface="Arial"/>
                <a:cs typeface="Arial"/>
              </a:rPr>
              <a:t>ed esecuzione sono  </a:t>
            </a:r>
            <a:r>
              <a:rPr lang="it-IT" sz="2000" spc="-5" dirty="0">
                <a:latin typeface="Arial"/>
                <a:cs typeface="Arial"/>
              </a:rPr>
              <a:t>contestuali);</a:t>
            </a:r>
            <a:endParaRPr lang="it-IT" sz="2000" dirty="0">
              <a:latin typeface="Arial"/>
              <a:cs typeface="Arial"/>
            </a:endParaRPr>
          </a:p>
          <a:p>
            <a:pPr marL="756285" marR="5080" lvl="1" indent="-286385" algn="just">
              <a:lnSpc>
                <a:spcPct val="90200"/>
              </a:lnSpc>
              <a:spcBef>
                <a:spcPts val="430"/>
              </a:spcBef>
              <a:buChar char="–"/>
              <a:tabLst>
                <a:tab pos="756920" algn="l"/>
              </a:tabLst>
            </a:pPr>
            <a:r>
              <a:rPr lang="it-IT" sz="2000" dirty="0">
                <a:latin typeface="Arial"/>
                <a:cs typeface="Arial"/>
              </a:rPr>
              <a:t>Messa a </a:t>
            </a:r>
            <a:r>
              <a:rPr lang="it-IT" sz="2000" spc="-5" dirty="0">
                <a:latin typeface="Arial"/>
                <a:cs typeface="Arial"/>
              </a:rPr>
              <a:t>punto </a:t>
            </a:r>
            <a:r>
              <a:rPr lang="it-IT" sz="2000" dirty="0">
                <a:latin typeface="Arial"/>
                <a:cs typeface="Arial"/>
              </a:rPr>
              <a:t>del </a:t>
            </a:r>
            <a:r>
              <a:rPr lang="it-IT" sz="2000" spc="-5" dirty="0">
                <a:latin typeface="Arial"/>
                <a:cs typeface="Arial"/>
              </a:rPr>
              <a:t>programma (</a:t>
            </a:r>
            <a:r>
              <a:rPr lang="it-IT" sz="2000" i="1" spc="-5" dirty="0" err="1">
                <a:latin typeface="Arial"/>
                <a:cs typeface="Arial"/>
              </a:rPr>
              <a:t>debugging</a:t>
            </a:r>
            <a:r>
              <a:rPr lang="it-IT" sz="2000" spc="-5" dirty="0">
                <a:latin typeface="Arial"/>
                <a:cs typeface="Arial"/>
              </a:rPr>
              <a:t>) migliore </a:t>
            </a:r>
            <a:r>
              <a:rPr lang="it-IT" sz="2000" dirty="0">
                <a:latin typeface="Arial"/>
                <a:cs typeface="Arial"/>
              </a:rPr>
              <a:t>(si  conosce </a:t>
            </a:r>
            <a:r>
              <a:rPr lang="it-IT" sz="2000" spc="-5" dirty="0">
                <a:latin typeface="Arial"/>
                <a:cs typeface="Arial"/>
              </a:rPr>
              <a:t>immediatamente la </a:t>
            </a:r>
            <a:r>
              <a:rPr lang="it-IT" sz="2000" dirty="0">
                <a:latin typeface="Arial"/>
                <a:cs typeface="Arial"/>
              </a:rPr>
              <a:t>riga di </a:t>
            </a:r>
            <a:r>
              <a:rPr lang="it-IT" sz="2000" spc="-5" dirty="0">
                <a:latin typeface="Arial"/>
                <a:cs typeface="Arial"/>
              </a:rPr>
              <a:t>programma </a:t>
            </a:r>
            <a:r>
              <a:rPr lang="it-IT" sz="2000" dirty="0">
                <a:latin typeface="Arial"/>
                <a:cs typeface="Arial"/>
              </a:rPr>
              <a:t>dove si  </a:t>
            </a:r>
            <a:r>
              <a:rPr lang="it-IT" sz="2000" spc="-5" dirty="0">
                <a:latin typeface="Arial"/>
                <a:cs typeface="Arial"/>
              </a:rPr>
              <a:t>verifica un</a:t>
            </a:r>
            <a:r>
              <a:rPr lang="it-IT" sz="2000" spc="-65" dirty="0">
                <a:latin typeface="Arial"/>
                <a:cs typeface="Arial"/>
              </a:rPr>
              <a:t> </a:t>
            </a:r>
            <a:r>
              <a:rPr lang="it-IT" sz="2000" spc="-5" dirty="0">
                <a:latin typeface="Arial"/>
                <a:cs typeface="Arial"/>
              </a:rPr>
              <a:t>errore);</a:t>
            </a:r>
            <a:endParaRPr lang="it-IT" sz="2000" dirty="0">
              <a:latin typeface="Arial"/>
              <a:cs typeface="Arial"/>
            </a:endParaRPr>
          </a:p>
          <a:p>
            <a:pPr marL="756285" lvl="1" indent="-286385">
              <a:lnSpc>
                <a:spcPct val="100000"/>
              </a:lnSpc>
              <a:spcBef>
                <a:spcPts val="240"/>
              </a:spcBef>
              <a:buChar char="–"/>
              <a:tabLst>
                <a:tab pos="756920" algn="l"/>
              </a:tabLst>
            </a:pPr>
            <a:r>
              <a:rPr lang="it-IT" sz="2000" dirty="0">
                <a:latin typeface="Arial"/>
                <a:cs typeface="Arial"/>
              </a:rPr>
              <a:t>Esempi: </a:t>
            </a:r>
            <a:r>
              <a:rPr lang="it-IT" sz="2000" spc="-5" dirty="0" smtClean="0">
                <a:latin typeface="Arial"/>
                <a:cs typeface="Arial"/>
              </a:rPr>
              <a:t>VB script, </a:t>
            </a:r>
            <a:r>
              <a:rPr lang="it-IT" sz="2000" dirty="0" err="1">
                <a:latin typeface="Arial"/>
                <a:cs typeface="Arial"/>
              </a:rPr>
              <a:t>Matlab</a:t>
            </a:r>
            <a:r>
              <a:rPr lang="it-IT" sz="2000" dirty="0">
                <a:latin typeface="Arial"/>
                <a:cs typeface="Arial"/>
              </a:rPr>
              <a:t>,</a:t>
            </a:r>
            <a:r>
              <a:rPr lang="it-IT" sz="2000" spc="-90" dirty="0">
                <a:latin typeface="Arial"/>
                <a:cs typeface="Arial"/>
              </a:rPr>
              <a:t> </a:t>
            </a:r>
            <a:r>
              <a:rPr lang="it-IT" sz="2000" dirty="0" err="1">
                <a:latin typeface="Arial"/>
                <a:cs typeface="Arial"/>
              </a:rPr>
              <a:t>Prolog</a:t>
            </a:r>
            <a:r>
              <a:rPr lang="it-IT" sz="2000" dirty="0" smtClean="0">
                <a:latin typeface="Arial"/>
                <a:cs typeface="Arial"/>
              </a:rPr>
              <a:t>.</a:t>
            </a:r>
            <a:endParaRPr lang="it-IT" sz="2000" dirty="0">
              <a:latin typeface="Arial"/>
              <a:cs typeface="Arial"/>
            </a:endParaRPr>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107</a:t>
            </a:fld>
            <a:endParaRPr lang="it-IT" dirty="0"/>
          </a:p>
        </p:txBody>
      </p:sp>
    </p:spTree>
    <p:extLst>
      <p:ext uri="{BB962C8B-B14F-4D97-AF65-F5344CB8AC3E}">
        <p14:creationId xmlns:p14="http://schemas.microsoft.com/office/powerpoint/2010/main" val="159139815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Modello ibrido</a:t>
            </a:r>
            <a:endParaRPr lang="it-IT" dirty="0"/>
          </a:p>
        </p:txBody>
      </p:sp>
      <p:sp>
        <p:nvSpPr>
          <p:cNvPr id="3" name="Segnaposto contenuto 2"/>
          <p:cNvSpPr>
            <a:spLocks noGrp="1"/>
          </p:cNvSpPr>
          <p:nvPr>
            <p:ph idx="1"/>
          </p:nvPr>
        </p:nvSpPr>
        <p:spPr/>
        <p:txBody>
          <a:bodyPr/>
          <a:lstStyle/>
          <a:p>
            <a:pPr marL="355600" marR="5080" indent="-342900">
              <a:lnSpc>
                <a:spcPct val="99800"/>
              </a:lnSpc>
              <a:tabLst>
                <a:tab pos="355600" algn="l"/>
              </a:tabLst>
            </a:pPr>
            <a:r>
              <a:rPr lang="it-IT" sz="2000" dirty="0">
                <a:latin typeface="Arial"/>
                <a:cs typeface="Arial"/>
              </a:rPr>
              <a:t>Il </a:t>
            </a:r>
            <a:r>
              <a:rPr lang="it-IT" sz="2000" spc="-5" dirty="0">
                <a:latin typeface="Arial"/>
                <a:cs typeface="Arial"/>
              </a:rPr>
              <a:t>Programma sorgente viene </a:t>
            </a:r>
            <a:r>
              <a:rPr lang="it-IT" sz="2000" i="1" spc="-5" dirty="0">
                <a:latin typeface="Arial"/>
                <a:cs typeface="Arial"/>
              </a:rPr>
              <a:t>compilato </a:t>
            </a:r>
            <a:r>
              <a:rPr lang="it-IT" sz="2000" spc="-5" dirty="0">
                <a:latin typeface="Arial"/>
                <a:cs typeface="Arial"/>
              </a:rPr>
              <a:t>in un  </a:t>
            </a:r>
            <a:r>
              <a:rPr lang="it-IT" sz="2000" dirty="0">
                <a:latin typeface="Arial"/>
                <a:cs typeface="Arial"/>
              </a:rPr>
              <a:t>linguaggio intermedio </a:t>
            </a:r>
            <a:r>
              <a:rPr lang="it-IT" sz="2000" spc="-5" dirty="0">
                <a:latin typeface="Arial"/>
                <a:cs typeface="Arial"/>
              </a:rPr>
              <a:t>(es: </a:t>
            </a:r>
            <a:r>
              <a:rPr lang="it-IT" sz="2000" spc="-5" dirty="0" err="1">
                <a:latin typeface="Arial"/>
                <a:cs typeface="Arial"/>
              </a:rPr>
              <a:t>bytecode</a:t>
            </a:r>
            <a:r>
              <a:rPr lang="it-IT" sz="2000" spc="-5" dirty="0">
                <a:latin typeface="Arial"/>
                <a:cs typeface="Arial"/>
              </a:rPr>
              <a:t>) una volta per  tutte.</a:t>
            </a:r>
            <a:endParaRPr lang="it-IT" sz="2000" dirty="0">
              <a:latin typeface="Arial"/>
              <a:cs typeface="Arial"/>
            </a:endParaRPr>
          </a:p>
          <a:p>
            <a:pPr marL="354965" marR="110489" indent="-342265" algn="just">
              <a:lnSpc>
                <a:spcPct val="100000"/>
              </a:lnSpc>
              <a:spcBef>
                <a:spcPts val="560"/>
              </a:spcBef>
              <a:tabLst>
                <a:tab pos="355600" algn="l"/>
              </a:tabLst>
            </a:pPr>
            <a:r>
              <a:rPr lang="it-IT" sz="2000" dirty="0">
                <a:latin typeface="Arial"/>
                <a:cs typeface="Arial"/>
              </a:rPr>
              <a:t>Il </a:t>
            </a:r>
            <a:r>
              <a:rPr lang="it-IT" sz="2000" spc="-5" dirty="0">
                <a:latin typeface="Arial"/>
                <a:cs typeface="Arial"/>
              </a:rPr>
              <a:t>linguaggio intermedio viene </a:t>
            </a:r>
            <a:r>
              <a:rPr lang="it-IT" sz="2000" i="1" spc="-5" dirty="0">
                <a:latin typeface="Arial"/>
                <a:cs typeface="Arial"/>
              </a:rPr>
              <a:t>interpretato </a:t>
            </a:r>
            <a:r>
              <a:rPr lang="it-IT" sz="2000" spc="-5" dirty="0">
                <a:latin typeface="Arial"/>
                <a:cs typeface="Arial"/>
              </a:rPr>
              <a:t>da una  Virtual Machine (VM) ossia un interprete di basso  livello che emula una</a:t>
            </a:r>
            <a:r>
              <a:rPr lang="it-IT" sz="2000" spc="5" dirty="0">
                <a:latin typeface="Arial"/>
                <a:cs typeface="Arial"/>
              </a:rPr>
              <a:t> </a:t>
            </a:r>
            <a:r>
              <a:rPr lang="it-IT" sz="2000" spc="-5" dirty="0">
                <a:latin typeface="Arial"/>
                <a:cs typeface="Arial"/>
              </a:rPr>
              <a:t>CPU</a:t>
            </a:r>
            <a:r>
              <a:rPr lang="it-IT" sz="2800" spc="-5" dirty="0">
                <a:latin typeface="Arial"/>
                <a:cs typeface="Arial"/>
              </a:rPr>
              <a:t>.</a:t>
            </a:r>
            <a:endParaRPr lang="it-IT" sz="2800" dirty="0">
              <a:latin typeface="Arial"/>
              <a:cs typeface="Arial"/>
            </a:endParaRPr>
          </a:p>
          <a:p>
            <a:pPr marL="355600" marR="155575" indent="-342900">
              <a:lnSpc>
                <a:spcPct val="100000"/>
              </a:lnSpc>
              <a:spcBef>
                <a:spcPts val="570"/>
              </a:spcBef>
              <a:tabLst>
                <a:tab pos="355600" algn="l"/>
              </a:tabLst>
            </a:pPr>
            <a:r>
              <a:rPr lang="it-IT" sz="2000" spc="-5" dirty="0">
                <a:latin typeface="Arial"/>
                <a:cs typeface="Arial"/>
              </a:rPr>
              <a:t>La </a:t>
            </a:r>
            <a:r>
              <a:rPr lang="it-IT" sz="2000" dirty="0">
                <a:latin typeface="Arial"/>
                <a:cs typeface="Arial"/>
              </a:rPr>
              <a:t>portabilità </a:t>
            </a:r>
            <a:r>
              <a:rPr lang="it-IT" sz="2000" spc="-5" dirty="0">
                <a:latin typeface="Arial"/>
                <a:cs typeface="Arial"/>
              </a:rPr>
              <a:t>su una </a:t>
            </a:r>
            <a:r>
              <a:rPr lang="it-IT" sz="2000" spc="-10" dirty="0">
                <a:latin typeface="Arial"/>
                <a:cs typeface="Arial"/>
              </a:rPr>
              <a:t>CPU </a:t>
            </a:r>
            <a:r>
              <a:rPr lang="it-IT" sz="2000" spc="-5" dirty="0">
                <a:latin typeface="Arial"/>
                <a:cs typeface="Arial"/>
              </a:rPr>
              <a:t>diversa </a:t>
            </a:r>
            <a:r>
              <a:rPr lang="it-IT" sz="2000" dirty="0">
                <a:latin typeface="Arial"/>
                <a:cs typeface="Arial"/>
              </a:rPr>
              <a:t>è </a:t>
            </a:r>
            <a:r>
              <a:rPr lang="it-IT" sz="2000" spc="-5" dirty="0">
                <a:latin typeface="Arial"/>
                <a:cs typeface="Arial"/>
              </a:rPr>
              <a:t>garantita  dall’esistenza </a:t>
            </a:r>
            <a:r>
              <a:rPr lang="it-IT" sz="2000" dirty="0">
                <a:latin typeface="Arial"/>
                <a:cs typeface="Arial"/>
              </a:rPr>
              <a:t>della </a:t>
            </a:r>
            <a:r>
              <a:rPr lang="it-IT" sz="2000" spc="-5" dirty="0">
                <a:latin typeface="Arial"/>
                <a:cs typeface="Arial"/>
              </a:rPr>
              <a:t>VM per quella specifica</a:t>
            </a:r>
            <a:r>
              <a:rPr lang="it-IT" sz="2000" spc="75" dirty="0">
                <a:latin typeface="Arial"/>
                <a:cs typeface="Arial"/>
              </a:rPr>
              <a:t> </a:t>
            </a:r>
            <a:r>
              <a:rPr lang="it-IT" sz="2000" spc="-5" dirty="0">
                <a:latin typeface="Arial"/>
                <a:cs typeface="Arial"/>
              </a:rPr>
              <a:t>CPU.</a:t>
            </a:r>
            <a:endParaRPr lang="it-IT" sz="2000" dirty="0">
              <a:latin typeface="Arial"/>
              <a:cs typeface="Arial"/>
            </a:endParaRPr>
          </a:p>
          <a:p>
            <a:pPr marL="354965" indent="-342265">
              <a:lnSpc>
                <a:spcPct val="100000"/>
              </a:lnSpc>
              <a:spcBef>
                <a:spcPts val="560"/>
              </a:spcBef>
              <a:tabLst>
                <a:tab pos="355600" algn="l"/>
              </a:tabLst>
            </a:pPr>
            <a:r>
              <a:rPr lang="it-IT" sz="2000" spc="-5" dirty="0">
                <a:latin typeface="Arial"/>
                <a:cs typeface="Arial"/>
              </a:rPr>
              <a:t>Esempi: Java,</a:t>
            </a:r>
            <a:r>
              <a:rPr lang="it-IT" sz="2000" spc="-55" dirty="0">
                <a:latin typeface="Arial"/>
                <a:cs typeface="Arial"/>
              </a:rPr>
              <a:t> </a:t>
            </a:r>
            <a:r>
              <a:rPr lang="it-IT" sz="2000" spc="-5" dirty="0">
                <a:latin typeface="Arial"/>
                <a:cs typeface="Arial"/>
              </a:rPr>
              <a:t>C</a:t>
            </a:r>
            <a:r>
              <a:rPr lang="it-IT" sz="2000" spc="-5" dirty="0" smtClean="0">
                <a:latin typeface="Arial"/>
                <a:cs typeface="Arial"/>
              </a:rPr>
              <a:t>#, VB .NET, </a:t>
            </a:r>
            <a:r>
              <a:rPr lang="it-IT" sz="2000" spc="-5" dirty="0" err="1" smtClean="0">
                <a:latin typeface="Arial"/>
                <a:cs typeface="Arial"/>
              </a:rPr>
              <a:t>Python</a:t>
            </a:r>
            <a:r>
              <a:rPr lang="it-IT" sz="2000" spc="-5" dirty="0" smtClean="0">
                <a:latin typeface="Arial"/>
                <a:cs typeface="Arial"/>
              </a:rPr>
              <a:t>.</a:t>
            </a:r>
            <a:endParaRPr lang="it-IT" sz="2000" dirty="0">
              <a:latin typeface="Arial"/>
              <a:cs typeface="Arial"/>
            </a:endParaRPr>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108</a:t>
            </a:fld>
            <a:endParaRPr lang="it-IT" dirty="0"/>
          </a:p>
        </p:txBody>
      </p:sp>
    </p:spTree>
    <p:extLst>
      <p:ext uri="{BB962C8B-B14F-4D97-AF65-F5344CB8AC3E}">
        <p14:creationId xmlns:p14="http://schemas.microsoft.com/office/powerpoint/2010/main" val="119728124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Paradigmi di programmazione</a:t>
            </a:r>
            <a:endParaRPr lang="it-IT" dirty="0"/>
          </a:p>
        </p:txBody>
      </p:sp>
      <p:sp>
        <p:nvSpPr>
          <p:cNvPr id="3" name="Segnaposto contenuto 2"/>
          <p:cNvSpPr>
            <a:spLocks noGrp="1"/>
          </p:cNvSpPr>
          <p:nvPr>
            <p:ph idx="1"/>
          </p:nvPr>
        </p:nvSpPr>
        <p:spPr/>
        <p:txBody>
          <a:bodyPr/>
          <a:lstStyle/>
          <a:p>
            <a:pPr marL="0" indent="0" algn="just">
              <a:buNone/>
            </a:pPr>
            <a:r>
              <a:rPr lang="it-IT" dirty="0"/>
              <a:t>Esistono numerose famiglie di linguaggi di programmazione, riconducibili a diversi </a:t>
            </a:r>
            <a:r>
              <a:rPr lang="it-IT" i="1" dirty="0">
                <a:solidFill>
                  <a:srgbClr val="FFC000"/>
                </a:solidFill>
              </a:rPr>
              <a:t>paradigmi </a:t>
            </a:r>
            <a:r>
              <a:rPr lang="it-IT" i="1" dirty="0" smtClean="0">
                <a:solidFill>
                  <a:srgbClr val="FFC000"/>
                </a:solidFill>
              </a:rPr>
              <a:t>di programmazione</a:t>
            </a:r>
            <a:r>
              <a:rPr lang="it-IT" dirty="0"/>
              <a:t>. </a:t>
            </a:r>
            <a:endParaRPr lang="it-IT" dirty="0" smtClean="0"/>
          </a:p>
          <a:p>
            <a:pPr marL="0" indent="0" algn="just">
              <a:buNone/>
            </a:pPr>
            <a:r>
              <a:rPr lang="it-IT" dirty="0" smtClean="0"/>
              <a:t>Ciascun </a:t>
            </a:r>
            <a:r>
              <a:rPr lang="it-IT" dirty="0"/>
              <a:t>paradigma fornisce al programmatore strumenti concettuali di </a:t>
            </a:r>
            <a:r>
              <a:rPr lang="it-IT" dirty="0" smtClean="0"/>
              <a:t>diversa natura </a:t>
            </a:r>
            <a:r>
              <a:rPr lang="it-IT" dirty="0"/>
              <a:t>per descrivere gli algoritmi da far eseguire al calcolatore</a:t>
            </a:r>
            <a:r>
              <a:rPr lang="it-IT" dirty="0" smtClean="0"/>
              <a:t>.</a:t>
            </a:r>
          </a:p>
          <a:p>
            <a:pPr marL="0" indent="0" algn="just">
              <a:buNone/>
            </a:pPr>
            <a:endParaRPr lang="it-IT" dirty="0"/>
          </a:p>
          <a:p>
            <a:pPr algn="just"/>
            <a:r>
              <a:rPr lang="it-IT" dirty="0"/>
              <a:t>Paradigma procedurale o imperativo</a:t>
            </a:r>
          </a:p>
          <a:p>
            <a:pPr algn="just"/>
            <a:r>
              <a:rPr lang="it-IT" dirty="0"/>
              <a:t>Paradigma funzionale</a:t>
            </a:r>
          </a:p>
          <a:p>
            <a:pPr algn="just"/>
            <a:r>
              <a:rPr lang="it-IT" dirty="0" smtClean="0"/>
              <a:t>Paradigma logico</a:t>
            </a:r>
          </a:p>
          <a:p>
            <a:pPr algn="just"/>
            <a:r>
              <a:rPr lang="it-IT" dirty="0" smtClean="0"/>
              <a:t>Paradigma concorrente</a:t>
            </a:r>
          </a:p>
          <a:p>
            <a:pPr algn="just"/>
            <a:r>
              <a:rPr lang="it-IT" dirty="0" smtClean="0"/>
              <a:t>Paradigma ad oggetti</a:t>
            </a: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109</a:t>
            </a:fld>
            <a:endParaRPr lang="it-IT" dirty="0"/>
          </a:p>
        </p:txBody>
      </p:sp>
    </p:spTree>
    <p:extLst>
      <p:ext uri="{BB962C8B-B14F-4D97-AF65-F5344CB8AC3E}">
        <p14:creationId xmlns:p14="http://schemas.microsoft.com/office/powerpoint/2010/main" val="14536683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L’informatica moderna</a:t>
            </a:r>
            <a:endParaRPr lang="it-IT" dirty="0"/>
          </a:p>
        </p:txBody>
      </p:sp>
      <p:sp>
        <p:nvSpPr>
          <p:cNvPr id="3" name="Segnaposto contenuto 2"/>
          <p:cNvSpPr>
            <a:spLocks noGrp="1"/>
          </p:cNvSpPr>
          <p:nvPr>
            <p:ph idx="1"/>
          </p:nvPr>
        </p:nvSpPr>
        <p:spPr/>
        <p:txBody>
          <a:bodyPr anchor="ctr"/>
          <a:lstStyle/>
          <a:p>
            <a:pPr marL="0" indent="0" algn="just">
              <a:buFont typeface="Wingdings" panose="05000000000000000000" pitchFamily="2" charset="2"/>
              <a:buNone/>
            </a:pPr>
            <a:r>
              <a:rPr lang="it-IT" altLang="it-IT" dirty="0"/>
              <a:t>La nascita della concezione moderna dell’informatica ha radici post-rinascimentali nelle persone di Pascal, </a:t>
            </a:r>
            <a:r>
              <a:rPr lang="it-IT" altLang="it-IT" dirty="0" err="1"/>
              <a:t>Leibniz</a:t>
            </a:r>
            <a:r>
              <a:rPr lang="it-IT" altLang="it-IT" dirty="0"/>
              <a:t>, </a:t>
            </a:r>
            <a:r>
              <a:rPr lang="it-IT" altLang="it-IT" dirty="0" err="1"/>
              <a:t>Babbage</a:t>
            </a:r>
            <a:r>
              <a:rPr lang="it-IT" altLang="it-IT" dirty="0"/>
              <a:t>, </a:t>
            </a:r>
            <a:r>
              <a:rPr lang="it-IT" altLang="it-IT" dirty="0" err="1"/>
              <a:t>Lovelace</a:t>
            </a:r>
            <a:r>
              <a:rPr lang="it-IT" altLang="it-IT" dirty="0"/>
              <a:t>, </a:t>
            </a:r>
            <a:r>
              <a:rPr lang="it-IT" altLang="it-IT" dirty="0" err="1"/>
              <a:t>Boole</a:t>
            </a:r>
            <a:r>
              <a:rPr lang="it-IT" altLang="it-IT" dirty="0"/>
              <a:t> e </a:t>
            </a:r>
            <a:r>
              <a:rPr lang="it-IT" altLang="it-IT" dirty="0" err="1"/>
              <a:t>Frege</a:t>
            </a:r>
            <a:r>
              <a:rPr lang="it-IT" altLang="it-IT" dirty="0"/>
              <a:t>.</a:t>
            </a:r>
          </a:p>
          <a:p>
            <a:pPr marL="0" indent="0" algn="just">
              <a:buFont typeface="Wingdings" panose="05000000000000000000" pitchFamily="2" charset="2"/>
              <a:buNone/>
            </a:pPr>
            <a:endParaRPr lang="it-IT" altLang="it-IT" dirty="0"/>
          </a:p>
          <a:p>
            <a:pPr marL="0" indent="0" algn="just">
              <a:buFont typeface="Wingdings" panose="05000000000000000000" pitchFamily="2" charset="2"/>
              <a:buNone/>
            </a:pPr>
            <a:r>
              <a:rPr lang="it-IT" altLang="it-IT" dirty="0"/>
              <a:t>I primi lavori si avranno con Alan M. </a:t>
            </a:r>
            <a:r>
              <a:rPr lang="it-IT" altLang="it-IT" dirty="0" err="1"/>
              <a:t>Turing</a:t>
            </a:r>
            <a:r>
              <a:rPr lang="it-IT" altLang="it-IT" dirty="0"/>
              <a:t> e John Von </a:t>
            </a:r>
            <a:r>
              <a:rPr lang="it-IT" altLang="it-IT" dirty="0" err="1"/>
              <a:t>Neumann</a:t>
            </a:r>
            <a:r>
              <a:rPr lang="it-IT" altLang="it-IT" dirty="0"/>
              <a:t>.</a:t>
            </a:r>
          </a:p>
          <a:p>
            <a:pPr marL="0" indent="0">
              <a:buNone/>
            </a:pPr>
            <a:endParaRPr lang="it-IT" dirty="0"/>
          </a:p>
        </p:txBody>
      </p:sp>
      <p:sp>
        <p:nvSpPr>
          <p:cNvPr id="4" name="Segnaposto numero diapositiva 3"/>
          <p:cNvSpPr txBox="1">
            <a:spLocks/>
          </p:cNvSpPr>
          <p:nvPr/>
        </p:nvSpPr>
        <p:spPr>
          <a:xfrm>
            <a:off x="4034068" y="6138467"/>
            <a:ext cx="794708" cy="365125"/>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a:t>9</a:t>
            </a:r>
          </a:p>
        </p:txBody>
      </p:sp>
    </p:spTree>
    <p:extLst>
      <p:ext uri="{BB962C8B-B14F-4D97-AF65-F5344CB8AC3E}">
        <p14:creationId xmlns:p14="http://schemas.microsoft.com/office/powerpoint/2010/main" val="100978264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Paradigma procedurale o imperativo</a:t>
            </a:r>
            <a:endParaRPr lang="it-IT" dirty="0"/>
          </a:p>
        </p:txBody>
      </p:sp>
      <p:sp>
        <p:nvSpPr>
          <p:cNvPr id="3" name="Segnaposto contenuto 2"/>
          <p:cNvSpPr>
            <a:spLocks noGrp="1"/>
          </p:cNvSpPr>
          <p:nvPr>
            <p:ph idx="1"/>
          </p:nvPr>
        </p:nvSpPr>
        <p:spPr/>
        <p:txBody>
          <a:bodyPr/>
          <a:lstStyle/>
          <a:p>
            <a:pPr marL="0" indent="0" algn="just">
              <a:buNone/>
            </a:pPr>
            <a:r>
              <a:rPr lang="it-IT" dirty="0"/>
              <a:t>La programmazione imperativa è un paradigma di programmazione </a:t>
            </a:r>
            <a:r>
              <a:rPr lang="it-IT" dirty="0" smtClean="0"/>
              <a:t>secondo cui </a:t>
            </a:r>
            <a:r>
              <a:rPr lang="it-IT" dirty="0"/>
              <a:t>un programma viene inteso come un insieme di istruzioni (dette anche direttive, comandi</a:t>
            </a:r>
            <a:r>
              <a:rPr lang="it-IT" dirty="0" smtClean="0"/>
              <a:t>), ciascuna </a:t>
            </a:r>
            <a:r>
              <a:rPr lang="it-IT" dirty="0"/>
              <a:t>delle quali può essere pensata come un “ordine” che viene impartito alla </a:t>
            </a:r>
            <a:r>
              <a:rPr lang="it-IT" i="1" dirty="0"/>
              <a:t>macchina </a:t>
            </a:r>
            <a:r>
              <a:rPr lang="it-IT" i="1" dirty="0" smtClean="0"/>
              <a:t>virtuale </a:t>
            </a:r>
            <a:r>
              <a:rPr lang="it-IT" dirty="0" smtClean="0"/>
              <a:t>definita </a:t>
            </a:r>
            <a:r>
              <a:rPr lang="it-IT" dirty="0"/>
              <a:t>dal linguaggio di programmazione utilizzato. </a:t>
            </a:r>
            <a:endParaRPr lang="it-IT" dirty="0" smtClean="0"/>
          </a:p>
          <a:p>
            <a:pPr marL="0" indent="0" algn="just">
              <a:buNone/>
            </a:pPr>
            <a:r>
              <a:rPr lang="it-IT" dirty="0" smtClean="0"/>
              <a:t>Da </a:t>
            </a:r>
            <a:r>
              <a:rPr lang="it-IT" dirty="0"/>
              <a:t>un punto di vista sintattico, i costrutti </a:t>
            </a:r>
            <a:r>
              <a:rPr lang="it-IT" dirty="0" smtClean="0"/>
              <a:t>di un </a:t>
            </a:r>
            <a:r>
              <a:rPr lang="it-IT" dirty="0"/>
              <a:t>linguaggio imperativo sono spesso identificati da verbi all’imperativo, per esempio: </a:t>
            </a:r>
            <a:r>
              <a:rPr lang="it-IT" dirty="0" err="1" smtClean="0"/>
              <a:t>print</a:t>
            </a:r>
            <a:r>
              <a:rPr lang="it-IT" dirty="0"/>
              <a:t> </a:t>
            </a:r>
            <a:r>
              <a:rPr lang="it-IT" dirty="0" smtClean="0"/>
              <a:t>(stampa</a:t>
            </a:r>
            <a:r>
              <a:rPr lang="it-IT" dirty="0"/>
              <a:t>), </a:t>
            </a:r>
            <a:r>
              <a:rPr lang="it-IT" dirty="0" err="1"/>
              <a:t>read</a:t>
            </a:r>
            <a:r>
              <a:rPr lang="it-IT" dirty="0"/>
              <a:t> (leggi), do (</a:t>
            </a:r>
            <a:r>
              <a:rPr lang="it-IT" dirty="0" err="1"/>
              <a:t>fà</a:t>
            </a:r>
            <a:r>
              <a:rPr lang="it-IT" dirty="0"/>
              <a:t>).</a:t>
            </a:r>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110</a:t>
            </a:fld>
            <a:endParaRPr lang="it-IT" dirty="0"/>
          </a:p>
        </p:txBody>
      </p:sp>
    </p:spTree>
    <p:extLst>
      <p:ext uri="{BB962C8B-B14F-4D97-AF65-F5344CB8AC3E}">
        <p14:creationId xmlns:p14="http://schemas.microsoft.com/office/powerpoint/2010/main" val="298543120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Paradigma funzionale</a:t>
            </a:r>
            <a:endParaRPr lang="it-IT" dirty="0"/>
          </a:p>
        </p:txBody>
      </p:sp>
      <p:sp>
        <p:nvSpPr>
          <p:cNvPr id="3" name="Segnaposto contenuto 2"/>
          <p:cNvSpPr>
            <a:spLocks noGrp="1"/>
          </p:cNvSpPr>
          <p:nvPr>
            <p:ph idx="1"/>
          </p:nvPr>
        </p:nvSpPr>
        <p:spPr/>
        <p:txBody>
          <a:bodyPr>
            <a:normAutofit/>
          </a:bodyPr>
          <a:lstStyle/>
          <a:p>
            <a:pPr marL="0" indent="0" algn="just">
              <a:buNone/>
            </a:pPr>
            <a:r>
              <a:rPr lang="it-IT" sz="2200" dirty="0"/>
              <a:t>A livello puramente astratto un programma (o, equivalentemente, </a:t>
            </a:r>
            <a:r>
              <a:rPr lang="it-IT" sz="2200" dirty="0" smtClean="0"/>
              <a:t>un algoritmo</a:t>
            </a:r>
            <a:r>
              <a:rPr lang="it-IT" sz="2200" dirty="0"/>
              <a:t>) è una funzione che, dato un certo input, restituisce un certo output (dove per output </a:t>
            </a:r>
            <a:r>
              <a:rPr lang="it-IT" sz="2200" dirty="0" smtClean="0"/>
              <a:t>si può </a:t>
            </a:r>
            <a:r>
              <a:rPr lang="it-IT" sz="2200" dirty="0"/>
              <a:t>anche intendere la situazione in cui il programma non termini la propria esecuzione </a:t>
            </a:r>
            <a:r>
              <a:rPr lang="it-IT" sz="2200" dirty="0" smtClean="0"/>
              <a:t>o restituisca </a:t>
            </a:r>
            <a:r>
              <a:rPr lang="it-IT" sz="2200" dirty="0"/>
              <a:t>un errore). </a:t>
            </a:r>
            <a:endParaRPr lang="it-IT" sz="2200" dirty="0" smtClean="0"/>
          </a:p>
          <a:p>
            <a:pPr marL="0" indent="0" algn="just">
              <a:buNone/>
            </a:pPr>
            <a:r>
              <a:rPr lang="it-IT" sz="2200" dirty="0" smtClean="0"/>
              <a:t>La </a:t>
            </a:r>
            <a:r>
              <a:rPr lang="it-IT" sz="2200" dirty="0"/>
              <a:t>programmazione funzionale consiste esattamente nell’applicazione </a:t>
            </a:r>
            <a:r>
              <a:rPr lang="it-IT" sz="2200" dirty="0" smtClean="0"/>
              <a:t>di questo </a:t>
            </a:r>
            <a:r>
              <a:rPr lang="it-IT" sz="2200" dirty="0"/>
              <a:t>punto di vista. Ogni operazione sui dati in input viene effettuata attraverso </a:t>
            </a:r>
            <a:r>
              <a:rPr lang="it-IT" sz="2200" dirty="0" smtClean="0"/>
              <a:t>particolari funzioni </a:t>
            </a:r>
            <a:r>
              <a:rPr lang="it-IT" sz="2200" dirty="0"/>
              <a:t>elementari, appropriatamente definite del programmatore, che opportunamente </a:t>
            </a:r>
            <a:r>
              <a:rPr lang="it-IT" sz="2200" dirty="0" smtClean="0"/>
              <a:t>combinate, attraverso </a:t>
            </a:r>
            <a:r>
              <a:rPr lang="it-IT" sz="2200" dirty="0"/>
              <a:t>il concetto matematico di composizione di funzioni, danno vita al programma. </a:t>
            </a:r>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111</a:t>
            </a:fld>
            <a:endParaRPr lang="it-IT" dirty="0"/>
          </a:p>
        </p:txBody>
      </p:sp>
    </p:spTree>
    <p:extLst>
      <p:ext uri="{BB962C8B-B14F-4D97-AF65-F5344CB8AC3E}">
        <p14:creationId xmlns:p14="http://schemas.microsoft.com/office/powerpoint/2010/main" val="371184343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Paradigma logico</a:t>
            </a:r>
            <a:endParaRPr lang="it-IT" dirty="0"/>
          </a:p>
        </p:txBody>
      </p:sp>
      <p:sp>
        <p:nvSpPr>
          <p:cNvPr id="3" name="Segnaposto contenuto 2"/>
          <p:cNvSpPr>
            <a:spLocks noGrp="1"/>
          </p:cNvSpPr>
          <p:nvPr>
            <p:ph idx="1"/>
          </p:nvPr>
        </p:nvSpPr>
        <p:spPr/>
        <p:txBody>
          <a:bodyPr>
            <a:normAutofit/>
          </a:bodyPr>
          <a:lstStyle/>
          <a:p>
            <a:pPr marL="0" indent="0" algn="just">
              <a:buNone/>
            </a:pPr>
            <a:r>
              <a:rPr lang="it-IT" sz="2200" dirty="0"/>
              <a:t>Il </a:t>
            </a:r>
            <a:r>
              <a:rPr lang="it-IT" sz="2200" dirty="0" err="1"/>
              <a:t>Prolog</a:t>
            </a:r>
            <a:r>
              <a:rPr lang="it-IT" sz="2200" dirty="0"/>
              <a:t> è stato il primo rappresentante di questa classe. Nati a partire </a:t>
            </a:r>
            <a:r>
              <a:rPr lang="it-IT" sz="2200" dirty="0" smtClean="0"/>
              <a:t>da un </a:t>
            </a:r>
            <a:r>
              <a:rPr lang="it-IT" sz="2200" dirty="0"/>
              <a:t>progetto per un dimostratore automatico di teoremi, i linguaggi logici, o </a:t>
            </a:r>
            <a:r>
              <a:rPr lang="it-IT" sz="2200" dirty="0" smtClean="0"/>
              <a:t>dichiarativi, rappresentano </a:t>
            </a:r>
            <a:r>
              <a:rPr lang="it-IT" sz="2200" dirty="0"/>
              <a:t>un modo completamente nuovo di concepire l’elaborazione dei dati: invece di </a:t>
            </a:r>
            <a:r>
              <a:rPr lang="it-IT" sz="2200" dirty="0" smtClean="0"/>
              <a:t>una lista </a:t>
            </a:r>
            <a:r>
              <a:rPr lang="it-IT" sz="2200" dirty="0"/>
              <a:t>di comandi, un programma in un linguaggio dichiarativo è una lista di regole che descrivono </a:t>
            </a:r>
            <a:r>
              <a:rPr lang="it-IT" sz="2200" dirty="0" smtClean="0"/>
              <a:t>le proprietà </a:t>
            </a:r>
            <a:r>
              <a:rPr lang="it-IT" sz="2200" dirty="0"/>
              <a:t>dei dati e i modi in cui questi possono trasformarsi</a:t>
            </a:r>
            <a:r>
              <a:rPr lang="it-IT" sz="2200" dirty="0" smtClean="0"/>
              <a:t>.</a:t>
            </a:r>
          </a:p>
          <a:p>
            <a:pPr marL="0" indent="0" algn="just">
              <a:buNone/>
            </a:pPr>
            <a:r>
              <a:rPr lang="it-IT" sz="2200" dirty="0"/>
              <a:t>Non esistono né cicli, né salti, né un ordine rigoroso </a:t>
            </a:r>
            <a:r>
              <a:rPr lang="it-IT" sz="2200" dirty="0" smtClean="0"/>
              <a:t>di esecuzione</a:t>
            </a:r>
            <a:r>
              <a:rPr lang="it-IT" sz="2200" dirty="0"/>
              <a:t>,</a:t>
            </a:r>
            <a:r>
              <a:rPr lang="it-IT" sz="2200" dirty="0" smtClean="0"/>
              <a:t> </a:t>
            </a:r>
            <a:r>
              <a:rPr lang="it-IT" sz="2200" dirty="0"/>
              <a:t>affinché sia possibile usarli in un programma dichiarativo, tutti i normali </a:t>
            </a:r>
            <a:r>
              <a:rPr lang="it-IT" sz="2200" dirty="0" smtClean="0"/>
              <a:t>algoritmi devono </a:t>
            </a:r>
            <a:r>
              <a:rPr lang="it-IT" sz="2200" dirty="0"/>
              <a:t>essere riformulati in termini ricorsivi</a:t>
            </a:r>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112</a:t>
            </a:fld>
            <a:endParaRPr lang="it-IT" dirty="0"/>
          </a:p>
        </p:txBody>
      </p:sp>
    </p:spTree>
    <p:extLst>
      <p:ext uri="{BB962C8B-B14F-4D97-AF65-F5344CB8AC3E}">
        <p14:creationId xmlns:p14="http://schemas.microsoft.com/office/powerpoint/2010/main" val="296924402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Paradigma concorrente</a:t>
            </a:r>
            <a:endParaRPr lang="it-IT" dirty="0"/>
          </a:p>
        </p:txBody>
      </p:sp>
      <p:sp>
        <p:nvSpPr>
          <p:cNvPr id="3" name="Segnaposto contenuto 2"/>
          <p:cNvSpPr>
            <a:spLocks noGrp="1"/>
          </p:cNvSpPr>
          <p:nvPr>
            <p:ph idx="1"/>
          </p:nvPr>
        </p:nvSpPr>
        <p:spPr/>
        <p:txBody>
          <a:bodyPr>
            <a:normAutofit/>
          </a:bodyPr>
          <a:lstStyle/>
          <a:p>
            <a:pPr marL="0" indent="0" algn="just">
              <a:buNone/>
            </a:pPr>
            <a:r>
              <a:rPr lang="it-IT" sz="2200" dirty="0"/>
              <a:t>O</a:t>
            </a:r>
            <a:r>
              <a:rPr lang="it-IT" sz="2200" dirty="0" smtClean="0"/>
              <a:t>rmai </a:t>
            </a:r>
            <a:r>
              <a:rPr lang="it-IT" sz="2200" dirty="0"/>
              <a:t>tutti i calcolatori di fascia alta </a:t>
            </a:r>
            <a:r>
              <a:rPr lang="it-IT" sz="2200" dirty="0" smtClean="0"/>
              <a:t>e media </a:t>
            </a:r>
            <a:r>
              <a:rPr lang="it-IT" sz="2200" dirty="0"/>
              <a:t>sono equipaggiati con più di una CPU. Come ovvia conseguenza, questo richiede la </a:t>
            </a:r>
            <a:r>
              <a:rPr lang="it-IT" sz="2200" dirty="0" smtClean="0"/>
              <a:t>capacità di </a:t>
            </a:r>
            <a:r>
              <a:rPr lang="it-IT" sz="2200" dirty="0"/>
              <a:t>sfruttarle; per questo sono stati sviluppati dapprima il multithreading, cioè la capacità di </a:t>
            </a:r>
            <a:r>
              <a:rPr lang="it-IT" sz="2200" dirty="0" smtClean="0"/>
              <a:t>lanciare più </a:t>
            </a:r>
            <a:r>
              <a:rPr lang="it-IT" sz="2200" dirty="0"/>
              <a:t>parti dello stesso programma contemporaneamente su CPU diverse, e in seguito </a:t>
            </a:r>
            <a:r>
              <a:rPr lang="it-IT" sz="2200" dirty="0" smtClean="0"/>
              <a:t>alcuni linguaggi </a:t>
            </a:r>
            <a:r>
              <a:rPr lang="it-IT" sz="2200" dirty="0"/>
              <a:t>studiati in modo tale da poter individuare da soli, in fase di compilazione, le parti </a:t>
            </a:r>
            <a:r>
              <a:rPr lang="it-IT" sz="2200" dirty="0" smtClean="0"/>
              <a:t>di codice </a:t>
            </a:r>
            <a:r>
              <a:rPr lang="it-IT" sz="2200" dirty="0"/>
              <a:t>da lanciare in parallelo.</a:t>
            </a:r>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113</a:t>
            </a:fld>
            <a:endParaRPr lang="it-IT" dirty="0"/>
          </a:p>
        </p:txBody>
      </p:sp>
    </p:spTree>
    <p:extLst>
      <p:ext uri="{BB962C8B-B14F-4D97-AF65-F5344CB8AC3E}">
        <p14:creationId xmlns:p14="http://schemas.microsoft.com/office/powerpoint/2010/main" val="27007554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Paradigma ad oggetti</a:t>
            </a:r>
            <a:endParaRPr lang="it-IT" dirty="0"/>
          </a:p>
        </p:txBody>
      </p:sp>
      <p:sp>
        <p:nvSpPr>
          <p:cNvPr id="3" name="Segnaposto contenuto 2"/>
          <p:cNvSpPr>
            <a:spLocks noGrp="1"/>
          </p:cNvSpPr>
          <p:nvPr>
            <p:ph idx="1"/>
          </p:nvPr>
        </p:nvSpPr>
        <p:spPr/>
        <p:txBody>
          <a:bodyPr/>
          <a:lstStyle/>
          <a:p>
            <a:pPr marL="0" indent="0" algn="just">
              <a:buNone/>
            </a:pPr>
            <a:r>
              <a:rPr lang="it-IT" dirty="0"/>
              <a:t>La programmazione orientata agli oggetti (OOP, </a:t>
            </a:r>
            <a:r>
              <a:rPr lang="it-IT" dirty="0" smtClean="0"/>
              <a:t>Object </a:t>
            </a:r>
            <a:r>
              <a:rPr lang="it-IT" dirty="0" err="1" smtClean="0"/>
              <a:t>Oriented</a:t>
            </a:r>
            <a:r>
              <a:rPr lang="it-IT" dirty="0" smtClean="0"/>
              <a:t> </a:t>
            </a:r>
            <a:r>
              <a:rPr lang="it-IT" dirty="0"/>
              <a:t>Programming) è un paradigma di programmazione, che prevede di raggruppare </a:t>
            </a:r>
            <a:r>
              <a:rPr lang="it-IT" dirty="0" smtClean="0"/>
              <a:t>in un’unica </a:t>
            </a:r>
            <a:r>
              <a:rPr lang="it-IT" dirty="0"/>
              <a:t>entità (la classe) sia le strutture dati che le procedure che operano su di esse, creando </a:t>
            </a:r>
            <a:r>
              <a:rPr lang="it-IT" dirty="0" smtClean="0"/>
              <a:t>per l'appunto </a:t>
            </a:r>
            <a:r>
              <a:rPr lang="it-IT" dirty="0"/>
              <a:t>un “oggetto” software dotato di proprietà (dati) e metodi (procedure) che operano sui </a:t>
            </a:r>
            <a:r>
              <a:rPr lang="it-IT" dirty="0" smtClean="0"/>
              <a:t>dati dell’oggetto </a:t>
            </a:r>
            <a:r>
              <a:rPr lang="it-IT" dirty="0"/>
              <a:t>stesso. </a:t>
            </a:r>
            <a:endParaRPr lang="it-IT" dirty="0" smtClean="0"/>
          </a:p>
          <a:p>
            <a:pPr marL="0" indent="0" algn="just">
              <a:buNone/>
            </a:pPr>
            <a:r>
              <a:rPr lang="it-IT" dirty="0" smtClean="0"/>
              <a:t>La </a:t>
            </a:r>
            <a:r>
              <a:rPr lang="it-IT" dirty="0" err="1"/>
              <a:t>modularizzazione</a:t>
            </a:r>
            <a:r>
              <a:rPr lang="it-IT" dirty="0"/>
              <a:t> di un programma viene realizzata progettando </a:t>
            </a:r>
            <a:r>
              <a:rPr lang="it-IT" dirty="0" smtClean="0"/>
              <a:t>e realizzando </a:t>
            </a:r>
            <a:r>
              <a:rPr lang="it-IT" dirty="0"/>
              <a:t>il codice sotto forma di classi che interagiscono tra di loro.</a:t>
            </a:r>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114</a:t>
            </a:fld>
            <a:endParaRPr lang="it-IT" dirty="0"/>
          </a:p>
        </p:txBody>
      </p:sp>
    </p:spTree>
    <p:extLst>
      <p:ext uri="{BB962C8B-B14F-4D97-AF65-F5344CB8AC3E}">
        <p14:creationId xmlns:p14="http://schemas.microsoft.com/office/powerpoint/2010/main" val="32121182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Linguaggi di </a:t>
            </a:r>
            <a:r>
              <a:rPr lang="it-IT" dirty="0" err="1" smtClean="0"/>
              <a:t>scripting</a:t>
            </a:r>
            <a:endParaRPr lang="it-IT" dirty="0"/>
          </a:p>
        </p:txBody>
      </p:sp>
      <p:sp>
        <p:nvSpPr>
          <p:cNvPr id="3" name="Segnaposto contenuto 2"/>
          <p:cNvSpPr>
            <a:spLocks noGrp="1"/>
          </p:cNvSpPr>
          <p:nvPr>
            <p:ph idx="1"/>
          </p:nvPr>
        </p:nvSpPr>
        <p:spPr/>
        <p:txBody>
          <a:bodyPr>
            <a:normAutofit/>
          </a:bodyPr>
          <a:lstStyle/>
          <a:p>
            <a:pPr marL="0" indent="0" algn="just">
              <a:buNone/>
            </a:pPr>
            <a:r>
              <a:rPr lang="it-IT" sz="2200" dirty="0"/>
              <a:t>I linguaggi di questo tipo nacquero come </a:t>
            </a:r>
            <a:r>
              <a:rPr lang="it-IT" sz="2200" dirty="0">
                <a:solidFill>
                  <a:srgbClr val="FFC000"/>
                </a:solidFill>
              </a:rPr>
              <a:t>linguaggi batch</a:t>
            </a:r>
            <a:r>
              <a:rPr lang="it-IT" sz="2200" dirty="0"/>
              <a:t>: vale a dire </a:t>
            </a:r>
            <a:r>
              <a:rPr lang="it-IT" sz="2200" dirty="0" smtClean="0"/>
              <a:t>liste di </a:t>
            </a:r>
            <a:r>
              <a:rPr lang="it-IT" sz="2200" dirty="0"/>
              <a:t>comandi di programmi interattivi che invece di venire digitati uno ad uno su una linea </a:t>
            </a:r>
            <a:r>
              <a:rPr lang="it-IT" sz="2200" dirty="0" smtClean="0"/>
              <a:t>di comando</a:t>
            </a:r>
            <a:r>
              <a:rPr lang="it-IT" sz="2200" dirty="0"/>
              <a:t>, potevano essere salvati in un file, che diventava così una specie di comando </a:t>
            </a:r>
            <a:r>
              <a:rPr lang="it-IT" sz="2200" dirty="0" smtClean="0"/>
              <a:t>composto che </a:t>
            </a:r>
            <a:r>
              <a:rPr lang="it-IT" sz="2200" dirty="0"/>
              <a:t>si poteva eseguire in modalità batch per automatizzare compiti lunghi e ripetitivi. </a:t>
            </a:r>
            <a:endParaRPr lang="it-IT" sz="2200" dirty="0" smtClean="0"/>
          </a:p>
          <a:p>
            <a:pPr marL="0" indent="0" algn="just">
              <a:buNone/>
            </a:pPr>
            <a:r>
              <a:rPr lang="it-IT" sz="2200" dirty="0" smtClean="0"/>
              <a:t>I primi linguaggi </a:t>
            </a:r>
            <a:r>
              <a:rPr lang="it-IT" sz="2200" dirty="0"/>
              <a:t>di </a:t>
            </a:r>
            <a:r>
              <a:rPr lang="it-IT" sz="2200" dirty="0" err="1"/>
              <a:t>scripting</a:t>
            </a:r>
            <a:r>
              <a:rPr lang="it-IT" sz="2200" dirty="0"/>
              <a:t> sono stati quelli delle </a:t>
            </a:r>
            <a:r>
              <a:rPr lang="it-IT" sz="2200" dirty="0" err="1"/>
              <a:t>shell</a:t>
            </a:r>
            <a:r>
              <a:rPr lang="it-IT" sz="2200" dirty="0"/>
              <a:t> </a:t>
            </a:r>
            <a:r>
              <a:rPr lang="it-IT" sz="2200" dirty="0" smtClean="0"/>
              <a:t>Unix.</a:t>
            </a:r>
            <a:endParaRPr lang="it-IT" sz="2200"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115</a:t>
            </a:fld>
            <a:endParaRPr lang="it-IT" dirty="0"/>
          </a:p>
        </p:txBody>
      </p:sp>
    </p:spTree>
    <p:extLst>
      <p:ext uri="{BB962C8B-B14F-4D97-AF65-F5344CB8AC3E}">
        <p14:creationId xmlns:p14="http://schemas.microsoft.com/office/powerpoint/2010/main" val="357621188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Linguaggi di </a:t>
            </a:r>
            <a:r>
              <a:rPr lang="it-IT" dirty="0" err="1" smtClean="0"/>
              <a:t>scripting</a:t>
            </a:r>
            <a:endParaRPr lang="it-IT" dirty="0"/>
          </a:p>
        </p:txBody>
      </p:sp>
      <p:sp>
        <p:nvSpPr>
          <p:cNvPr id="3" name="Segnaposto contenuto 2"/>
          <p:cNvSpPr>
            <a:spLocks noGrp="1"/>
          </p:cNvSpPr>
          <p:nvPr>
            <p:ph idx="1"/>
          </p:nvPr>
        </p:nvSpPr>
        <p:spPr/>
        <p:txBody>
          <a:bodyPr>
            <a:normAutofit/>
          </a:bodyPr>
          <a:lstStyle/>
          <a:p>
            <a:pPr marL="0" indent="0" algn="just">
              <a:buNone/>
            </a:pPr>
            <a:r>
              <a:rPr lang="it-IT" sz="2000" dirty="0"/>
              <a:t>Il passo successivo fu quello di far accettare </a:t>
            </a:r>
            <a:r>
              <a:rPr lang="it-IT" sz="2000" dirty="0" smtClean="0"/>
              <a:t>a questi </a:t>
            </a:r>
            <a:r>
              <a:rPr lang="it-IT" sz="2000" dirty="0"/>
              <a:t>programmi anche dei comandi di salto condizionato e delle istruzioni di ciclo, regolati </a:t>
            </a:r>
            <a:r>
              <a:rPr lang="it-IT" sz="2000" dirty="0" smtClean="0"/>
              <a:t>da simboli </a:t>
            </a:r>
            <a:r>
              <a:rPr lang="it-IT" sz="2000" dirty="0"/>
              <a:t>associati ad un certo valore: in pratica implementare cioè l’uso di variabili. </a:t>
            </a:r>
            <a:endParaRPr lang="it-IT" sz="2000" dirty="0" smtClean="0"/>
          </a:p>
          <a:p>
            <a:pPr marL="0" indent="0" algn="just">
              <a:buNone/>
            </a:pPr>
            <a:r>
              <a:rPr lang="it-IT" sz="2000" dirty="0" smtClean="0"/>
              <a:t>Ormai molti programmi </a:t>
            </a:r>
            <a:r>
              <a:rPr lang="it-IT" sz="2000" dirty="0"/>
              <a:t>nati per tutt’altro scopo offrono agli utenti la possibilità di programmarli in </a:t>
            </a:r>
            <a:r>
              <a:rPr lang="it-IT" sz="2000" dirty="0" smtClean="0"/>
              <a:t>modo autonomo </a:t>
            </a:r>
            <a:r>
              <a:rPr lang="it-IT" sz="2000" dirty="0"/>
              <a:t>tramite linguaggi di </a:t>
            </a:r>
            <a:r>
              <a:rPr lang="it-IT" sz="2000" dirty="0" err="1"/>
              <a:t>scripting</a:t>
            </a:r>
            <a:r>
              <a:rPr lang="it-IT" sz="2000" dirty="0"/>
              <a:t> più o meno </a:t>
            </a:r>
            <a:r>
              <a:rPr lang="it-IT" sz="2000" dirty="0" smtClean="0"/>
              <a:t>proprietari.</a:t>
            </a:r>
          </a:p>
          <a:p>
            <a:pPr marL="0" indent="0" algn="just">
              <a:buNone/>
            </a:pPr>
            <a:r>
              <a:rPr lang="it-IT" sz="2000" dirty="0" smtClean="0"/>
              <a:t>Molti </a:t>
            </a:r>
            <a:r>
              <a:rPr lang="it-IT" sz="2000" dirty="0"/>
              <a:t>di questi linguaggi </a:t>
            </a:r>
            <a:r>
              <a:rPr lang="it-IT" sz="2000" dirty="0" smtClean="0"/>
              <a:t>hanno finito </a:t>
            </a:r>
            <a:r>
              <a:rPr lang="it-IT" sz="2000" dirty="0"/>
              <a:t>per adottare una sintassi molto simile a quella del C: altri invece, come il </a:t>
            </a:r>
            <a:r>
              <a:rPr lang="it-IT" sz="2000" dirty="0" err="1"/>
              <a:t>Perl</a:t>
            </a:r>
            <a:r>
              <a:rPr lang="it-IT" sz="2000" dirty="0"/>
              <a:t> e il </a:t>
            </a:r>
            <a:r>
              <a:rPr lang="it-IT" sz="2000" dirty="0" err="1" smtClean="0">
                <a:solidFill>
                  <a:srgbClr val="FFC000"/>
                </a:solidFill>
              </a:rPr>
              <a:t>Python</a:t>
            </a:r>
            <a:r>
              <a:rPr lang="it-IT" sz="2000" dirty="0" smtClean="0"/>
              <a:t>, sono </a:t>
            </a:r>
            <a:r>
              <a:rPr lang="it-IT" sz="2000" dirty="0"/>
              <a:t>stati sviluppati ex novo allo scopo</a:t>
            </a:r>
            <a:r>
              <a:rPr lang="it-IT" sz="2000" dirty="0" smtClean="0"/>
              <a:t>.</a:t>
            </a:r>
          </a:p>
          <a:p>
            <a:pPr marL="0" indent="0" algn="just">
              <a:buNone/>
            </a:pPr>
            <a:endParaRPr lang="it-IT" sz="2000" dirty="0"/>
          </a:p>
          <a:p>
            <a:pPr marL="0" indent="0" algn="ctr">
              <a:buNone/>
            </a:pPr>
            <a:r>
              <a:rPr lang="it-IT" sz="2000" b="1" dirty="0" smtClean="0"/>
              <a:t>SONO TUTTI LINGUAGGI INTERPERATI o IBRIDI</a:t>
            </a:r>
            <a:endParaRPr lang="it-IT" sz="2000" b="1"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116</a:t>
            </a:fld>
            <a:endParaRPr lang="it-IT" dirty="0"/>
          </a:p>
        </p:txBody>
      </p:sp>
    </p:spTree>
    <p:extLst>
      <p:ext uri="{BB962C8B-B14F-4D97-AF65-F5344CB8AC3E}">
        <p14:creationId xmlns:p14="http://schemas.microsoft.com/office/powerpoint/2010/main" val="68069045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Tipi di dato</a:t>
            </a: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117</a:t>
            </a:fld>
            <a:endParaRPr lang="it-IT" dirty="0"/>
          </a:p>
        </p:txBody>
      </p:sp>
      <p:pic>
        <p:nvPicPr>
          <p:cNvPr id="3076" name="Picture 4" descr="https://cgi.csc.liv.ac.uk/~frans/OldLectures/2CS45/basic/pubSign.gif8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4786" y="1690691"/>
            <a:ext cx="4474428" cy="3556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277900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Tipi di dato e variabili e costanti</a:t>
            </a:r>
            <a:endParaRPr lang="it-IT" dirty="0"/>
          </a:p>
        </p:txBody>
      </p:sp>
      <p:sp>
        <p:nvSpPr>
          <p:cNvPr id="3" name="Segnaposto contenuto 2"/>
          <p:cNvSpPr>
            <a:spLocks noGrp="1"/>
          </p:cNvSpPr>
          <p:nvPr>
            <p:ph idx="1"/>
          </p:nvPr>
        </p:nvSpPr>
        <p:spPr/>
        <p:txBody>
          <a:bodyPr/>
          <a:lstStyle/>
          <a:p>
            <a:pPr marL="0" indent="0">
              <a:buNone/>
            </a:pPr>
            <a:r>
              <a:rPr lang="it-IT" dirty="0" smtClean="0"/>
              <a:t>In matematica si usa classificare le variabili rispetto ad alcune caratteristiche importanti, distinguendo tra variabili reali, complesse e logiche, oppure variabili che rappresentano valori individuali, insiemi di valori o insiemi di insiemi.</a:t>
            </a:r>
          </a:p>
          <a:p>
            <a:pPr marL="0" indent="0">
              <a:buNone/>
            </a:pPr>
            <a:r>
              <a:rPr lang="it-IT" dirty="0" smtClean="0"/>
              <a:t>Questa classificazione è ugualmente importante all’elaborazione del dato stesso e vale il seguente principio:</a:t>
            </a:r>
          </a:p>
          <a:p>
            <a:pPr marL="0" indent="0">
              <a:buNone/>
            </a:pPr>
            <a:endParaRPr lang="it-IT" dirty="0" smtClean="0"/>
          </a:p>
          <a:p>
            <a:pPr marL="0" indent="0" algn="ctr">
              <a:buNone/>
            </a:pPr>
            <a:r>
              <a:rPr lang="it-IT" sz="2400" i="1" dirty="0">
                <a:solidFill>
                  <a:srgbClr val="FFC000"/>
                </a:solidFill>
              </a:rPr>
              <a:t>t</a:t>
            </a:r>
            <a:r>
              <a:rPr lang="it-IT" sz="2400" i="1" dirty="0" smtClean="0">
                <a:solidFill>
                  <a:srgbClr val="FFC000"/>
                </a:solidFill>
              </a:rPr>
              <a:t>utte le costanti, la variabili, le espressioni e le funzioni appartengono ad un certo tipo</a:t>
            </a:r>
            <a:endParaRPr lang="it-IT" sz="2400" i="1" dirty="0">
              <a:solidFill>
                <a:srgbClr val="FFC000"/>
              </a:solidFill>
            </a:endParaRPr>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118</a:t>
            </a:fld>
            <a:endParaRPr lang="it-IT" dirty="0"/>
          </a:p>
        </p:txBody>
      </p:sp>
    </p:spTree>
    <p:extLst>
      <p:ext uri="{BB962C8B-B14F-4D97-AF65-F5344CB8AC3E}">
        <p14:creationId xmlns:p14="http://schemas.microsoft.com/office/powerpoint/2010/main" val="16321765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Dichiarazione</a:t>
            </a:r>
            <a:endParaRPr lang="it-IT" dirty="0"/>
          </a:p>
        </p:txBody>
      </p:sp>
      <p:sp>
        <p:nvSpPr>
          <p:cNvPr id="3" name="Segnaposto contenuto 2"/>
          <p:cNvSpPr>
            <a:spLocks noGrp="1"/>
          </p:cNvSpPr>
          <p:nvPr>
            <p:ph idx="1"/>
          </p:nvPr>
        </p:nvSpPr>
        <p:spPr/>
        <p:txBody>
          <a:bodyPr/>
          <a:lstStyle/>
          <a:p>
            <a:pPr marL="0" indent="0" algn="just">
              <a:buNone/>
            </a:pPr>
            <a:r>
              <a:rPr lang="it-IT" dirty="0" smtClean="0"/>
              <a:t>Nei testi di matematica il </a:t>
            </a:r>
            <a:r>
              <a:rPr lang="it-IT" b="1" dirty="0" smtClean="0">
                <a:solidFill>
                  <a:srgbClr val="FFC000"/>
                </a:solidFill>
              </a:rPr>
              <a:t>tipo</a:t>
            </a:r>
            <a:r>
              <a:rPr lang="it-IT" dirty="0" smtClean="0"/>
              <a:t> di una variabile può essere dedotta normalmente dai caratteri tipografici, indipendentemente dal contesto. Ciò non è possibile nei programmi, perciò il tipo associato ad una variabile, ad una costante o ad una funzione, viene reso esplicito da una </a:t>
            </a:r>
            <a:r>
              <a:rPr lang="it-IT" b="1" dirty="0" smtClean="0">
                <a:solidFill>
                  <a:srgbClr val="FFC000"/>
                </a:solidFill>
              </a:rPr>
              <a:t>dichiarazione</a:t>
            </a:r>
            <a:r>
              <a:rPr lang="it-IT" dirty="0" smtClean="0"/>
              <a:t>.</a:t>
            </a:r>
          </a:p>
          <a:p>
            <a:pPr marL="0" indent="0" algn="just">
              <a:buNone/>
            </a:pPr>
            <a:r>
              <a:rPr lang="it-IT" dirty="0" smtClean="0"/>
              <a:t>Questo appare ragionevole anche pensando al compilatore che deve essere in grado di </a:t>
            </a:r>
            <a:r>
              <a:rPr lang="it-IT" b="1" dirty="0" smtClean="0">
                <a:solidFill>
                  <a:srgbClr val="FFC000"/>
                </a:solidFill>
              </a:rPr>
              <a:t>allocare</a:t>
            </a:r>
            <a:r>
              <a:rPr lang="it-IT" dirty="0" smtClean="0"/>
              <a:t> una quantità di memoria considerando l’ampiezza dei valori che la variabile potrà assumere.</a:t>
            </a:r>
          </a:p>
          <a:p>
            <a:pPr marL="0" indent="0" algn="just">
              <a:buNone/>
            </a:pPr>
            <a:r>
              <a:rPr lang="it-IT" dirty="0" smtClean="0"/>
              <a:t>Quando questa informazione è nota al compilatore esso riserva una quantità di memoria necessaria (</a:t>
            </a:r>
            <a:r>
              <a:rPr lang="it-IT" b="1" dirty="0" smtClean="0">
                <a:solidFill>
                  <a:srgbClr val="FFC000"/>
                </a:solidFill>
              </a:rPr>
              <a:t>allocazione statica</a:t>
            </a:r>
            <a:r>
              <a:rPr lang="it-IT" dirty="0" smtClean="0"/>
              <a:t>), se invece questa informazione non è nota in fase di compilazione esso riserverà uno spazio di memoria dinamico (</a:t>
            </a:r>
            <a:r>
              <a:rPr lang="it-IT" b="1" dirty="0" smtClean="0">
                <a:solidFill>
                  <a:srgbClr val="FFC000"/>
                </a:solidFill>
              </a:rPr>
              <a:t>allocazione dinamica</a:t>
            </a:r>
            <a:r>
              <a:rPr lang="it-IT" dirty="0" smtClean="0"/>
              <a:t>).</a:t>
            </a:r>
          </a:p>
          <a:p>
            <a:pPr marL="0" indent="0">
              <a:buNone/>
            </a:pPr>
            <a:endParaRPr lang="it-IT" dirty="0">
              <a:solidFill>
                <a:srgbClr val="FFC000"/>
              </a:solidFill>
            </a:endParaRPr>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119</a:t>
            </a:fld>
            <a:endParaRPr lang="it-IT" dirty="0"/>
          </a:p>
        </p:txBody>
      </p:sp>
    </p:spTree>
    <p:extLst>
      <p:ext uri="{BB962C8B-B14F-4D97-AF65-F5344CB8AC3E}">
        <p14:creationId xmlns:p14="http://schemas.microsoft.com/office/powerpoint/2010/main" val="2109774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L’informatica moderna</a:t>
            </a:r>
            <a:endParaRPr lang="it-IT" dirty="0"/>
          </a:p>
        </p:txBody>
      </p:sp>
      <p:sp>
        <p:nvSpPr>
          <p:cNvPr id="3" name="Segnaposto contenuto 2"/>
          <p:cNvSpPr>
            <a:spLocks noGrp="1"/>
          </p:cNvSpPr>
          <p:nvPr>
            <p:ph idx="1"/>
          </p:nvPr>
        </p:nvSpPr>
        <p:spPr/>
        <p:txBody>
          <a:bodyPr anchor="ctr"/>
          <a:lstStyle/>
          <a:p>
            <a:pPr marL="0" indent="0" algn="just">
              <a:buFont typeface="Wingdings" panose="05000000000000000000" pitchFamily="2" charset="2"/>
              <a:buNone/>
            </a:pPr>
            <a:r>
              <a:rPr lang="it-IT" altLang="it-IT" dirty="0"/>
              <a:t>Tutti questi punti di vista puntano a definire l’informatica come </a:t>
            </a:r>
            <a:r>
              <a:rPr lang="it-IT" altLang="it-IT" b="1" dirty="0"/>
              <a:t>scienza del calcolabile</a:t>
            </a:r>
            <a:r>
              <a:rPr lang="it-IT" altLang="it-IT" dirty="0"/>
              <a:t>.</a:t>
            </a:r>
          </a:p>
          <a:p>
            <a:pPr marL="0" indent="0" algn="just">
              <a:buFont typeface="Wingdings" panose="05000000000000000000" pitchFamily="2" charset="2"/>
              <a:buNone/>
            </a:pPr>
            <a:endParaRPr lang="it-IT" altLang="it-IT" dirty="0"/>
          </a:p>
          <a:p>
            <a:pPr marL="0" indent="0" algn="just">
              <a:buFont typeface="Wingdings" panose="05000000000000000000" pitchFamily="2" charset="2"/>
              <a:buNone/>
            </a:pPr>
            <a:r>
              <a:rPr lang="it-IT" altLang="it-IT" dirty="0"/>
              <a:t>Non vi è comunque ancora unanimità nel mondo scientifico per definire l’informatica </a:t>
            </a:r>
            <a:r>
              <a:rPr lang="it-IT" altLang="it-IT" b="1" dirty="0"/>
              <a:t>una scienza</a:t>
            </a:r>
            <a:r>
              <a:rPr lang="it-IT" altLang="it-IT" dirty="0"/>
              <a:t>, alcuni sostengono che sia una disciplina evolutiva della matematica.</a:t>
            </a:r>
          </a:p>
          <a:p>
            <a:pPr marL="0" indent="0">
              <a:buNone/>
            </a:pPr>
            <a:endParaRPr lang="it-IT" dirty="0"/>
          </a:p>
        </p:txBody>
      </p:sp>
      <p:sp>
        <p:nvSpPr>
          <p:cNvPr id="4" name="Segnaposto numero diapositiva 3"/>
          <p:cNvSpPr txBox="1">
            <a:spLocks/>
          </p:cNvSpPr>
          <p:nvPr/>
        </p:nvSpPr>
        <p:spPr>
          <a:xfrm>
            <a:off x="4034068" y="6138467"/>
            <a:ext cx="794708" cy="365125"/>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smtClean="0"/>
              <a:t>10</a:t>
            </a:r>
            <a:endParaRPr lang="it-IT" dirty="0"/>
          </a:p>
        </p:txBody>
      </p:sp>
    </p:spTree>
    <p:extLst>
      <p:ext uri="{BB962C8B-B14F-4D97-AF65-F5344CB8AC3E}">
        <p14:creationId xmlns:p14="http://schemas.microsoft.com/office/powerpoint/2010/main" val="284369691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Tipi dato comuni</a:t>
            </a: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120</a:t>
            </a:fld>
            <a:endParaRPr lang="it-IT" dirty="0"/>
          </a:p>
        </p:txBody>
      </p:sp>
      <p:pic>
        <p:nvPicPr>
          <p:cNvPr id="6" name="Picture 2" descr="http://www.circuitstoday.com/wp-content/uploads/2012/06/Data-Types.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8902" y="1828027"/>
            <a:ext cx="6148116" cy="3482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67891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Tipi dato comuni</a:t>
            </a: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121</a:t>
            </a:fld>
            <a:endParaRPr lang="it-IT" dirty="0"/>
          </a:p>
        </p:txBody>
      </p:sp>
      <p:pic>
        <p:nvPicPr>
          <p:cNvPr id="1026" name="Picture 2" descr="C/C++ Datatype - Lessons - Blendspa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1986" y="1422308"/>
            <a:ext cx="5720791" cy="4484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1055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La modularità</a:t>
            </a: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122</a:t>
            </a:fld>
            <a:endParaRPr lang="it-IT" dirty="0"/>
          </a:p>
        </p:txBody>
      </p:sp>
      <p:pic>
        <p:nvPicPr>
          <p:cNvPr id="1026" name="Picture 2" descr="http://www.photocontestclub.org/wp-content/uploads/2015/06/softwa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7755" y="1798319"/>
            <a:ext cx="4648489" cy="3603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286389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La modularità - definizione</a:t>
            </a:r>
            <a:endParaRPr lang="it-IT" dirty="0"/>
          </a:p>
        </p:txBody>
      </p:sp>
      <p:sp>
        <p:nvSpPr>
          <p:cNvPr id="3" name="Segnaposto contenuto 2"/>
          <p:cNvSpPr>
            <a:spLocks noGrp="1"/>
          </p:cNvSpPr>
          <p:nvPr>
            <p:ph idx="1"/>
          </p:nvPr>
        </p:nvSpPr>
        <p:spPr/>
        <p:txBody>
          <a:bodyPr/>
          <a:lstStyle/>
          <a:p>
            <a:pPr marL="0" indent="0" algn="just">
              <a:buNone/>
            </a:pPr>
            <a:r>
              <a:rPr lang="it-IT" dirty="0" smtClean="0"/>
              <a:t>Un programma ben progettato è costruito usando un approccio simile a quello usato per costruire un edificio, anche nel caso di un programma una parte fondamentale del progetto è costituita dalla </a:t>
            </a:r>
            <a:r>
              <a:rPr lang="it-IT" b="1" dirty="0" smtClean="0">
                <a:solidFill>
                  <a:srgbClr val="FFC000"/>
                </a:solidFill>
              </a:rPr>
              <a:t>struttura</a:t>
            </a:r>
            <a:r>
              <a:rPr lang="it-IT" dirty="0" smtClean="0"/>
              <a:t>.</a:t>
            </a:r>
          </a:p>
          <a:p>
            <a:pPr marL="0" indent="0" algn="just">
              <a:buNone/>
            </a:pPr>
            <a:r>
              <a:rPr lang="it-IT" dirty="0" smtClean="0"/>
              <a:t>Nella programmazione questo termine ha due significati collegati: la costruzione globale del programma e la forma usata per eseguire i singoli compiti all’interno del programma.</a:t>
            </a:r>
          </a:p>
          <a:p>
            <a:pPr marL="0" indent="0" algn="just">
              <a:buNone/>
            </a:pPr>
            <a:r>
              <a:rPr lang="it-IT" dirty="0" smtClean="0"/>
              <a:t>I programmi la cui struttura consiste in </a:t>
            </a:r>
            <a:r>
              <a:rPr lang="it-IT" b="1" dirty="0" smtClean="0">
                <a:solidFill>
                  <a:srgbClr val="FFC000"/>
                </a:solidFill>
              </a:rPr>
              <a:t>segmenti correlati</a:t>
            </a:r>
            <a:r>
              <a:rPr lang="it-IT" dirty="0" smtClean="0"/>
              <a:t> tra loro e disposti in un ordine logico e facilmente comprensibile a formare una unità integrata e completa, sono detti </a:t>
            </a:r>
            <a:r>
              <a:rPr lang="it-IT" b="1" dirty="0" smtClean="0">
                <a:solidFill>
                  <a:srgbClr val="FFC000"/>
                </a:solidFill>
              </a:rPr>
              <a:t>modulari</a:t>
            </a:r>
            <a:r>
              <a:rPr lang="it-IT" dirty="0" smtClean="0"/>
              <a:t>.</a:t>
            </a: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123</a:t>
            </a:fld>
            <a:endParaRPr lang="it-IT" dirty="0"/>
          </a:p>
        </p:txBody>
      </p:sp>
    </p:spTree>
    <p:extLst>
      <p:ext uri="{BB962C8B-B14F-4D97-AF65-F5344CB8AC3E}">
        <p14:creationId xmlns:p14="http://schemas.microsoft.com/office/powerpoint/2010/main" val="21023468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Moduli</a:t>
            </a:r>
            <a:endParaRPr lang="it-IT" dirty="0"/>
          </a:p>
        </p:txBody>
      </p:sp>
      <p:sp>
        <p:nvSpPr>
          <p:cNvPr id="3" name="Segnaposto contenuto 2"/>
          <p:cNvSpPr>
            <a:spLocks noGrp="1"/>
          </p:cNvSpPr>
          <p:nvPr>
            <p:ph idx="1"/>
          </p:nvPr>
        </p:nvSpPr>
        <p:spPr/>
        <p:txBody>
          <a:bodyPr/>
          <a:lstStyle/>
          <a:p>
            <a:pPr marL="0" indent="0" algn="just">
              <a:buNone/>
            </a:pPr>
            <a:r>
              <a:rPr lang="it-IT" dirty="0" smtClean="0"/>
              <a:t>I più piccoli componenti usati per costruire un programma modulare sono detti </a:t>
            </a:r>
            <a:r>
              <a:rPr lang="it-IT" b="1" dirty="0" smtClean="0">
                <a:solidFill>
                  <a:srgbClr val="FFC000"/>
                </a:solidFill>
              </a:rPr>
              <a:t>moduli</a:t>
            </a:r>
            <a:r>
              <a:rPr lang="it-IT" dirty="0" smtClean="0"/>
              <a:t>.</a:t>
            </a:r>
          </a:p>
          <a:p>
            <a:pPr marL="0" indent="0" algn="just">
              <a:buNone/>
            </a:pPr>
            <a:r>
              <a:rPr lang="it-IT" dirty="0" smtClean="0"/>
              <a:t>Ogni modulo è progettato e sviluppato per svolgere un compito specifico, ed è in realtà un sotto-programma.</a:t>
            </a:r>
          </a:p>
          <a:p>
            <a:pPr marL="0" indent="0" algn="just">
              <a:buNone/>
            </a:pPr>
            <a:r>
              <a:rPr lang="it-IT" dirty="0" smtClean="0"/>
              <a:t>Il vantaggio della costruzione modulare è che il progetto complessivo può essere sviluppato prima di scrivere qualsiasi modulo.</a:t>
            </a:r>
          </a:p>
          <a:p>
            <a:pPr marL="0" indent="0" algn="just">
              <a:buNone/>
            </a:pPr>
            <a:r>
              <a:rPr lang="it-IT" dirty="0" smtClean="0"/>
              <a:t>Essendo il modulo un sotto-programma, riceve in ingresso dei dati e produce un risultato in uscita viene anche detto </a:t>
            </a:r>
            <a:r>
              <a:rPr lang="it-IT" b="1" dirty="0" smtClean="0">
                <a:solidFill>
                  <a:srgbClr val="FFC000"/>
                </a:solidFill>
              </a:rPr>
              <a:t>funzione</a:t>
            </a:r>
            <a:r>
              <a:rPr lang="it-IT" dirty="0" smtClean="0"/>
              <a:t>.</a:t>
            </a:r>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124</a:t>
            </a:fld>
            <a:endParaRPr lang="it-IT" dirty="0"/>
          </a:p>
        </p:txBody>
      </p:sp>
      <p:pic>
        <p:nvPicPr>
          <p:cNvPr id="7" name="Immagin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7817" y="4515659"/>
            <a:ext cx="3928365" cy="1136204"/>
          </a:xfrm>
          <a:prstGeom prst="rect">
            <a:avLst/>
          </a:prstGeom>
        </p:spPr>
      </p:pic>
    </p:spTree>
    <p:extLst>
      <p:ext uri="{BB962C8B-B14F-4D97-AF65-F5344CB8AC3E}">
        <p14:creationId xmlns:p14="http://schemas.microsoft.com/office/powerpoint/2010/main" val="122106965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Dichiarazione di funzione</a:t>
            </a:r>
            <a:endParaRPr lang="it-IT" dirty="0"/>
          </a:p>
        </p:txBody>
      </p:sp>
      <p:sp>
        <p:nvSpPr>
          <p:cNvPr id="3" name="Segnaposto contenuto 2"/>
          <p:cNvSpPr>
            <a:spLocks noGrp="1"/>
          </p:cNvSpPr>
          <p:nvPr>
            <p:ph idx="1"/>
          </p:nvPr>
        </p:nvSpPr>
        <p:spPr/>
        <p:txBody>
          <a:bodyPr/>
          <a:lstStyle/>
          <a:p>
            <a:pPr marL="0" indent="0" algn="just">
              <a:buNone/>
            </a:pPr>
            <a:r>
              <a:rPr lang="it-IT" dirty="0" smtClean="0"/>
              <a:t>Prima di essere chiamata (utilizzata) una funzione deve essere dichiarata attraverso un’istruzione detta </a:t>
            </a:r>
            <a:r>
              <a:rPr lang="it-IT" b="1" dirty="0" smtClean="0">
                <a:solidFill>
                  <a:srgbClr val="FFC000"/>
                </a:solidFill>
              </a:rPr>
              <a:t>prototipo di funzione</a:t>
            </a:r>
            <a:r>
              <a:rPr lang="it-IT" dirty="0" smtClean="0"/>
              <a:t>.</a:t>
            </a:r>
          </a:p>
          <a:p>
            <a:pPr marL="0" indent="0" algn="just">
              <a:buNone/>
            </a:pPr>
            <a:r>
              <a:rPr lang="it-IT" dirty="0" smtClean="0"/>
              <a:t>La forma generale del prototipo di funzione è:</a:t>
            </a:r>
          </a:p>
          <a:p>
            <a:pPr marL="0" indent="0">
              <a:buNone/>
            </a:pPr>
            <a:endParaRPr lang="it-IT" dirty="0"/>
          </a:p>
          <a:p>
            <a:pPr marL="0" indent="0" algn="ctr">
              <a:buNone/>
            </a:pPr>
            <a:r>
              <a:rPr lang="it-IT" sz="1600" dirty="0" smtClean="0">
                <a:latin typeface="Courier New" panose="02070309020205020404" pitchFamily="49" charset="0"/>
                <a:cs typeface="Courier New" panose="02070309020205020404" pitchFamily="49" charset="0"/>
              </a:rPr>
              <a:t>Tipo-dati-restituito </a:t>
            </a:r>
            <a:r>
              <a:rPr lang="it-IT" sz="1600" b="1" dirty="0" smtClean="0">
                <a:latin typeface="Courier New" panose="02070309020205020404" pitchFamily="49" charset="0"/>
                <a:cs typeface="Courier New" panose="02070309020205020404" pitchFamily="49" charset="0"/>
              </a:rPr>
              <a:t>nome-funzione</a:t>
            </a:r>
            <a:r>
              <a:rPr lang="it-IT" sz="1600" dirty="0" smtClean="0">
                <a:latin typeface="Courier New" panose="02070309020205020404" pitchFamily="49" charset="0"/>
                <a:cs typeface="Courier New" panose="02070309020205020404" pitchFamily="49" charset="0"/>
              </a:rPr>
              <a:t>(lista tipi dati argomenti)</a:t>
            </a:r>
            <a:endParaRPr lang="it-IT" sz="1600" dirty="0">
              <a:latin typeface="Courier New" panose="02070309020205020404" pitchFamily="49" charset="0"/>
              <a:cs typeface="Courier New" panose="02070309020205020404" pitchFamily="49" charset="0"/>
            </a:endParaRPr>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125</a:t>
            </a:fld>
            <a:endParaRPr lang="it-IT" dirty="0"/>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5831" y="3738371"/>
            <a:ext cx="5092337" cy="1882980"/>
          </a:xfrm>
          <a:prstGeom prst="rect">
            <a:avLst/>
          </a:prstGeom>
        </p:spPr>
      </p:pic>
    </p:spTree>
    <p:extLst>
      <p:ext uri="{BB962C8B-B14F-4D97-AF65-F5344CB8AC3E}">
        <p14:creationId xmlns:p14="http://schemas.microsoft.com/office/powerpoint/2010/main" val="302849600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Chiamata di una funzione</a:t>
            </a:r>
            <a:endParaRPr lang="it-IT" dirty="0"/>
          </a:p>
        </p:txBody>
      </p:sp>
      <p:pic>
        <p:nvPicPr>
          <p:cNvPr id="5" name="Segnaposto contenuto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8886" y="1690691"/>
            <a:ext cx="4986227" cy="1313652"/>
          </a:xfrm>
        </p:spPr>
      </p:pic>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126</a:t>
            </a:fld>
            <a:endParaRPr lang="it-IT" dirty="0"/>
          </a:p>
        </p:txBody>
      </p:sp>
      <p:pic>
        <p:nvPicPr>
          <p:cNvPr id="6" name="Immagin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8886" y="3755136"/>
            <a:ext cx="4986227" cy="1580456"/>
          </a:xfrm>
          <a:prstGeom prst="rect">
            <a:avLst/>
          </a:prstGeom>
        </p:spPr>
      </p:pic>
    </p:spTree>
    <p:extLst>
      <p:ext uri="{BB962C8B-B14F-4D97-AF65-F5344CB8AC3E}">
        <p14:creationId xmlns:p14="http://schemas.microsoft.com/office/powerpoint/2010/main" val="26087606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Passaggio parametri</a:t>
            </a:r>
            <a:endParaRPr lang="it-IT" dirty="0"/>
          </a:p>
        </p:txBody>
      </p:sp>
      <p:sp>
        <p:nvSpPr>
          <p:cNvPr id="3" name="Segnaposto contenuto 2"/>
          <p:cNvSpPr>
            <a:spLocks noGrp="1"/>
          </p:cNvSpPr>
          <p:nvPr>
            <p:ph idx="1"/>
          </p:nvPr>
        </p:nvSpPr>
        <p:spPr/>
        <p:txBody>
          <a:bodyPr/>
          <a:lstStyle/>
          <a:p>
            <a:pPr marL="0" indent="0" algn="just">
              <a:buNone/>
            </a:pPr>
            <a:r>
              <a:rPr lang="it-IT" dirty="0" smtClean="0"/>
              <a:t>Il passaggio dei parametri ad una funzione può avvenire in due modalità distinte:</a:t>
            </a:r>
          </a:p>
          <a:p>
            <a:pPr marL="0" indent="0" algn="just">
              <a:buNone/>
            </a:pPr>
            <a:endParaRPr lang="it-IT" dirty="0" smtClean="0"/>
          </a:p>
          <a:p>
            <a:r>
              <a:rPr lang="it-IT" b="1" dirty="0" smtClean="0">
                <a:solidFill>
                  <a:srgbClr val="FFC000"/>
                </a:solidFill>
              </a:rPr>
              <a:t>Passaggio per valore</a:t>
            </a:r>
          </a:p>
          <a:p>
            <a:r>
              <a:rPr lang="it-IT" b="1" dirty="0" smtClean="0">
                <a:solidFill>
                  <a:srgbClr val="FFC000"/>
                </a:solidFill>
              </a:rPr>
              <a:t>Passaggio per riferimento (indirizzo)</a:t>
            </a:r>
            <a:endParaRPr lang="it-IT" b="1" dirty="0">
              <a:solidFill>
                <a:srgbClr val="FFC000"/>
              </a:solidFill>
            </a:endParaRPr>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127</a:t>
            </a:fld>
            <a:endParaRPr lang="it-IT" dirty="0"/>
          </a:p>
        </p:txBody>
      </p:sp>
    </p:spTree>
    <p:extLst>
      <p:ext uri="{BB962C8B-B14F-4D97-AF65-F5344CB8AC3E}">
        <p14:creationId xmlns:p14="http://schemas.microsoft.com/office/powerpoint/2010/main" val="255998693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Passaggio per valore</a:t>
            </a: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128</a:t>
            </a:fld>
            <a:endParaRPr lang="it-IT" dirty="0"/>
          </a:p>
        </p:txBody>
      </p:sp>
      <p:sp>
        <p:nvSpPr>
          <p:cNvPr id="5" name="object 467"/>
          <p:cNvSpPr txBox="1"/>
          <p:nvPr/>
        </p:nvSpPr>
        <p:spPr>
          <a:xfrm>
            <a:off x="1757679" y="3470728"/>
            <a:ext cx="1369060" cy="1873250"/>
          </a:xfrm>
          <a:prstGeom prst="rect">
            <a:avLst/>
          </a:prstGeom>
          <a:solidFill>
            <a:srgbClr val="CCEBFF"/>
          </a:solidFill>
          <a:ln w="9344">
            <a:solidFill>
              <a:srgbClr val="000000"/>
            </a:solidFill>
          </a:ln>
        </p:spPr>
        <p:txBody>
          <a:bodyPr vert="horz" wrap="square" lIns="0" tIns="0" rIns="0" bIns="0" rtlCol="0">
            <a:spAutoFit/>
          </a:bodyPr>
          <a:lstStyle/>
          <a:p>
            <a:pPr>
              <a:lnSpc>
                <a:spcPct val="100000"/>
              </a:lnSpc>
            </a:pPr>
            <a:endParaRPr sz="1800">
              <a:latin typeface="Times New Roman"/>
              <a:cs typeface="Times New Roman"/>
            </a:endParaRPr>
          </a:p>
          <a:p>
            <a:pPr>
              <a:lnSpc>
                <a:spcPct val="100000"/>
              </a:lnSpc>
              <a:spcBef>
                <a:spcPts val="56"/>
              </a:spcBef>
            </a:pPr>
            <a:endParaRPr sz="2650">
              <a:latin typeface="Times New Roman"/>
              <a:cs typeface="Times New Roman"/>
            </a:endParaRPr>
          </a:p>
          <a:p>
            <a:pPr marL="152400" marR="106680" indent="-101600">
              <a:lnSpc>
                <a:spcPct val="100000"/>
              </a:lnSpc>
            </a:pPr>
            <a:r>
              <a:rPr sz="1800" spc="-5" dirty="0">
                <a:latin typeface="Arial"/>
                <a:cs typeface="Arial"/>
              </a:rPr>
              <a:t>P</a:t>
            </a:r>
            <a:r>
              <a:rPr sz="1800" dirty="0">
                <a:latin typeface="Arial"/>
                <a:cs typeface="Arial"/>
              </a:rPr>
              <a:t>r</a:t>
            </a:r>
            <a:r>
              <a:rPr sz="1800" spc="-5" dirty="0">
                <a:latin typeface="Arial"/>
                <a:cs typeface="Arial"/>
              </a:rPr>
              <a:t>og</a:t>
            </a:r>
            <a:r>
              <a:rPr sz="1800" spc="5" dirty="0">
                <a:latin typeface="Arial"/>
                <a:cs typeface="Arial"/>
              </a:rPr>
              <a:t>r</a:t>
            </a:r>
            <a:r>
              <a:rPr sz="1800" spc="-15" dirty="0">
                <a:latin typeface="Arial"/>
                <a:cs typeface="Arial"/>
              </a:rPr>
              <a:t>a</a:t>
            </a:r>
            <a:r>
              <a:rPr sz="1800" dirty="0">
                <a:latin typeface="Arial"/>
                <a:cs typeface="Arial"/>
              </a:rPr>
              <a:t>mma  </a:t>
            </a:r>
            <a:r>
              <a:rPr sz="1800" spc="-5" dirty="0">
                <a:latin typeface="Arial"/>
                <a:cs typeface="Arial"/>
              </a:rPr>
              <a:t>chiamante</a:t>
            </a:r>
            <a:endParaRPr sz="1800">
              <a:latin typeface="Arial"/>
              <a:cs typeface="Arial"/>
            </a:endParaRPr>
          </a:p>
        </p:txBody>
      </p:sp>
      <p:sp>
        <p:nvSpPr>
          <p:cNvPr id="6" name="object 468"/>
          <p:cNvSpPr/>
          <p:nvPr/>
        </p:nvSpPr>
        <p:spPr>
          <a:xfrm>
            <a:off x="1757679" y="2678248"/>
            <a:ext cx="1369060" cy="576580"/>
          </a:xfrm>
          <a:custGeom>
            <a:avLst/>
            <a:gdLst/>
            <a:ahLst/>
            <a:cxnLst/>
            <a:rect l="l" t="t" r="r" b="b"/>
            <a:pathLst>
              <a:path w="1369060" h="576579">
                <a:moveTo>
                  <a:pt x="1369060" y="0"/>
                </a:moveTo>
                <a:lnTo>
                  <a:pt x="0" y="0"/>
                </a:lnTo>
                <a:lnTo>
                  <a:pt x="0" y="576579"/>
                </a:lnTo>
                <a:lnTo>
                  <a:pt x="1369060" y="576579"/>
                </a:lnTo>
                <a:lnTo>
                  <a:pt x="1369060" y="0"/>
                </a:lnTo>
                <a:close/>
              </a:path>
            </a:pathLst>
          </a:custGeom>
          <a:solidFill>
            <a:srgbClr val="CCEBFF"/>
          </a:solidFill>
        </p:spPr>
        <p:txBody>
          <a:bodyPr wrap="square" lIns="0" tIns="0" rIns="0" bIns="0" rtlCol="0"/>
          <a:lstStyle/>
          <a:p>
            <a:endParaRPr/>
          </a:p>
        </p:txBody>
      </p:sp>
      <p:sp>
        <p:nvSpPr>
          <p:cNvPr id="7" name="object 469"/>
          <p:cNvSpPr/>
          <p:nvPr/>
        </p:nvSpPr>
        <p:spPr>
          <a:xfrm>
            <a:off x="1757679" y="2678248"/>
            <a:ext cx="1369060" cy="576580"/>
          </a:xfrm>
          <a:custGeom>
            <a:avLst/>
            <a:gdLst/>
            <a:ahLst/>
            <a:cxnLst/>
            <a:rect l="l" t="t" r="r" b="b"/>
            <a:pathLst>
              <a:path w="1369060" h="576579">
                <a:moveTo>
                  <a:pt x="684530" y="576579"/>
                </a:moveTo>
                <a:lnTo>
                  <a:pt x="0" y="576579"/>
                </a:lnTo>
                <a:lnTo>
                  <a:pt x="0" y="0"/>
                </a:lnTo>
                <a:lnTo>
                  <a:pt x="1369060" y="0"/>
                </a:lnTo>
                <a:lnTo>
                  <a:pt x="1369060" y="576579"/>
                </a:lnTo>
                <a:lnTo>
                  <a:pt x="684530" y="576579"/>
                </a:lnTo>
                <a:close/>
              </a:path>
            </a:pathLst>
          </a:custGeom>
          <a:ln w="9344">
            <a:solidFill>
              <a:srgbClr val="000000"/>
            </a:solidFill>
          </a:ln>
        </p:spPr>
        <p:txBody>
          <a:bodyPr wrap="square" lIns="0" tIns="0" rIns="0" bIns="0" rtlCol="0"/>
          <a:lstStyle/>
          <a:p>
            <a:endParaRPr/>
          </a:p>
        </p:txBody>
      </p:sp>
      <p:sp>
        <p:nvSpPr>
          <p:cNvPr id="8" name="object 470"/>
          <p:cNvSpPr/>
          <p:nvPr/>
        </p:nvSpPr>
        <p:spPr>
          <a:xfrm>
            <a:off x="6221730" y="3831407"/>
            <a:ext cx="1369060" cy="1080770"/>
          </a:xfrm>
          <a:custGeom>
            <a:avLst/>
            <a:gdLst/>
            <a:ahLst/>
            <a:cxnLst/>
            <a:rect l="l" t="t" r="r" b="b"/>
            <a:pathLst>
              <a:path w="1369059" h="1080770">
                <a:moveTo>
                  <a:pt x="1369059" y="0"/>
                </a:moveTo>
                <a:lnTo>
                  <a:pt x="0" y="0"/>
                </a:lnTo>
                <a:lnTo>
                  <a:pt x="0" y="1080770"/>
                </a:lnTo>
                <a:lnTo>
                  <a:pt x="1369059" y="1080770"/>
                </a:lnTo>
                <a:lnTo>
                  <a:pt x="1369059" y="0"/>
                </a:lnTo>
                <a:close/>
              </a:path>
            </a:pathLst>
          </a:custGeom>
          <a:solidFill>
            <a:srgbClr val="CCFFCC"/>
          </a:solidFill>
        </p:spPr>
        <p:txBody>
          <a:bodyPr wrap="square" lIns="0" tIns="0" rIns="0" bIns="0" rtlCol="0"/>
          <a:lstStyle/>
          <a:p>
            <a:endParaRPr/>
          </a:p>
        </p:txBody>
      </p:sp>
      <p:sp>
        <p:nvSpPr>
          <p:cNvPr id="9" name="object 471"/>
          <p:cNvSpPr/>
          <p:nvPr/>
        </p:nvSpPr>
        <p:spPr>
          <a:xfrm>
            <a:off x="6221730" y="3831407"/>
            <a:ext cx="1369060" cy="1080770"/>
          </a:xfrm>
          <a:custGeom>
            <a:avLst/>
            <a:gdLst/>
            <a:ahLst/>
            <a:cxnLst/>
            <a:rect l="l" t="t" r="r" b="b"/>
            <a:pathLst>
              <a:path w="1369059" h="1080770">
                <a:moveTo>
                  <a:pt x="684529" y="1080770"/>
                </a:moveTo>
                <a:lnTo>
                  <a:pt x="0" y="1080770"/>
                </a:lnTo>
                <a:lnTo>
                  <a:pt x="0" y="0"/>
                </a:lnTo>
                <a:lnTo>
                  <a:pt x="1369059" y="0"/>
                </a:lnTo>
                <a:lnTo>
                  <a:pt x="1369059" y="1080770"/>
                </a:lnTo>
                <a:lnTo>
                  <a:pt x="684529" y="1080770"/>
                </a:lnTo>
                <a:close/>
              </a:path>
            </a:pathLst>
          </a:custGeom>
          <a:ln w="9344">
            <a:solidFill>
              <a:srgbClr val="000000"/>
            </a:solidFill>
          </a:ln>
        </p:spPr>
        <p:txBody>
          <a:bodyPr wrap="square" lIns="0" tIns="0" rIns="0" bIns="0" rtlCol="0"/>
          <a:lstStyle/>
          <a:p>
            <a:endParaRPr/>
          </a:p>
        </p:txBody>
      </p:sp>
      <p:sp>
        <p:nvSpPr>
          <p:cNvPr id="10" name="object 472"/>
          <p:cNvSpPr txBox="1"/>
          <p:nvPr/>
        </p:nvSpPr>
        <p:spPr>
          <a:xfrm>
            <a:off x="6422390" y="4096837"/>
            <a:ext cx="968375" cy="559435"/>
          </a:xfrm>
          <a:prstGeom prst="rect">
            <a:avLst/>
          </a:prstGeom>
        </p:spPr>
        <p:txBody>
          <a:bodyPr vert="horz" wrap="square" lIns="0" tIns="0" rIns="0" bIns="0" rtlCol="0">
            <a:spAutoFit/>
          </a:bodyPr>
          <a:lstStyle/>
          <a:p>
            <a:pPr marL="20320" marR="5080" indent="-7620">
              <a:lnSpc>
                <a:spcPct val="100000"/>
              </a:lnSpc>
            </a:pPr>
            <a:r>
              <a:rPr sz="1800" spc="-5" dirty="0">
                <a:latin typeface="Arial"/>
                <a:cs typeface="Arial"/>
              </a:rPr>
              <a:t>F</a:t>
            </a:r>
            <a:r>
              <a:rPr sz="1800" spc="10" dirty="0">
                <a:latin typeface="Arial"/>
                <a:cs typeface="Arial"/>
              </a:rPr>
              <a:t>u</a:t>
            </a:r>
            <a:r>
              <a:rPr sz="1800" spc="5" dirty="0">
                <a:latin typeface="Arial"/>
                <a:cs typeface="Arial"/>
              </a:rPr>
              <a:t>n</a:t>
            </a:r>
            <a:r>
              <a:rPr sz="1800" dirty="0">
                <a:latin typeface="Arial"/>
                <a:cs typeface="Arial"/>
              </a:rPr>
              <a:t>zi</a:t>
            </a:r>
            <a:r>
              <a:rPr sz="1800" spc="-15" dirty="0">
                <a:latin typeface="Arial"/>
                <a:cs typeface="Arial"/>
              </a:rPr>
              <a:t>o</a:t>
            </a:r>
            <a:r>
              <a:rPr sz="1800" spc="5" dirty="0">
                <a:latin typeface="Arial"/>
                <a:cs typeface="Arial"/>
              </a:rPr>
              <a:t>n</a:t>
            </a:r>
            <a:r>
              <a:rPr sz="1800" dirty="0">
                <a:latin typeface="Arial"/>
                <a:cs typeface="Arial"/>
              </a:rPr>
              <a:t>e  c</a:t>
            </a:r>
            <a:r>
              <a:rPr sz="1800" spc="5" dirty="0">
                <a:latin typeface="Arial"/>
                <a:cs typeface="Arial"/>
              </a:rPr>
              <a:t>h</a:t>
            </a:r>
            <a:r>
              <a:rPr sz="1800" spc="-5" dirty="0">
                <a:latin typeface="Arial"/>
                <a:cs typeface="Arial"/>
              </a:rPr>
              <a:t>i</a:t>
            </a:r>
            <a:r>
              <a:rPr sz="1800" spc="-15" dirty="0">
                <a:latin typeface="Arial"/>
                <a:cs typeface="Arial"/>
              </a:rPr>
              <a:t>a</a:t>
            </a:r>
            <a:r>
              <a:rPr sz="1800" dirty="0">
                <a:latin typeface="Arial"/>
                <a:cs typeface="Arial"/>
              </a:rPr>
              <a:t>m</a:t>
            </a:r>
            <a:r>
              <a:rPr sz="1800" spc="-5" dirty="0">
                <a:latin typeface="Arial"/>
                <a:cs typeface="Arial"/>
              </a:rPr>
              <a:t>ata</a:t>
            </a:r>
            <a:endParaRPr sz="1800">
              <a:latin typeface="Arial"/>
              <a:cs typeface="Arial"/>
            </a:endParaRPr>
          </a:p>
        </p:txBody>
      </p:sp>
      <p:sp>
        <p:nvSpPr>
          <p:cNvPr id="11" name="object 473"/>
          <p:cNvSpPr/>
          <p:nvPr/>
        </p:nvSpPr>
        <p:spPr>
          <a:xfrm>
            <a:off x="6221730" y="2462348"/>
            <a:ext cx="1369060" cy="647700"/>
          </a:xfrm>
          <a:custGeom>
            <a:avLst/>
            <a:gdLst/>
            <a:ahLst/>
            <a:cxnLst/>
            <a:rect l="l" t="t" r="r" b="b"/>
            <a:pathLst>
              <a:path w="1369059" h="647700">
                <a:moveTo>
                  <a:pt x="1369059" y="0"/>
                </a:moveTo>
                <a:lnTo>
                  <a:pt x="0" y="0"/>
                </a:lnTo>
                <a:lnTo>
                  <a:pt x="0" y="647700"/>
                </a:lnTo>
                <a:lnTo>
                  <a:pt x="1369059" y="647700"/>
                </a:lnTo>
                <a:lnTo>
                  <a:pt x="1369059" y="0"/>
                </a:lnTo>
                <a:close/>
              </a:path>
            </a:pathLst>
          </a:custGeom>
          <a:solidFill>
            <a:srgbClr val="CCFFCC"/>
          </a:solidFill>
        </p:spPr>
        <p:txBody>
          <a:bodyPr wrap="square" lIns="0" tIns="0" rIns="0" bIns="0" rtlCol="0"/>
          <a:lstStyle/>
          <a:p>
            <a:endParaRPr/>
          </a:p>
        </p:txBody>
      </p:sp>
      <p:sp>
        <p:nvSpPr>
          <p:cNvPr id="12" name="object 474"/>
          <p:cNvSpPr/>
          <p:nvPr/>
        </p:nvSpPr>
        <p:spPr>
          <a:xfrm>
            <a:off x="6221730" y="2462348"/>
            <a:ext cx="1369060" cy="647700"/>
          </a:xfrm>
          <a:custGeom>
            <a:avLst/>
            <a:gdLst/>
            <a:ahLst/>
            <a:cxnLst/>
            <a:rect l="l" t="t" r="r" b="b"/>
            <a:pathLst>
              <a:path w="1369059" h="647700">
                <a:moveTo>
                  <a:pt x="684529" y="647700"/>
                </a:moveTo>
                <a:lnTo>
                  <a:pt x="0" y="647700"/>
                </a:lnTo>
                <a:lnTo>
                  <a:pt x="0" y="0"/>
                </a:lnTo>
                <a:lnTo>
                  <a:pt x="1369059" y="0"/>
                </a:lnTo>
                <a:lnTo>
                  <a:pt x="1369059" y="647700"/>
                </a:lnTo>
                <a:lnTo>
                  <a:pt x="684529" y="647700"/>
                </a:lnTo>
                <a:close/>
              </a:path>
            </a:pathLst>
          </a:custGeom>
          <a:ln w="9344">
            <a:solidFill>
              <a:srgbClr val="000000"/>
            </a:solidFill>
          </a:ln>
        </p:spPr>
        <p:txBody>
          <a:bodyPr wrap="square" lIns="0" tIns="0" rIns="0" bIns="0" rtlCol="0"/>
          <a:lstStyle/>
          <a:p>
            <a:endParaRPr/>
          </a:p>
        </p:txBody>
      </p:sp>
      <p:sp>
        <p:nvSpPr>
          <p:cNvPr id="13" name="object 475"/>
          <p:cNvSpPr/>
          <p:nvPr/>
        </p:nvSpPr>
        <p:spPr>
          <a:xfrm>
            <a:off x="6036310" y="4134937"/>
            <a:ext cx="114300" cy="114300"/>
          </a:xfrm>
          <a:custGeom>
            <a:avLst/>
            <a:gdLst/>
            <a:ahLst/>
            <a:cxnLst/>
            <a:rect l="l" t="t" r="r" b="b"/>
            <a:pathLst>
              <a:path w="114300" h="114300">
                <a:moveTo>
                  <a:pt x="0" y="0"/>
                </a:moveTo>
                <a:lnTo>
                  <a:pt x="0" y="114300"/>
                </a:lnTo>
                <a:lnTo>
                  <a:pt x="114300" y="57150"/>
                </a:lnTo>
                <a:lnTo>
                  <a:pt x="0" y="0"/>
                </a:lnTo>
                <a:close/>
              </a:path>
            </a:pathLst>
          </a:custGeom>
          <a:solidFill>
            <a:srgbClr val="000000"/>
          </a:solidFill>
        </p:spPr>
        <p:txBody>
          <a:bodyPr wrap="square" lIns="0" tIns="0" rIns="0" bIns="0" rtlCol="0"/>
          <a:lstStyle/>
          <a:p>
            <a:endParaRPr/>
          </a:p>
        </p:txBody>
      </p:sp>
      <p:sp>
        <p:nvSpPr>
          <p:cNvPr id="14" name="object 476"/>
          <p:cNvSpPr/>
          <p:nvPr/>
        </p:nvSpPr>
        <p:spPr>
          <a:xfrm>
            <a:off x="3197860" y="4192087"/>
            <a:ext cx="2861310" cy="0"/>
          </a:xfrm>
          <a:custGeom>
            <a:avLst/>
            <a:gdLst/>
            <a:ahLst/>
            <a:cxnLst/>
            <a:rect l="l" t="t" r="r" b="b"/>
            <a:pathLst>
              <a:path w="2861310">
                <a:moveTo>
                  <a:pt x="0" y="0"/>
                </a:moveTo>
                <a:lnTo>
                  <a:pt x="2861309" y="0"/>
                </a:lnTo>
              </a:path>
            </a:pathLst>
          </a:custGeom>
          <a:ln w="38100">
            <a:solidFill>
              <a:srgbClr val="000000"/>
            </a:solidFill>
          </a:ln>
        </p:spPr>
        <p:txBody>
          <a:bodyPr wrap="square" lIns="0" tIns="0" rIns="0" bIns="0" rtlCol="0"/>
          <a:lstStyle/>
          <a:p>
            <a:endParaRPr/>
          </a:p>
        </p:txBody>
      </p:sp>
      <p:sp>
        <p:nvSpPr>
          <p:cNvPr id="15" name="object 477"/>
          <p:cNvSpPr txBox="1"/>
          <p:nvPr/>
        </p:nvSpPr>
        <p:spPr>
          <a:xfrm>
            <a:off x="5880099" y="1867987"/>
            <a:ext cx="1918335" cy="559435"/>
          </a:xfrm>
          <a:prstGeom prst="rect">
            <a:avLst/>
          </a:prstGeom>
        </p:spPr>
        <p:txBody>
          <a:bodyPr vert="horz" wrap="square" lIns="0" tIns="0" rIns="0" bIns="0" rtlCol="0">
            <a:spAutoFit/>
          </a:bodyPr>
          <a:lstStyle/>
          <a:p>
            <a:pPr marL="342265" marR="5080" indent="-330200">
              <a:lnSpc>
                <a:spcPct val="100000"/>
              </a:lnSpc>
            </a:pPr>
            <a:r>
              <a:rPr sz="1800" spc="-5" dirty="0">
                <a:latin typeface="Arial"/>
                <a:cs typeface="Arial"/>
              </a:rPr>
              <a:t>Spazio di</a:t>
            </a:r>
            <a:r>
              <a:rPr sz="1800" spc="-65" dirty="0">
                <a:latin typeface="Arial"/>
                <a:cs typeface="Arial"/>
              </a:rPr>
              <a:t> </a:t>
            </a:r>
            <a:r>
              <a:rPr sz="1800" spc="-5" dirty="0">
                <a:latin typeface="Arial"/>
                <a:cs typeface="Arial"/>
              </a:rPr>
              <a:t>memoria  </a:t>
            </a:r>
            <a:r>
              <a:rPr sz="1800" dirty="0">
                <a:latin typeface="Arial"/>
                <a:cs typeface="Arial"/>
              </a:rPr>
              <a:t>del</a:t>
            </a:r>
            <a:r>
              <a:rPr sz="1800" spc="-75" dirty="0">
                <a:latin typeface="Arial"/>
                <a:cs typeface="Arial"/>
              </a:rPr>
              <a:t> </a:t>
            </a:r>
            <a:r>
              <a:rPr sz="1800" spc="-5" dirty="0">
                <a:latin typeface="Arial"/>
                <a:cs typeface="Arial"/>
              </a:rPr>
              <a:t>chiamato</a:t>
            </a:r>
            <a:endParaRPr sz="1800">
              <a:latin typeface="Arial"/>
              <a:cs typeface="Arial"/>
            </a:endParaRPr>
          </a:p>
        </p:txBody>
      </p:sp>
      <p:sp>
        <p:nvSpPr>
          <p:cNvPr id="16" name="object 478"/>
          <p:cNvSpPr/>
          <p:nvPr/>
        </p:nvSpPr>
        <p:spPr>
          <a:xfrm>
            <a:off x="6226809" y="2462348"/>
            <a:ext cx="492759" cy="275590"/>
          </a:xfrm>
          <a:custGeom>
            <a:avLst/>
            <a:gdLst/>
            <a:ahLst/>
            <a:cxnLst/>
            <a:rect l="l" t="t" r="r" b="b"/>
            <a:pathLst>
              <a:path w="492759" h="275589">
                <a:moveTo>
                  <a:pt x="0" y="0"/>
                </a:moveTo>
                <a:lnTo>
                  <a:pt x="492759" y="0"/>
                </a:lnTo>
                <a:lnTo>
                  <a:pt x="492759" y="275589"/>
                </a:lnTo>
                <a:lnTo>
                  <a:pt x="0" y="275589"/>
                </a:lnTo>
                <a:lnTo>
                  <a:pt x="0" y="0"/>
                </a:lnTo>
                <a:close/>
              </a:path>
            </a:pathLst>
          </a:custGeom>
          <a:ln w="9344">
            <a:solidFill>
              <a:srgbClr val="000000"/>
            </a:solidFill>
          </a:ln>
        </p:spPr>
        <p:txBody>
          <a:bodyPr wrap="square" lIns="0" tIns="0" rIns="0" bIns="0" rtlCol="0"/>
          <a:lstStyle/>
          <a:p>
            <a:endParaRPr/>
          </a:p>
        </p:txBody>
      </p:sp>
      <p:sp>
        <p:nvSpPr>
          <p:cNvPr id="17" name="object 479"/>
          <p:cNvSpPr txBox="1"/>
          <p:nvPr/>
        </p:nvSpPr>
        <p:spPr>
          <a:xfrm>
            <a:off x="6231890" y="2462348"/>
            <a:ext cx="481965" cy="285115"/>
          </a:xfrm>
          <a:prstGeom prst="rect">
            <a:avLst/>
          </a:prstGeom>
        </p:spPr>
        <p:txBody>
          <a:bodyPr vert="horz" wrap="square" lIns="0" tIns="0" rIns="0" bIns="0" rtlCol="0">
            <a:spAutoFit/>
          </a:bodyPr>
          <a:lstStyle/>
          <a:p>
            <a:pPr marL="12700">
              <a:lnSpc>
                <a:spcPct val="100000"/>
              </a:lnSpc>
            </a:pPr>
            <a:r>
              <a:rPr sz="1800" spc="-15" dirty="0">
                <a:latin typeface="Arial"/>
                <a:cs typeface="Arial"/>
              </a:rPr>
              <a:t>p</a:t>
            </a:r>
            <a:r>
              <a:rPr sz="1800" spc="-5" dirty="0">
                <a:latin typeface="Arial"/>
                <a:cs typeface="Arial"/>
              </a:rPr>
              <a:t>a</a:t>
            </a:r>
            <a:r>
              <a:rPr sz="1800" dirty="0">
                <a:latin typeface="Arial"/>
                <a:cs typeface="Arial"/>
              </a:rPr>
              <a:t>r1</a:t>
            </a:r>
            <a:endParaRPr sz="1800">
              <a:latin typeface="Arial"/>
              <a:cs typeface="Arial"/>
            </a:endParaRPr>
          </a:p>
        </p:txBody>
      </p:sp>
      <p:sp>
        <p:nvSpPr>
          <p:cNvPr id="18" name="object 480"/>
          <p:cNvSpPr/>
          <p:nvPr/>
        </p:nvSpPr>
        <p:spPr>
          <a:xfrm>
            <a:off x="6426199" y="2750638"/>
            <a:ext cx="171450" cy="171450"/>
          </a:xfrm>
          <a:custGeom>
            <a:avLst/>
            <a:gdLst/>
            <a:ahLst/>
            <a:cxnLst/>
            <a:rect l="l" t="t" r="r" b="b"/>
            <a:pathLst>
              <a:path w="171450" h="171450">
                <a:moveTo>
                  <a:pt x="85090" y="0"/>
                </a:moveTo>
                <a:lnTo>
                  <a:pt x="0" y="171450"/>
                </a:lnTo>
                <a:lnTo>
                  <a:pt x="171450" y="171450"/>
                </a:lnTo>
                <a:lnTo>
                  <a:pt x="85090" y="0"/>
                </a:lnTo>
                <a:close/>
              </a:path>
            </a:pathLst>
          </a:custGeom>
          <a:solidFill>
            <a:srgbClr val="000000"/>
          </a:solidFill>
        </p:spPr>
        <p:txBody>
          <a:bodyPr wrap="square" lIns="0" tIns="0" rIns="0" bIns="0" rtlCol="0"/>
          <a:lstStyle/>
          <a:p>
            <a:endParaRPr/>
          </a:p>
        </p:txBody>
      </p:sp>
      <p:sp>
        <p:nvSpPr>
          <p:cNvPr id="19" name="object 481"/>
          <p:cNvSpPr/>
          <p:nvPr/>
        </p:nvSpPr>
        <p:spPr>
          <a:xfrm>
            <a:off x="6426199" y="3803468"/>
            <a:ext cx="171450" cy="171450"/>
          </a:xfrm>
          <a:custGeom>
            <a:avLst/>
            <a:gdLst/>
            <a:ahLst/>
            <a:cxnLst/>
            <a:rect l="l" t="t" r="r" b="b"/>
            <a:pathLst>
              <a:path w="171450" h="171450">
                <a:moveTo>
                  <a:pt x="171450" y="0"/>
                </a:moveTo>
                <a:lnTo>
                  <a:pt x="0" y="0"/>
                </a:lnTo>
                <a:lnTo>
                  <a:pt x="85090" y="171450"/>
                </a:lnTo>
                <a:lnTo>
                  <a:pt x="171450" y="0"/>
                </a:lnTo>
                <a:close/>
              </a:path>
            </a:pathLst>
          </a:custGeom>
          <a:solidFill>
            <a:srgbClr val="000000"/>
          </a:solidFill>
        </p:spPr>
        <p:txBody>
          <a:bodyPr wrap="square" lIns="0" tIns="0" rIns="0" bIns="0" rtlCol="0"/>
          <a:lstStyle/>
          <a:p>
            <a:endParaRPr/>
          </a:p>
        </p:txBody>
      </p:sp>
      <p:sp>
        <p:nvSpPr>
          <p:cNvPr id="20" name="object 482"/>
          <p:cNvSpPr/>
          <p:nvPr/>
        </p:nvSpPr>
        <p:spPr>
          <a:xfrm>
            <a:off x="6511924" y="2887798"/>
            <a:ext cx="0" cy="949960"/>
          </a:xfrm>
          <a:custGeom>
            <a:avLst/>
            <a:gdLst/>
            <a:ahLst/>
            <a:cxnLst/>
            <a:rect l="l" t="t" r="r" b="b"/>
            <a:pathLst>
              <a:path h="949960">
                <a:moveTo>
                  <a:pt x="0" y="0"/>
                </a:moveTo>
                <a:lnTo>
                  <a:pt x="0" y="949959"/>
                </a:lnTo>
              </a:path>
            </a:pathLst>
          </a:custGeom>
          <a:ln w="57150">
            <a:solidFill>
              <a:srgbClr val="000000"/>
            </a:solidFill>
          </a:ln>
        </p:spPr>
        <p:txBody>
          <a:bodyPr wrap="square" lIns="0" tIns="0" rIns="0" bIns="0" rtlCol="0"/>
          <a:lstStyle/>
          <a:p>
            <a:endParaRPr/>
          </a:p>
        </p:txBody>
      </p:sp>
      <p:sp>
        <p:nvSpPr>
          <p:cNvPr id="21" name="object 483"/>
          <p:cNvSpPr txBox="1"/>
          <p:nvPr/>
        </p:nvSpPr>
        <p:spPr>
          <a:xfrm>
            <a:off x="1488440" y="1939107"/>
            <a:ext cx="1918335" cy="559435"/>
          </a:xfrm>
          <a:prstGeom prst="rect">
            <a:avLst/>
          </a:prstGeom>
        </p:spPr>
        <p:txBody>
          <a:bodyPr vert="horz" wrap="square" lIns="0" tIns="0" rIns="0" bIns="0" rtlCol="0">
            <a:spAutoFit/>
          </a:bodyPr>
          <a:lstStyle/>
          <a:p>
            <a:pPr marL="279400" marR="5080" indent="-266700">
              <a:lnSpc>
                <a:spcPct val="100000"/>
              </a:lnSpc>
            </a:pPr>
            <a:r>
              <a:rPr sz="1800" spc="-5" dirty="0">
                <a:latin typeface="Arial"/>
                <a:cs typeface="Arial"/>
              </a:rPr>
              <a:t>Spazio di</a:t>
            </a:r>
            <a:r>
              <a:rPr sz="1800" spc="-65" dirty="0">
                <a:latin typeface="Arial"/>
                <a:cs typeface="Arial"/>
              </a:rPr>
              <a:t> </a:t>
            </a:r>
            <a:r>
              <a:rPr sz="1800" spc="-5" dirty="0">
                <a:latin typeface="Arial"/>
                <a:cs typeface="Arial"/>
              </a:rPr>
              <a:t>memoria  del</a:t>
            </a:r>
            <a:r>
              <a:rPr sz="1800" spc="-60" dirty="0">
                <a:latin typeface="Arial"/>
                <a:cs typeface="Arial"/>
              </a:rPr>
              <a:t> </a:t>
            </a:r>
            <a:r>
              <a:rPr sz="1800" spc="-5" dirty="0">
                <a:latin typeface="Arial"/>
                <a:cs typeface="Arial"/>
              </a:rPr>
              <a:t>chiamante</a:t>
            </a:r>
            <a:endParaRPr sz="1800">
              <a:latin typeface="Arial"/>
              <a:cs typeface="Arial"/>
            </a:endParaRPr>
          </a:p>
        </p:txBody>
      </p:sp>
      <p:sp>
        <p:nvSpPr>
          <p:cNvPr id="22" name="object 484"/>
          <p:cNvSpPr/>
          <p:nvPr/>
        </p:nvSpPr>
        <p:spPr>
          <a:xfrm>
            <a:off x="2653029" y="2678248"/>
            <a:ext cx="469900" cy="274320"/>
          </a:xfrm>
          <a:custGeom>
            <a:avLst/>
            <a:gdLst/>
            <a:ahLst/>
            <a:cxnLst/>
            <a:rect l="l" t="t" r="r" b="b"/>
            <a:pathLst>
              <a:path w="469900" h="274319">
                <a:moveTo>
                  <a:pt x="0" y="0"/>
                </a:moveTo>
                <a:lnTo>
                  <a:pt x="469900" y="0"/>
                </a:lnTo>
                <a:lnTo>
                  <a:pt x="469900" y="274319"/>
                </a:lnTo>
                <a:lnTo>
                  <a:pt x="0" y="274319"/>
                </a:lnTo>
                <a:lnTo>
                  <a:pt x="0" y="0"/>
                </a:lnTo>
                <a:close/>
              </a:path>
            </a:pathLst>
          </a:custGeom>
          <a:ln w="9344">
            <a:solidFill>
              <a:srgbClr val="000000"/>
            </a:solidFill>
          </a:ln>
        </p:spPr>
        <p:txBody>
          <a:bodyPr wrap="square" lIns="0" tIns="0" rIns="0" bIns="0" rtlCol="0"/>
          <a:lstStyle/>
          <a:p>
            <a:endParaRPr/>
          </a:p>
        </p:txBody>
      </p:sp>
      <p:sp>
        <p:nvSpPr>
          <p:cNvPr id="23" name="object 485"/>
          <p:cNvSpPr txBox="1"/>
          <p:nvPr/>
        </p:nvSpPr>
        <p:spPr>
          <a:xfrm>
            <a:off x="2659379" y="2678248"/>
            <a:ext cx="458470"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int</a:t>
            </a:r>
            <a:r>
              <a:rPr sz="1800" spc="-90" dirty="0">
                <a:latin typeface="Arial"/>
                <a:cs typeface="Arial"/>
              </a:rPr>
              <a:t> </a:t>
            </a:r>
            <a:r>
              <a:rPr sz="1800" dirty="0">
                <a:latin typeface="Arial"/>
                <a:cs typeface="Arial"/>
              </a:rPr>
              <a:t>a</a:t>
            </a:r>
            <a:endParaRPr sz="1800">
              <a:latin typeface="Arial"/>
              <a:cs typeface="Arial"/>
            </a:endParaRPr>
          </a:p>
        </p:txBody>
      </p:sp>
      <p:sp>
        <p:nvSpPr>
          <p:cNvPr id="24" name="object 486"/>
          <p:cNvSpPr/>
          <p:nvPr/>
        </p:nvSpPr>
        <p:spPr>
          <a:xfrm>
            <a:off x="6103619" y="2557598"/>
            <a:ext cx="118110" cy="114300"/>
          </a:xfrm>
          <a:custGeom>
            <a:avLst/>
            <a:gdLst/>
            <a:ahLst/>
            <a:cxnLst/>
            <a:rect l="l" t="t" r="r" b="b"/>
            <a:pathLst>
              <a:path w="118109" h="114300">
                <a:moveTo>
                  <a:pt x="0" y="0"/>
                </a:moveTo>
                <a:lnTo>
                  <a:pt x="8890" y="114300"/>
                </a:lnTo>
                <a:lnTo>
                  <a:pt x="118110" y="49529"/>
                </a:lnTo>
                <a:lnTo>
                  <a:pt x="0" y="0"/>
                </a:lnTo>
                <a:close/>
              </a:path>
            </a:pathLst>
          </a:custGeom>
          <a:solidFill>
            <a:srgbClr val="000000"/>
          </a:solidFill>
        </p:spPr>
        <p:txBody>
          <a:bodyPr wrap="square" lIns="0" tIns="0" rIns="0" bIns="0" rtlCol="0"/>
          <a:lstStyle/>
          <a:p>
            <a:endParaRPr/>
          </a:p>
        </p:txBody>
      </p:sp>
      <p:sp>
        <p:nvSpPr>
          <p:cNvPr id="25" name="object 487"/>
          <p:cNvSpPr/>
          <p:nvPr/>
        </p:nvSpPr>
        <p:spPr>
          <a:xfrm>
            <a:off x="3125469" y="2594428"/>
            <a:ext cx="3007360" cy="247650"/>
          </a:xfrm>
          <a:custGeom>
            <a:avLst/>
            <a:gdLst/>
            <a:ahLst/>
            <a:cxnLst/>
            <a:rect l="l" t="t" r="r" b="b"/>
            <a:pathLst>
              <a:path w="3007360" h="247650">
                <a:moveTo>
                  <a:pt x="3004820" y="0"/>
                </a:moveTo>
                <a:lnTo>
                  <a:pt x="0" y="209550"/>
                </a:lnTo>
                <a:lnTo>
                  <a:pt x="2540" y="247650"/>
                </a:lnTo>
                <a:lnTo>
                  <a:pt x="3007360" y="38100"/>
                </a:lnTo>
                <a:lnTo>
                  <a:pt x="3004820" y="0"/>
                </a:lnTo>
                <a:close/>
              </a:path>
            </a:pathLst>
          </a:custGeom>
          <a:solidFill>
            <a:srgbClr val="000000"/>
          </a:solidFill>
        </p:spPr>
        <p:txBody>
          <a:bodyPr wrap="square" lIns="0" tIns="0" rIns="0" bIns="0" rtlCol="0"/>
          <a:lstStyle/>
          <a:p>
            <a:endParaRPr/>
          </a:p>
        </p:txBody>
      </p:sp>
      <p:sp>
        <p:nvSpPr>
          <p:cNvPr id="26" name="object 488"/>
          <p:cNvSpPr txBox="1"/>
          <p:nvPr/>
        </p:nvSpPr>
        <p:spPr>
          <a:xfrm>
            <a:off x="4286249" y="2364557"/>
            <a:ext cx="570865" cy="285115"/>
          </a:xfrm>
          <a:prstGeom prst="rect">
            <a:avLst/>
          </a:prstGeom>
        </p:spPr>
        <p:txBody>
          <a:bodyPr vert="horz" wrap="square" lIns="0" tIns="0" rIns="0" bIns="0" rtlCol="0">
            <a:spAutoFit/>
          </a:bodyPr>
          <a:lstStyle/>
          <a:p>
            <a:pPr marL="12700">
              <a:lnSpc>
                <a:spcPct val="100000"/>
              </a:lnSpc>
            </a:pPr>
            <a:r>
              <a:rPr sz="1800" spc="-10" dirty="0">
                <a:latin typeface="Arial"/>
                <a:cs typeface="Arial"/>
              </a:rPr>
              <a:t>copia</a:t>
            </a:r>
            <a:endParaRPr sz="1800">
              <a:latin typeface="Arial"/>
              <a:cs typeface="Arial"/>
            </a:endParaRPr>
          </a:p>
        </p:txBody>
      </p:sp>
      <p:sp>
        <p:nvSpPr>
          <p:cNvPr id="27" name="object 489"/>
          <p:cNvSpPr txBox="1"/>
          <p:nvPr/>
        </p:nvSpPr>
        <p:spPr>
          <a:xfrm>
            <a:off x="3562349" y="3877128"/>
            <a:ext cx="212534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chiamata di</a:t>
            </a:r>
            <a:r>
              <a:rPr sz="1800" spc="-70" dirty="0">
                <a:latin typeface="Arial"/>
                <a:cs typeface="Arial"/>
              </a:rPr>
              <a:t> </a:t>
            </a:r>
            <a:r>
              <a:rPr sz="1800" dirty="0">
                <a:latin typeface="Arial"/>
                <a:cs typeface="Arial"/>
              </a:rPr>
              <a:t>funzione</a:t>
            </a:r>
            <a:endParaRPr sz="1800">
              <a:latin typeface="Arial"/>
              <a:cs typeface="Arial"/>
            </a:endParaRPr>
          </a:p>
        </p:txBody>
      </p:sp>
      <p:sp>
        <p:nvSpPr>
          <p:cNvPr id="28" name="object 490"/>
          <p:cNvSpPr/>
          <p:nvPr/>
        </p:nvSpPr>
        <p:spPr>
          <a:xfrm>
            <a:off x="3197860" y="4493078"/>
            <a:ext cx="114300" cy="114300"/>
          </a:xfrm>
          <a:custGeom>
            <a:avLst/>
            <a:gdLst/>
            <a:ahLst/>
            <a:cxnLst/>
            <a:rect l="l" t="t" r="r" b="b"/>
            <a:pathLst>
              <a:path w="114300" h="114300">
                <a:moveTo>
                  <a:pt x="114300" y="0"/>
                </a:moveTo>
                <a:lnTo>
                  <a:pt x="0" y="57150"/>
                </a:lnTo>
                <a:lnTo>
                  <a:pt x="114300" y="114300"/>
                </a:lnTo>
                <a:lnTo>
                  <a:pt x="114300" y="0"/>
                </a:lnTo>
                <a:close/>
              </a:path>
            </a:pathLst>
          </a:custGeom>
          <a:solidFill>
            <a:srgbClr val="000000"/>
          </a:solidFill>
        </p:spPr>
        <p:txBody>
          <a:bodyPr wrap="square" lIns="0" tIns="0" rIns="0" bIns="0" rtlCol="0"/>
          <a:lstStyle/>
          <a:p>
            <a:endParaRPr/>
          </a:p>
        </p:txBody>
      </p:sp>
      <p:sp>
        <p:nvSpPr>
          <p:cNvPr id="29" name="object 491"/>
          <p:cNvSpPr/>
          <p:nvPr/>
        </p:nvSpPr>
        <p:spPr>
          <a:xfrm>
            <a:off x="3289299" y="4550228"/>
            <a:ext cx="2861310" cy="0"/>
          </a:xfrm>
          <a:custGeom>
            <a:avLst/>
            <a:gdLst/>
            <a:ahLst/>
            <a:cxnLst/>
            <a:rect l="l" t="t" r="r" b="b"/>
            <a:pathLst>
              <a:path w="2861309">
                <a:moveTo>
                  <a:pt x="0" y="0"/>
                </a:moveTo>
                <a:lnTo>
                  <a:pt x="2861310" y="0"/>
                </a:lnTo>
              </a:path>
            </a:pathLst>
          </a:custGeom>
          <a:ln w="38100">
            <a:solidFill>
              <a:srgbClr val="000000"/>
            </a:solidFill>
          </a:ln>
        </p:spPr>
        <p:txBody>
          <a:bodyPr wrap="square" lIns="0" tIns="0" rIns="0" bIns="0" rtlCol="0"/>
          <a:lstStyle/>
          <a:p>
            <a:endParaRPr/>
          </a:p>
        </p:txBody>
      </p:sp>
      <p:sp>
        <p:nvSpPr>
          <p:cNvPr id="30" name="object 492"/>
          <p:cNvSpPr txBox="1"/>
          <p:nvPr/>
        </p:nvSpPr>
        <p:spPr>
          <a:xfrm>
            <a:off x="3708399" y="4595948"/>
            <a:ext cx="16008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valore di</a:t>
            </a:r>
            <a:r>
              <a:rPr sz="1800" spc="-50" dirty="0">
                <a:latin typeface="Arial"/>
                <a:cs typeface="Arial"/>
              </a:rPr>
              <a:t> </a:t>
            </a:r>
            <a:r>
              <a:rPr sz="1800" spc="-5" dirty="0">
                <a:latin typeface="Arial"/>
                <a:cs typeface="Arial"/>
              </a:rPr>
              <a:t>ritorno</a:t>
            </a:r>
            <a:endParaRPr sz="1800">
              <a:latin typeface="Arial"/>
              <a:cs typeface="Arial"/>
            </a:endParaRPr>
          </a:p>
        </p:txBody>
      </p:sp>
      <p:sp>
        <p:nvSpPr>
          <p:cNvPr id="31" name="object 493"/>
          <p:cNvSpPr txBox="1"/>
          <p:nvPr/>
        </p:nvSpPr>
        <p:spPr>
          <a:xfrm>
            <a:off x="6591299" y="3301818"/>
            <a:ext cx="153479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modifica</a:t>
            </a:r>
            <a:r>
              <a:rPr sz="1800" spc="-65" dirty="0">
                <a:latin typeface="Arial"/>
                <a:cs typeface="Arial"/>
              </a:rPr>
              <a:t> </a:t>
            </a:r>
            <a:r>
              <a:rPr sz="1800" spc="-10" dirty="0">
                <a:latin typeface="Arial"/>
                <a:cs typeface="Arial"/>
              </a:rPr>
              <a:t>locale</a:t>
            </a:r>
            <a:endParaRPr sz="1800">
              <a:latin typeface="Arial"/>
              <a:cs typeface="Arial"/>
            </a:endParaRPr>
          </a:p>
        </p:txBody>
      </p:sp>
    </p:spTree>
    <p:extLst>
      <p:ext uri="{BB962C8B-B14F-4D97-AF65-F5344CB8AC3E}">
        <p14:creationId xmlns:p14="http://schemas.microsoft.com/office/powerpoint/2010/main" val="350558930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Passaggio per riferimento</a:t>
            </a: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129</a:t>
            </a:fld>
            <a:endParaRPr lang="it-IT" dirty="0"/>
          </a:p>
        </p:txBody>
      </p:sp>
      <p:sp>
        <p:nvSpPr>
          <p:cNvPr id="32" name="object 467"/>
          <p:cNvSpPr txBox="1"/>
          <p:nvPr/>
        </p:nvSpPr>
        <p:spPr>
          <a:xfrm>
            <a:off x="1775096" y="3435894"/>
            <a:ext cx="1369060" cy="1873250"/>
          </a:xfrm>
          <a:prstGeom prst="rect">
            <a:avLst/>
          </a:prstGeom>
          <a:solidFill>
            <a:srgbClr val="CCEBFF"/>
          </a:solidFill>
          <a:ln w="9344">
            <a:solidFill>
              <a:srgbClr val="000000"/>
            </a:solidFill>
          </a:ln>
        </p:spPr>
        <p:txBody>
          <a:bodyPr vert="horz" wrap="square" lIns="0" tIns="0" rIns="0" bIns="0" rtlCol="0">
            <a:spAutoFit/>
          </a:bodyPr>
          <a:lstStyle/>
          <a:p>
            <a:pPr>
              <a:lnSpc>
                <a:spcPct val="100000"/>
              </a:lnSpc>
            </a:pPr>
            <a:endParaRPr sz="1800">
              <a:latin typeface="Times New Roman"/>
              <a:cs typeface="Times New Roman"/>
            </a:endParaRPr>
          </a:p>
          <a:p>
            <a:pPr>
              <a:lnSpc>
                <a:spcPct val="100000"/>
              </a:lnSpc>
              <a:spcBef>
                <a:spcPts val="56"/>
              </a:spcBef>
            </a:pPr>
            <a:endParaRPr sz="2650">
              <a:latin typeface="Times New Roman"/>
              <a:cs typeface="Times New Roman"/>
            </a:endParaRPr>
          </a:p>
          <a:p>
            <a:pPr marL="152400" marR="106680" indent="-101600">
              <a:lnSpc>
                <a:spcPct val="100000"/>
              </a:lnSpc>
            </a:pPr>
            <a:r>
              <a:rPr sz="1800" spc="-5" dirty="0">
                <a:latin typeface="Arial"/>
                <a:cs typeface="Arial"/>
              </a:rPr>
              <a:t>P</a:t>
            </a:r>
            <a:r>
              <a:rPr sz="1800" dirty="0">
                <a:latin typeface="Arial"/>
                <a:cs typeface="Arial"/>
              </a:rPr>
              <a:t>r</a:t>
            </a:r>
            <a:r>
              <a:rPr sz="1800" spc="-5" dirty="0">
                <a:latin typeface="Arial"/>
                <a:cs typeface="Arial"/>
              </a:rPr>
              <a:t>og</a:t>
            </a:r>
            <a:r>
              <a:rPr sz="1800" spc="5" dirty="0">
                <a:latin typeface="Arial"/>
                <a:cs typeface="Arial"/>
              </a:rPr>
              <a:t>r</a:t>
            </a:r>
            <a:r>
              <a:rPr sz="1800" spc="-15" dirty="0">
                <a:latin typeface="Arial"/>
                <a:cs typeface="Arial"/>
              </a:rPr>
              <a:t>a</a:t>
            </a:r>
            <a:r>
              <a:rPr sz="1800" dirty="0">
                <a:latin typeface="Arial"/>
                <a:cs typeface="Arial"/>
              </a:rPr>
              <a:t>mma  </a:t>
            </a:r>
            <a:r>
              <a:rPr sz="1800" spc="-5" dirty="0">
                <a:latin typeface="Arial"/>
                <a:cs typeface="Arial"/>
              </a:rPr>
              <a:t>chiamante</a:t>
            </a:r>
            <a:endParaRPr sz="1800">
              <a:latin typeface="Arial"/>
              <a:cs typeface="Arial"/>
            </a:endParaRPr>
          </a:p>
        </p:txBody>
      </p:sp>
      <p:sp>
        <p:nvSpPr>
          <p:cNvPr id="33" name="object 468"/>
          <p:cNvSpPr/>
          <p:nvPr/>
        </p:nvSpPr>
        <p:spPr>
          <a:xfrm>
            <a:off x="1775096" y="2643414"/>
            <a:ext cx="1369060" cy="576580"/>
          </a:xfrm>
          <a:custGeom>
            <a:avLst/>
            <a:gdLst/>
            <a:ahLst/>
            <a:cxnLst/>
            <a:rect l="l" t="t" r="r" b="b"/>
            <a:pathLst>
              <a:path w="1369060" h="576579">
                <a:moveTo>
                  <a:pt x="1369060" y="0"/>
                </a:moveTo>
                <a:lnTo>
                  <a:pt x="0" y="0"/>
                </a:lnTo>
                <a:lnTo>
                  <a:pt x="0" y="576579"/>
                </a:lnTo>
                <a:lnTo>
                  <a:pt x="1369060" y="576579"/>
                </a:lnTo>
                <a:lnTo>
                  <a:pt x="1369060" y="0"/>
                </a:lnTo>
                <a:close/>
              </a:path>
            </a:pathLst>
          </a:custGeom>
          <a:solidFill>
            <a:srgbClr val="CCEBFF"/>
          </a:solidFill>
        </p:spPr>
        <p:txBody>
          <a:bodyPr wrap="square" lIns="0" tIns="0" rIns="0" bIns="0" rtlCol="0"/>
          <a:lstStyle/>
          <a:p>
            <a:endParaRPr/>
          </a:p>
        </p:txBody>
      </p:sp>
      <p:sp>
        <p:nvSpPr>
          <p:cNvPr id="34" name="object 469"/>
          <p:cNvSpPr/>
          <p:nvPr/>
        </p:nvSpPr>
        <p:spPr>
          <a:xfrm>
            <a:off x="1775096" y="2643414"/>
            <a:ext cx="1369060" cy="576580"/>
          </a:xfrm>
          <a:custGeom>
            <a:avLst/>
            <a:gdLst/>
            <a:ahLst/>
            <a:cxnLst/>
            <a:rect l="l" t="t" r="r" b="b"/>
            <a:pathLst>
              <a:path w="1369060" h="576579">
                <a:moveTo>
                  <a:pt x="684530" y="576579"/>
                </a:moveTo>
                <a:lnTo>
                  <a:pt x="0" y="576579"/>
                </a:lnTo>
                <a:lnTo>
                  <a:pt x="0" y="0"/>
                </a:lnTo>
                <a:lnTo>
                  <a:pt x="1369060" y="0"/>
                </a:lnTo>
                <a:lnTo>
                  <a:pt x="1369060" y="576579"/>
                </a:lnTo>
                <a:lnTo>
                  <a:pt x="684530" y="576579"/>
                </a:lnTo>
                <a:close/>
              </a:path>
            </a:pathLst>
          </a:custGeom>
          <a:ln w="9344">
            <a:solidFill>
              <a:srgbClr val="000000"/>
            </a:solidFill>
          </a:ln>
        </p:spPr>
        <p:txBody>
          <a:bodyPr wrap="square" lIns="0" tIns="0" rIns="0" bIns="0" rtlCol="0"/>
          <a:lstStyle/>
          <a:p>
            <a:endParaRPr/>
          </a:p>
        </p:txBody>
      </p:sp>
      <p:sp>
        <p:nvSpPr>
          <p:cNvPr id="35" name="object 470"/>
          <p:cNvSpPr/>
          <p:nvPr/>
        </p:nvSpPr>
        <p:spPr>
          <a:xfrm>
            <a:off x="6239147" y="3796573"/>
            <a:ext cx="1369060" cy="1080770"/>
          </a:xfrm>
          <a:custGeom>
            <a:avLst/>
            <a:gdLst/>
            <a:ahLst/>
            <a:cxnLst/>
            <a:rect l="l" t="t" r="r" b="b"/>
            <a:pathLst>
              <a:path w="1369059" h="1080770">
                <a:moveTo>
                  <a:pt x="1369059" y="0"/>
                </a:moveTo>
                <a:lnTo>
                  <a:pt x="0" y="0"/>
                </a:lnTo>
                <a:lnTo>
                  <a:pt x="0" y="1080770"/>
                </a:lnTo>
                <a:lnTo>
                  <a:pt x="1369059" y="1080770"/>
                </a:lnTo>
                <a:lnTo>
                  <a:pt x="1369059" y="0"/>
                </a:lnTo>
                <a:close/>
              </a:path>
            </a:pathLst>
          </a:custGeom>
          <a:solidFill>
            <a:srgbClr val="CCFFCC"/>
          </a:solidFill>
        </p:spPr>
        <p:txBody>
          <a:bodyPr wrap="square" lIns="0" tIns="0" rIns="0" bIns="0" rtlCol="0"/>
          <a:lstStyle/>
          <a:p>
            <a:endParaRPr/>
          </a:p>
        </p:txBody>
      </p:sp>
      <p:sp>
        <p:nvSpPr>
          <p:cNvPr id="36" name="object 471"/>
          <p:cNvSpPr/>
          <p:nvPr/>
        </p:nvSpPr>
        <p:spPr>
          <a:xfrm>
            <a:off x="6239147" y="3796573"/>
            <a:ext cx="1369060" cy="1080770"/>
          </a:xfrm>
          <a:custGeom>
            <a:avLst/>
            <a:gdLst/>
            <a:ahLst/>
            <a:cxnLst/>
            <a:rect l="l" t="t" r="r" b="b"/>
            <a:pathLst>
              <a:path w="1369059" h="1080770">
                <a:moveTo>
                  <a:pt x="684529" y="1080770"/>
                </a:moveTo>
                <a:lnTo>
                  <a:pt x="0" y="1080770"/>
                </a:lnTo>
                <a:lnTo>
                  <a:pt x="0" y="0"/>
                </a:lnTo>
                <a:lnTo>
                  <a:pt x="1369059" y="0"/>
                </a:lnTo>
                <a:lnTo>
                  <a:pt x="1369059" y="1080770"/>
                </a:lnTo>
                <a:lnTo>
                  <a:pt x="684529" y="1080770"/>
                </a:lnTo>
                <a:close/>
              </a:path>
            </a:pathLst>
          </a:custGeom>
          <a:ln w="9344">
            <a:solidFill>
              <a:srgbClr val="000000"/>
            </a:solidFill>
          </a:ln>
        </p:spPr>
        <p:txBody>
          <a:bodyPr wrap="square" lIns="0" tIns="0" rIns="0" bIns="0" rtlCol="0"/>
          <a:lstStyle/>
          <a:p>
            <a:endParaRPr/>
          </a:p>
        </p:txBody>
      </p:sp>
      <p:sp>
        <p:nvSpPr>
          <p:cNvPr id="37" name="object 472"/>
          <p:cNvSpPr txBox="1"/>
          <p:nvPr/>
        </p:nvSpPr>
        <p:spPr>
          <a:xfrm>
            <a:off x="6239147" y="4062003"/>
            <a:ext cx="1369060" cy="815340"/>
          </a:xfrm>
          <a:prstGeom prst="rect">
            <a:avLst/>
          </a:prstGeom>
        </p:spPr>
        <p:txBody>
          <a:bodyPr vert="horz" wrap="square" lIns="0" tIns="0" rIns="0" bIns="0" rtlCol="0">
            <a:spAutoFit/>
          </a:bodyPr>
          <a:lstStyle/>
          <a:p>
            <a:pPr marL="220345" marR="205104" indent="-7620">
              <a:lnSpc>
                <a:spcPct val="100000"/>
              </a:lnSpc>
            </a:pPr>
            <a:r>
              <a:rPr sz="1800" spc="-5" dirty="0">
                <a:latin typeface="Arial"/>
                <a:cs typeface="Arial"/>
              </a:rPr>
              <a:t>F</a:t>
            </a:r>
            <a:r>
              <a:rPr sz="1800" spc="10" dirty="0">
                <a:latin typeface="Arial"/>
                <a:cs typeface="Arial"/>
              </a:rPr>
              <a:t>u</a:t>
            </a:r>
            <a:r>
              <a:rPr sz="1800" spc="5" dirty="0">
                <a:latin typeface="Arial"/>
                <a:cs typeface="Arial"/>
              </a:rPr>
              <a:t>n</a:t>
            </a:r>
            <a:r>
              <a:rPr sz="1800" dirty="0">
                <a:latin typeface="Arial"/>
                <a:cs typeface="Arial"/>
              </a:rPr>
              <a:t>zi</a:t>
            </a:r>
            <a:r>
              <a:rPr sz="1800" spc="-15" dirty="0">
                <a:latin typeface="Arial"/>
                <a:cs typeface="Arial"/>
              </a:rPr>
              <a:t>o</a:t>
            </a:r>
            <a:r>
              <a:rPr sz="1800" spc="5" dirty="0">
                <a:latin typeface="Arial"/>
                <a:cs typeface="Arial"/>
              </a:rPr>
              <a:t>n</a:t>
            </a:r>
            <a:r>
              <a:rPr sz="1800" dirty="0">
                <a:latin typeface="Arial"/>
                <a:cs typeface="Arial"/>
              </a:rPr>
              <a:t>e  c</a:t>
            </a:r>
            <a:r>
              <a:rPr sz="1800" spc="5" dirty="0">
                <a:latin typeface="Arial"/>
                <a:cs typeface="Arial"/>
              </a:rPr>
              <a:t>h</a:t>
            </a:r>
            <a:r>
              <a:rPr sz="1800" spc="-5" dirty="0">
                <a:latin typeface="Arial"/>
                <a:cs typeface="Arial"/>
              </a:rPr>
              <a:t>i</a:t>
            </a:r>
            <a:r>
              <a:rPr sz="1800" spc="-15" dirty="0">
                <a:latin typeface="Arial"/>
                <a:cs typeface="Arial"/>
              </a:rPr>
              <a:t>a</a:t>
            </a:r>
            <a:r>
              <a:rPr sz="1800" dirty="0">
                <a:latin typeface="Arial"/>
                <a:cs typeface="Arial"/>
              </a:rPr>
              <a:t>m</a:t>
            </a:r>
            <a:r>
              <a:rPr sz="1800" spc="-5" dirty="0">
                <a:latin typeface="Arial"/>
                <a:cs typeface="Arial"/>
              </a:rPr>
              <a:t>ata</a:t>
            </a:r>
            <a:endParaRPr sz="1800">
              <a:latin typeface="Arial"/>
              <a:cs typeface="Arial"/>
            </a:endParaRPr>
          </a:p>
        </p:txBody>
      </p:sp>
      <p:sp>
        <p:nvSpPr>
          <p:cNvPr id="38" name="object 473"/>
          <p:cNvSpPr/>
          <p:nvPr/>
        </p:nvSpPr>
        <p:spPr>
          <a:xfrm>
            <a:off x="6239147" y="2427514"/>
            <a:ext cx="1369060" cy="647700"/>
          </a:xfrm>
          <a:custGeom>
            <a:avLst/>
            <a:gdLst/>
            <a:ahLst/>
            <a:cxnLst/>
            <a:rect l="l" t="t" r="r" b="b"/>
            <a:pathLst>
              <a:path w="1369059" h="647700">
                <a:moveTo>
                  <a:pt x="1369059" y="0"/>
                </a:moveTo>
                <a:lnTo>
                  <a:pt x="0" y="0"/>
                </a:lnTo>
                <a:lnTo>
                  <a:pt x="0" y="647700"/>
                </a:lnTo>
                <a:lnTo>
                  <a:pt x="1369059" y="647700"/>
                </a:lnTo>
                <a:lnTo>
                  <a:pt x="1369059" y="0"/>
                </a:lnTo>
                <a:close/>
              </a:path>
            </a:pathLst>
          </a:custGeom>
          <a:solidFill>
            <a:srgbClr val="CCFFCC"/>
          </a:solidFill>
        </p:spPr>
        <p:txBody>
          <a:bodyPr wrap="square" lIns="0" tIns="0" rIns="0" bIns="0" rtlCol="0"/>
          <a:lstStyle/>
          <a:p>
            <a:endParaRPr/>
          </a:p>
        </p:txBody>
      </p:sp>
      <p:sp>
        <p:nvSpPr>
          <p:cNvPr id="39" name="object 474"/>
          <p:cNvSpPr/>
          <p:nvPr/>
        </p:nvSpPr>
        <p:spPr>
          <a:xfrm>
            <a:off x="6239147" y="2427514"/>
            <a:ext cx="1369060" cy="647700"/>
          </a:xfrm>
          <a:custGeom>
            <a:avLst/>
            <a:gdLst/>
            <a:ahLst/>
            <a:cxnLst/>
            <a:rect l="l" t="t" r="r" b="b"/>
            <a:pathLst>
              <a:path w="1369059" h="647700">
                <a:moveTo>
                  <a:pt x="684529" y="647700"/>
                </a:moveTo>
                <a:lnTo>
                  <a:pt x="0" y="647700"/>
                </a:lnTo>
                <a:lnTo>
                  <a:pt x="0" y="0"/>
                </a:lnTo>
                <a:lnTo>
                  <a:pt x="1369059" y="0"/>
                </a:lnTo>
                <a:lnTo>
                  <a:pt x="1369059" y="647700"/>
                </a:lnTo>
                <a:lnTo>
                  <a:pt x="684529" y="647700"/>
                </a:lnTo>
                <a:close/>
              </a:path>
            </a:pathLst>
          </a:custGeom>
          <a:ln w="9344">
            <a:solidFill>
              <a:srgbClr val="000000"/>
            </a:solidFill>
          </a:ln>
        </p:spPr>
        <p:txBody>
          <a:bodyPr wrap="square" lIns="0" tIns="0" rIns="0" bIns="0" rtlCol="0"/>
          <a:lstStyle/>
          <a:p>
            <a:endParaRPr/>
          </a:p>
        </p:txBody>
      </p:sp>
      <p:sp>
        <p:nvSpPr>
          <p:cNvPr id="40" name="object 475"/>
          <p:cNvSpPr/>
          <p:nvPr/>
        </p:nvSpPr>
        <p:spPr>
          <a:xfrm>
            <a:off x="6053727" y="4100103"/>
            <a:ext cx="114300" cy="114300"/>
          </a:xfrm>
          <a:custGeom>
            <a:avLst/>
            <a:gdLst/>
            <a:ahLst/>
            <a:cxnLst/>
            <a:rect l="l" t="t" r="r" b="b"/>
            <a:pathLst>
              <a:path w="114300" h="114300">
                <a:moveTo>
                  <a:pt x="0" y="0"/>
                </a:moveTo>
                <a:lnTo>
                  <a:pt x="0" y="114300"/>
                </a:lnTo>
                <a:lnTo>
                  <a:pt x="114300" y="57150"/>
                </a:lnTo>
                <a:lnTo>
                  <a:pt x="0" y="0"/>
                </a:lnTo>
                <a:close/>
              </a:path>
            </a:pathLst>
          </a:custGeom>
          <a:solidFill>
            <a:srgbClr val="000000"/>
          </a:solidFill>
        </p:spPr>
        <p:txBody>
          <a:bodyPr wrap="square" lIns="0" tIns="0" rIns="0" bIns="0" rtlCol="0"/>
          <a:lstStyle/>
          <a:p>
            <a:endParaRPr/>
          </a:p>
        </p:txBody>
      </p:sp>
      <p:sp>
        <p:nvSpPr>
          <p:cNvPr id="41" name="object 476"/>
          <p:cNvSpPr/>
          <p:nvPr/>
        </p:nvSpPr>
        <p:spPr>
          <a:xfrm>
            <a:off x="3215277" y="4157253"/>
            <a:ext cx="2861310" cy="0"/>
          </a:xfrm>
          <a:custGeom>
            <a:avLst/>
            <a:gdLst/>
            <a:ahLst/>
            <a:cxnLst/>
            <a:rect l="l" t="t" r="r" b="b"/>
            <a:pathLst>
              <a:path w="2861310">
                <a:moveTo>
                  <a:pt x="0" y="0"/>
                </a:moveTo>
                <a:lnTo>
                  <a:pt x="2861309" y="0"/>
                </a:lnTo>
              </a:path>
            </a:pathLst>
          </a:custGeom>
          <a:ln w="38100">
            <a:solidFill>
              <a:srgbClr val="000000"/>
            </a:solidFill>
          </a:ln>
        </p:spPr>
        <p:txBody>
          <a:bodyPr wrap="square" lIns="0" tIns="0" rIns="0" bIns="0" rtlCol="0"/>
          <a:lstStyle/>
          <a:p>
            <a:endParaRPr/>
          </a:p>
        </p:txBody>
      </p:sp>
      <p:sp>
        <p:nvSpPr>
          <p:cNvPr id="42" name="object 477"/>
          <p:cNvSpPr txBox="1"/>
          <p:nvPr/>
        </p:nvSpPr>
        <p:spPr>
          <a:xfrm>
            <a:off x="5897516" y="1826803"/>
            <a:ext cx="1918335" cy="559435"/>
          </a:xfrm>
          <a:prstGeom prst="rect">
            <a:avLst/>
          </a:prstGeom>
        </p:spPr>
        <p:txBody>
          <a:bodyPr vert="horz" wrap="square" lIns="0" tIns="0" rIns="0" bIns="0" rtlCol="0">
            <a:spAutoFit/>
          </a:bodyPr>
          <a:lstStyle/>
          <a:p>
            <a:pPr marL="342265" marR="5080" indent="-330200">
              <a:lnSpc>
                <a:spcPct val="100000"/>
              </a:lnSpc>
            </a:pPr>
            <a:r>
              <a:rPr sz="1800" spc="-5" dirty="0">
                <a:latin typeface="Arial"/>
                <a:cs typeface="Arial"/>
              </a:rPr>
              <a:t>Spazio di</a:t>
            </a:r>
            <a:r>
              <a:rPr sz="1800" spc="-65" dirty="0">
                <a:latin typeface="Arial"/>
                <a:cs typeface="Arial"/>
              </a:rPr>
              <a:t> </a:t>
            </a:r>
            <a:r>
              <a:rPr sz="1800" spc="-5" dirty="0">
                <a:latin typeface="Arial"/>
                <a:cs typeface="Arial"/>
              </a:rPr>
              <a:t>memoria  </a:t>
            </a:r>
            <a:r>
              <a:rPr sz="1800" dirty="0">
                <a:latin typeface="Arial"/>
                <a:cs typeface="Arial"/>
              </a:rPr>
              <a:t>del</a:t>
            </a:r>
            <a:r>
              <a:rPr sz="1800" spc="-75" dirty="0">
                <a:latin typeface="Arial"/>
                <a:cs typeface="Arial"/>
              </a:rPr>
              <a:t> </a:t>
            </a:r>
            <a:r>
              <a:rPr sz="1800" spc="-5" dirty="0">
                <a:latin typeface="Arial"/>
                <a:cs typeface="Arial"/>
              </a:rPr>
              <a:t>chiamato</a:t>
            </a:r>
            <a:endParaRPr sz="1800">
              <a:latin typeface="Arial"/>
              <a:cs typeface="Arial"/>
            </a:endParaRPr>
          </a:p>
        </p:txBody>
      </p:sp>
      <p:sp>
        <p:nvSpPr>
          <p:cNvPr id="43" name="object 478"/>
          <p:cNvSpPr/>
          <p:nvPr/>
        </p:nvSpPr>
        <p:spPr>
          <a:xfrm>
            <a:off x="6239147" y="2427514"/>
            <a:ext cx="505459" cy="275590"/>
          </a:xfrm>
          <a:custGeom>
            <a:avLst/>
            <a:gdLst/>
            <a:ahLst/>
            <a:cxnLst/>
            <a:rect l="l" t="t" r="r" b="b"/>
            <a:pathLst>
              <a:path w="505459" h="275589">
                <a:moveTo>
                  <a:pt x="0" y="0"/>
                </a:moveTo>
                <a:lnTo>
                  <a:pt x="505459" y="0"/>
                </a:lnTo>
                <a:lnTo>
                  <a:pt x="505459" y="275589"/>
                </a:lnTo>
                <a:lnTo>
                  <a:pt x="0" y="275589"/>
                </a:lnTo>
                <a:lnTo>
                  <a:pt x="0" y="0"/>
                </a:lnTo>
                <a:close/>
              </a:path>
            </a:pathLst>
          </a:custGeom>
          <a:ln w="9344">
            <a:solidFill>
              <a:srgbClr val="000000"/>
            </a:solidFill>
          </a:ln>
        </p:spPr>
        <p:txBody>
          <a:bodyPr wrap="square" lIns="0" tIns="0" rIns="0" bIns="0" rtlCol="0"/>
          <a:lstStyle/>
          <a:p>
            <a:endParaRPr/>
          </a:p>
        </p:txBody>
      </p:sp>
      <p:sp>
        <p:nvSpPr>
          <p:cNvPr id="44" name="object 479"/>
          <p:cNvSpPr txBox="1"/>
          <p:nvPr/>
        </p:nvSpPr>
        <p:spPr>
          <a:xfrm>
            <a:off x="6244226" y="2427514"/>
            <a:ext cx="48196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p</a:t>
            </a:r>
            <a:r>
              <a:rPr sz="1800" spc="-15" dirty="0">
                <a:latin typeface="Arial"/>
                <a:cs typeface="Arial"/>
              </a:rPr>
              <a:t>a</a:t>
            </a:r>
            <a:r>
              <a:rPr sz="1800" dirty="0">
                <a:latin typeface="Arial"/>
                <a:cs typeface="Arial"/>
              </a:rPr>
              <a:t>r1</a:t>
            </a:r>
            <a:endParaRPr sz="1800">
              <a:latin typeface="Arial"/>
              <a:cs typeface="Arial"/>
            </a:endParaRPr>
          </a:p>
        </p:txBody>
      </p:sp>
      <p:sp>
        <p:nvSpPr>
          <p:cNvPr id="45" name="object 480"/>
          <p:cNvSpPr txBox="1"/>
          <p:nvPr/>
        </p:nvSpPr>
        <p:spPr>
          <a:xfrm>
            <a:off x="1505857" y="1904273"/>
            <a:ext cx="1918335" cy="559435"/>
          </a:xfrm>
          <a:prstGeom prst="rect">
            <a:avLst/>
          </a:prstGeom>
        </p:spPr>
        <p:txBody>
          <a:bodyPr vert="horz" wrap="square" lIns="0" tIns="0" rIns="0" bIns="0" rtlCol="0">
            <a:spAutoFit/>
          </a:bodyPr>
          <a:lstStyle/>
          <a:p>
            <a:pPr marL="279400" marR="5080" indent="-266700">
              <a:lnSpc>
                <a:spcPct val="100000"/>
              </a:lnSpc>
            </a:pPr>
            <a:r>
              <a:rPr sz="1800" spc="-5" dirty="0">
                <a:latin typeface="Arial"/>
                <a:cs typeface="Arial"/>
              </a:rPr>
              <a:t>Spazio di</a:t>
            </a:r>
            <a:r>
              <a:rPr sz="1800" spc="-65" dirty="0">
                <a:latin typeface="Arial"/>
                <a:cs typeface="Arial"/>
              </a:rPr>
              <a:t> </a:t>
            </a:r>
            <a:r>
              <a:rPr sz="1800" spc="-5" dirty="0">
                <a:latin typeface="Arial"/>
                <a:cs typeface="Arial"/>
              </a:rPr>
              <a:t>memoria  del</a:t>
            </a:r>
            <a:r>
              <a:rPr sz="1800" spc="-60" dirty="0">
                <a:latin typeface="Arial"/>
                <a:cs typeface="Arial"/>
              </a:rPr>
              <a:t> </a:t>
            </a:r>
            <a:r>
              <a:rPr sz="1800" spc="-5" dirty="0">
                <a:latin typeface="Arial"/>
                <a:cs typeface="Arial"/>
              </a:rPr>
              <a:t>chiamante</a:t>
            </a:r>
            <a:endParaRPr sz="1800">
              <a:latin typeface="Arial"/>
              <a:cs typeface="Arial"/>
            </a:endParaRPr>
          </a:p>
        </p:txBody>
      </p:sp>
      <p:sp>
        <p:nvSpPr>
          <p:cNvPr id="46" name="object 481"/>
          <p:cNvSpPr/>
          <p:nvPr/>
        </p:nvSpPr>
        <p:spPr>
          <a:xfrm>
            <a:off x="2670446" y="2643414"/>
            <a:ext cx="469900" cy="274320"/>
          </a:xfrm>
          <a:custGeom>
            <a:avLst/>
            <a:gdLst/>
            <a:ahLst/>
            <a:cxnLst/>
            <a:rect l="l" t="t" r="r" b="b"/>
            <a:pathLst>
              <a:path w="469900" h="274319">
                <a:moveTo>
                  <a:pt x="0" y="0"/>
                </a:moveTo>
                <a:lnTo>
                  <a:pt x="469900" y="0"/>
                </a:lnTo>
                <a:lnTo>
                  <a:pt x="469900" y="274319"/>
                </a:lnTo>
                <a:lnTo>
                  <a:pt x="0" y="274319"/>
                </a:lnTo>
                <a:lnTo>
                  <a:pt x="0" y="0"/>
                </a:lnTo>
                <a:close/>
              </a:path>
            </a:pathLst>
          </a:custGeom>
          <a:ln w="9344">
            <a:solidFill>
              <a:srgbClr val="000000"/>
            </a:solidFill>
          </a:ln>
        </p:spPr>
        <p:txBody>
          <a:bodyPr wrap="square" lIns="0" tIns="0" rIns="0" bIns="0" rtlCol="0"/>
          <a:lstStyle/>
          <a:p>
            <a:endParaRPr/>
          </a:p>
        </p:txBody>
      </p:sp>
      <p:sp>
        <p:nvSpPr>
          <p:cNvPr id="47" name="object 482"/>
          <p:cNvSpPr txBox="1"/>
          <p:nvPr/>
        </p:nvSpPr>
        <p:spPr>
          <a:xfrm>
            <a:off x="2676796" y="2643414"/>
            <a:ext cx="458470"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int</a:t>
            </a:r>
            <a:r>
              <a:rPr sz="1800" spc="-90" dirty="0">
                <a:latin typeface="Arial"/>
                <a:cs typeface="Arial"/>
              </a:rPr>
              <a:t> </a:t>
            </a:r>
            <a:r>
              <a:rPr sz="1800" dirty="0">
                <a:latin typeface="Arial"/>
                <a:cs typeface="Arial"/>
              </a:rPr>
              <a:t>a</a:t>
            </a:r>
            <a:endParaRPr sz="1800">
              <a:latin typeface="Arial"/>
              <a:cs typeface="Arial"/>
            </a:endParaRPr>
          </a:p>
        </p:txBody>
      </p:sp>
      <p:sp>
        <p:nvSpPr>
          <p:cNvPr id="48" name="object 483"/>
          <p:cNvSpPr/>
          <p:nvPr/>
        </p:nvSpPr>
        <p:spPr>
          <a:xfrm>
            <a:off x="6121036" y="2450373"/>
            <a:ext cx="118110" cy="114300"/>
          </a:xfrm>
          <a:custGeom>
            <a:avLst/>
            <a:gdLst/>
            <a:ahLst/>
            <a:cxnLst/>
            <a:rect l="l" t="t" r="r" b="b"/>
            <a:pathLst>
              <a:path w="118109" h="114300">
                <a:moveTo>
                  <a:pt x="0" y="0"/>
                </a:moveTo>
                <a:lnTo>
                  <a:pt x="7620" y="114300"/>
                </a:lnTo>
                <a:lnTo>
                  <a:pt x="118110" y="49530"/>
                </a:lnTo>
                <a:lnTo>
                  <a:pt x="0" y="0"/>
                </a:lnTo>
                <a:close/>
              </a:path>
            </a:pathLst>
          </a:custGeom>
          <a:solidFill>
            <a:srgbClr val="000000"/>
          </a:solidFill>
        </p:spPr>
        <p:txBody>
          <a:bodyPr wrap="square" lIns="0" tIns="0" rIns="0" bIns="0" rtlCol="0"/>
          <a:lstStyle/>
          <a:p>
            <a:endParaRPr/>
          </a:p>
        </p:txBody>
      </p:sp>
      <p:sp>
        <p:nvSpPr>
          <p:cNvPr id="49" name="object 484"/>
          <p:cNvSpPr/>
          <p:nvPr/>
        </p:nvSpPr>
        <p:spPr>
          <a:xfrm>
            <a:off x="3141616" y="2487204"/>
            <a:ext cx="3007360" cy="247650"/>
          </a:xfrm>
          <a:custGeom>
            <a:avLst/>
            <a:gdLst/>
            <a:ahLst/>
            <a:cxnLst/>
            <a:rect l="l" t="t" r="r" b="b"/>
            <a:pathLst>
              <a:path w="3007360" h="247650">
                <a:moveTo>
                  <a:pt x="3004819" y="0"/>
                </a:moveTo>
                <a:lnTo>
                  <a:pt x="0" y="209550"/>
                </a:lnTo>
                <a:lnTo>
                  <a:pt x="3810" y="247650"/>
                </a:lnTo>
                <a:lnTo>
                  <a:pt x="3007360" y="38100"/>
                </a:lnTo>
                <a:lnTo>
                  <a:pt x="3004819" y="0"/>
                </a:lnTo>
                <a:close/>
              </a:path>
            </a:pathLst>
          </a:custGeom>
          <a:solidFill>
            <a:srgbClr val="000000"/>
          </a:solidFill>
        </p:spPr>
        <p:txBody>
          <a:bodyPr wrap="square" lIns="0" tIns="0" rIns="0" bIns="0" rtlCol="0"/>
          <a:lstStyle/>
          <a:p>
            <a:endParaRPr/>
          </a:p>
        </p:txBody>
      </p:sp>
      <p:sp>
        <p:nvSpPr>
          <p:cNvPr id="50" name="object 485"/>
          <p:cNvSpPr txBox="1"/>
          <p:nvPr/>
        </p:nvSpPr>
        <p:spPr>
          <a:xfrm>
            <a:off x="3941716" y="2329723"/>
            <a:ext cx="1104900"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riferimento</a:t>
            </a:r>
            <a:endParaRPr sz="1800">
              <a:latin typeface="Arial"/>
              <a:cs typeface="Arial"/>
            </a:endParaRPr>
          </a:p>
        </p:txBody>
      </p:sp>
      <p:sp>
        <p:nvSpPr>
          <p:cNvPr id="51" name="object 486"/>
          <p:cNvSpPr txBox="1"/>
          <p:nvPr/>
        </p:nvSpPr>
        <p:spPr>
          <a:xfrm>
            <a:off x="3581036" y="3842294"/>
            <a:ext cx="212534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chiamata di</a:t>
            </a:r>
            <a:r>
              <a:rPr sz="1800" spc="-65" dirty="0">
                <a:latin typeface="Arial"/>
                <a:cs typeface="Arial"/>
              </a:rPr>
              <a:t> </a:t>
            </a:r>
            <a:r>
              <a:rPr sz="1800" dirty="0">
                <a:latin typeface="Arial"/>
                <a:cs typeface="Arial"/>
              </a:rPr>
              <a:t>funzione</a:t>
            </a:r>
            <a:endParaRPr sz="1800">
              <a:latin typeface="Arial"/>
              <a:cs typeface="Arial"/>
            </a:endParaRPr>
          </a:p>
        </p:txBody>
      </p:sp>
      <p:sp>
        <p:nvSpPr>
          <p:cNvPr id="52" name="object 487"/>
          <p:cNvSpPr/>
          <p:nvPr/>
        </p:nvSpPr>
        <p:spPr>
          <a:xfrm>
            <a:off x="3215277" y="4458244"/>
            <a:ext cx="114300" cy="114300"/>
          </a:xfrm>
          <a:custGeom>
            <a:avLst/>
            <a:gdLst/>
            <a:ahLst/>
            <a:cxnLst/>
            <a:rect l="l" t="t" r="r" b="b"/>
            <a:pathLst>
              <a:path w="114300" h="114300">
                <a:moveTo>
                  <a:pt x="114300" y="0"/>
                </a:moveTo>
                <a:lnTo>
                  <a:pt x="0" y="57150"/>
                </a:lnTo>
                <a:lnTo>
                  <a:pt x="114300" y="114300"/>
                </a:lnTo>
                <a:lnTo>
                  <a:pt x="114300" y="0"/>
                </a:lnTo>
                <a:close/>
              </a:path>
            </a:pathLst>
          </a:custGeom>
          <a:solidFill>
            <a:srgbClr val="000000"/>
          </a:solidFill>
        </p:spPr>
        <p:txBody>
          <a:bodyPr wrap="square" lIns="0" tIns="0" rIns="0" bIns="0" rtlCol="0"/>
          <a:lstStyle/>
          <a:p>
            <a:endParaRPr/>
          </a:p>
        </p:txBody>
      </p:sp>
      <p:sp>
        <p:nvSpPr>
          <p:cNvPr id="53" name="object 488"/>
          <p:cNvSpPr/>
          <p:nvPr/>
        </p:nvSpPr>
        <p:spPr>
          <a:xfrm>
            <a:off x="3306716" y="4515394"/>
            <a:ext cx="2861310" cy="0"/>
          </a:xfrm>
          <a:custGeom>
            <a:avLst/>
            <a:gdLst/>
            <a:ahLst/>
            <a:cxnLst/>
            <a:rect l="l" t="t" r="r" b="b"/>
            <a:pathLst>
              <a:path w="2861309">
                <a:moveTo>
                  <a:pt x="0" y="0"/>
                </a:moveTo>
                <a:lnTo>
                  <a:pt x="2861310" y="0"/>
                </a:lnTo>
              </a:path>
            </a:pathLst>
          </a:custGeom>
          <a:ln w="38100">
            <a:solidFill>
              <a:srgbClr val="000000"/>
            </a:solidFill>
          </a:ln>
        </p:spPr>
        <p:txBody>
          <a:bodyPr wrap="square" lIns="0" tIns="0" rIns="0" bIns="0" rtlCol="0"/>
          <a:lstStyle/>
          <a:p>
            <a:endParaRPr/>
          </a:p>
        </p:txBody>
      </p:sp>
      <p:sp>
        <p:nvSpPr>
          <p:cNvPr id="54" name="object 489"/>
          <p:cNvSpPr txBox="1"/>
          <p:nvPr/>
        </p:nvSpPr>
        <p:spPr>
          <a:xfrm>
            <a:off x="3725816" y="4561114"/>
            <a:ext cx="16008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valore di</a:t>
            </a:r>
            <a:r>
              <a:rPr sz="1800" spc="-50" dirty="0">
                <a:latin typeface="Arial"/>
                <a:cs typeface="Arial"/>
              </a:rPr>
              <a:t> </a:t>
            </a:r>
            <a:r>
              <a:rPr sz="1800" spc="-5" dirty="0">
                <a:latin typeface="Arial"/>
                <a:cs typeface="Arial"/>
              </a:rPr>
              <a:t>ritorno</a:t>
            </a:r>
            <a:endParaRPr sz="1800">
              <a:latin typeface="Arial"/>
              <a:cs typeface="Arial"/>
            </a:endParaRPr>
          </a:p>
        </p:txBody>
      </p:sp>
      <p:sp>
        <p:nvSpPr>
          <p:cNvPr id="55" name="object 490"/>
          <p:cNvSpPr txBox="1"/>
          <p:nvPr/>
        </p:nvSpPr>
        <p:spPr>
          <a:xfrm>
            <a:off x="3870597" y="2906303"/>
            <a:ext cx="8769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modifica</a:t>
            </a:r>
            <a:endParaRPr sz="1800">
              <a:latin typeface="Arial"/>
              <a:cs typeface="Arial"/>
            </a:endParaRPr>
          </a:p>
        </p:txBody>
      </p:sp>
      <p:sp>
        <p:nvSpPr>
          <p:cNvPr id="56" name="object 491"/>
          <p:cNvSpPr/>
          <p:nvPr/>
        </p:nvSpPr>
        <p:spPr>
          <a:xfrm>
            <a:off x="3144157" y="2761523"/>
            <a:ext cx="177800" cy="171450"/>
          </a:xfrm>
          <a:custGeom>
            <a:avLst/>
            <a:gdLst/>
            <a:ahLst/>
            <a:cxnLst/>
            <a:rect l="l" t="t" r="r" b="b"/>
            <a:pathLst>
              <a:path w="177800" h="171450">
                <a:moveTo>
                  <a:pt x="163829" y="0"/>
                </a:moveTo>
                <a:lnTo>
                  <a:pt x="0" y="99060"/>
                </a:lnTo>
                <a:lnTo>
                  <a:pt x="177800" y="171450"/>
                </a:lnTo>
                <a:lnTo>
                  <a:pt x="163829" y="0"/>
                </a:lnTo>
                <a:close/>
              </a:path>
            </a:pathLst>
          </a:custGeom>
          <a:solidFill>
            <a:srgbClr val="000000"/>
          </a:solidFill>
        </p:spPr>
        <p:txBody>
          <a:bodyPr wrap="square" lIns="0" tIns="0" rIns="0" bIns="0" rtlCol="0"/>
          <a:lstStyle/>
          <a:p>
            <a:endParaRPr/>
          </a:p>
        </p:txBody>
      </p:sp>
      <p:sp>
        <p:nvSpPr>
          <p:cNvPr id="57" name="object 492"/>
          <p:cNvSpPr/>
          <p:nvPr/>
        </p:nvSpPr>
        <p:spPr>
          <a:xfrm>
            <a:off x="6477907" y="2795814"/>
            <a:ext cx="76200" cy="76200"/>
          </a:xfrm>
          <a:custGeom>
            <a:avLst/>
            <a:gdLst/>
            <a:ahLst/>
            <a:cxnLst/>
            <a:rect l="l" t="t" r="r" b="b"/>
            <a:pathLst>
              <a:path w="76200" h="76200">
                <a:moveTo>
                  <a:pt x="52070" y="0"/>
                </a:moveTo>
                <a:lnTo>
                  <a:pt x="0" y="24129"/>
                </a:lnTo>
                <a:lnTo>
                  <a:pt x="25400" y="76200"/>
                </a:lnTo>
                <a:lnTo>
                  <a:pt x="76200" y="50800"/>
                </a:lnTo>
                <a:lnTo>
                  <a:pt x="52070" y="0"/>
                </a:lnTo>
                <a:close/>
              </a:path>
            </a:pathLst>
          </a:custGeom>
          <a:solidFill>
            <a:srgbClr val="000000"/>
          </a:solidFill>
        </p:spPr>
        <p:txBody>
          <a:bodyPr wrap="square" lIns="0" tIns="0" rIns="0" bIns="0" rtlCol="0"/>
          <a:lstStyle/>
          <a:p>
            <a:endParaRPr/>
          </a:p>
        </p:txBody>
      </p:sp>
      <p:sp>
        <p:nvSpPr>
          <p:cNvPr id="58" name="object 493"/>
          <p:cNvSpPr/>
          <p:nvPr/>
        </p:nvSpPr>
        <p:spPr>
          <a:xfrm>
            <a:off x="6428376" y="2692944"/>
            <a:ext cx="76200" cy="76200"/>
          </a:xfrm>
          <a:custGeom>
            <a:avLst/>
            <a:gdLst/>
            <a:ahLst/>
            <a:cxnLst/>
            <a:rect l="l" t="t" r="r" b="b"/>
            <a:pathLst>
              <a:path w="76200" h="76200">
                <a:moveTo>
                  <a:pt x="52070" y="0"/>
                </a:moveTo>
                <a:lnTo>
                  <a:pt x="0" y="25400"/>
                </a:lnTo>
                <a:lnTo>
                  <a:pt x="25400" y="76200"/>
                </a:lnTo>
                <a:lnTo>
                  <a:pt x="76200" y="52070"/>
                </a:lnTo>
                <a:lnTo>
                  <a:pt x="52070" y="0"/>
                </a:lnTo>
                <a:close/>
              </a:path>
            </a:pathLst>
          </a:custGeom>
          <a:solidFill>
            <a:srgbClr val="000000"/>
          </a:solidFill>
        </p:spPr>
        <p:txBody>
          <a:bodyPr wrap="square" lIns="0" tIns="0" rIns="0" bIns="0" rtlCol="0"/>
          <a:lstStyle/>
          <a:p>
            <a:endParaRPr/>
          </a:p>
        </p:txBody>
      </p:sp>
      <p:sp>
        <p:nvSpPr>
          <p:cNvPr id="59" name="object 494"/>
          <p:cNvSpPr/>
          <p:nvPr/>
        </p:nvSpPr>
        <p:spPr>
          <a:xfrm>
            <a:off x="6381387" y="2593883"/>
            <a:ext cx="73660" cy="73660"/>
          </a:xfrm>
          <a:custGeom>
            <a:avLst/>
            <a:gdLst/>
            <a:ahLst/>
            <a:cxnLst/>
            <a:rect l="l" t="t" r="r" b="b"/>
            <a:pathLst>
              <a:path w="73659" h="73660">
                <a:moveTo>
                  <a:pt x="50800" y="0"/>
                </a:moveTo>
                <a:lnTo>
                  <a:pt x="0" y="25400"/>
                </a:lnTo>
                <a:lnTo>
                  <a:pt x="22860" y="73660"/>
                </a:lnTo>
                <a:lnTo>
                  <a:pt x="73660" y="48260"/>
                </a:lnTo>
                <a:lnTo>
                  <a:pt x="50800" y="0"/>
                </a:lnTo>
                <a:close/>
              </a:path>
            </a:pathLst>
          </a:custGeom>
          <a:solidFill>
            <a:srgbClr val="000000"/>
          </a:solidFill>
        </p:spPr>
        <p:txBody>
          <a:bodyPr wrap="square" lIns="0" tIns="0" rIns="0" bIns="0" rtlCol="0"/>
          <a:lstStyle/>
          <a:p>
            <a:endParaRPr/>
          </a:p>
        </p:txBody>
      </p:sp>
      <p:sp>
        <p:nvSpPr>
          <p:cNvPr id="60" name="object 495"/>
          <p:cNvSpPr/>
          <p:nvPr/>
        </p:nvSpPr>
        <p:spPr>
          <a:xfrm>
            <a:off x="6404247" y="2578644"/>
            <a:ext cx="27940" cy="27940"/>
          </a:xfrm>
          <a:custGeom>
            <a:avLst/>
            <a:gdLst/>
            <a:ahLst/>
            <a:cxnLst/>
            <a:rect l="l" t="t" r="r" b="b"/>
            <a:pathLst>
              <a:path w="27940" h="27939">
                <a:moveTo>
                  <a:pt x="10159" y="0"/>
                </a:moveTo>
                <a:lnTo>
                  <a:pt x="0" y="0"/>
                </a:lnTo>
                <a:lnTo>
                  <a:pt x="2539" y="27939"/>
                </a:lnTo>
                <a:lnTo>
                  <a:pt x="27939" y="15239"/>
                </a:lnTo>
                <a:lnTo>
                  <a:pt x="26669" y="12700"/>
                </a:lnTo>
                <a:lnTo>
                  <a:pt x="22859" y="7620"/>
                </a:lnTo>
                <a:lnTo>
                  <a:pt x="15239" y="2539"/>
                </a:lnTo>
                <a:lnTo>
                  <a:pt x="10159" y="0"/>
                </a:lnTo>
                <a:close/>
              </a:path>
            </a:pathLst>
          </a:custGeom>
          <a:solidFill>
            <a:srgbClr val="000000"/>
          </a:solidFill>
        </p:spPr>
        <p:txBody>
          <a:bodyPr wrap="square" lIns="0" tIns="0" rIns="0" bIns="0" rtlCol="0"/>
          <a:lstStyle/>
          <a:p>
            <a:endParaRPr/>
          </a:p>
        </p:txBody>
      </p:sp>
      <p:sp>
        <p:nvSpPr>
          <p:cNvPr id="61" name="object 496"/>
          <p:cNvSpPr/>
          <p:nvPr/>
        </p:nvSpPr>
        <p:spPr>
          <a:xfrm>
            <a:off x="6400437" y="2578644"/>
            <a:ext cx="8890" cy="57150"/>
          </a:xfrm>
          <a:custGeom>
            <a:avLst/>
            <a:gdLst/>
            <a:ahLst/>
            <a:cxnLst/>
            <a:rect l="l" t="t" r="r" b="b"/>
            <a:pathLst>
              <a:path w="8890" h="57150">
                <a:moveTo>
                  <a:pt x="3810" y="0"/>
                </a:moveTo>
                <a:lnTo>
                  <a:pt x="0" y="0"/>
                </a:lnTo>
                <a:lnTo>
                  <a:pt x="2540" y="29210"/>
                </a:lnTo>
                <a:lnTo>
                  <a:pt x="5079" y="57150"/>
                </a:lnTo>
                <a:lnTo>
                  <a:pt x="8890" y="57150"/>
                </a:lnTo>
                <a:lnTo>
                  <a:pt x="6350" y="27939"/>
                </a:lnTo>
                <a:lnTo>
                  <a:pt x="3810" y="0"/>
                </a:lnTo>
                <a:close/>
              </a:path>
            </a:pathLst>
          </a:custGeom>
          <a:solidFill>
            <a:srgbClr val="000000"/>
          </a:solidFill>
        </p:spPr>
        <p:txBody>
          <a:bodyPr wrap="square" lIns="0" tIns="0" rIns="0" bIns="0" rtlCol="0"/>
          <a:lstStyle/>
          <a:p>
            <a:endParaRPr/>
          </a:p>
        </p:txBody>
      </p:sp>
      <p:sp>
        <p:nvSpPr>
          <p:cNvPr id="62" name="object 497"/>
          <p:cNvSpPr/>
          <p:nvPr/>
        </p:nvSpPr>
        <p:spPr>
          <a:xfrm>
            <a:off x="6287407" y="2583723"/>
            <a:ext cx="60960" cy="60960"/>
          </a:xfrm>
          <a:custGeom>
            <a:avLst/>
            <a:gdLst/>
            <a:ahLst/>
            <a:cxnLst/>
            <a:rect l="l" t="t" r="r" b="b"/>
            <a:pathLst>
              <a:path w="60959" h="60960">
                <a:moveTo>
                  <a:pt x="55879" y="0"/>
                </a:moveTo>
                <a:lnTo>
                  <a:pt x="0" y="3810"/>
                </a:lnTo>
                <a:lnTo>
                  <a:pt x="3809" y="60960"/>
                </a:lnTo>
                <a:lnTo>
                  <a:pt x="60959" y="55880"/>
                </a:lnTo>
                <a:lnTo>
                  <a:pt x="55879" y="0"/>
                </a:lnTo>
                <a:close/>
              </a:path>
            </a:pathLst>
          </a:custGeom>
          <a:solidFill>
            <a:srgbClr val="000000"/>
          </a:solidFill>
        </p:spPr>
        <p:txBody>
          <a:bodyPr wrap="square" lIns="0" tIns="0" rIns="0" bIns="0" rtlCol="0"/>
          <a:lstStyle/>
          <a:p>
            <a:endParaRPr/>
          </a:p>
        </p:txBody>
      </p:sp>
      <p:sp>
        <p:nvSpPr>
          <p:cNvPr id="63" name="object 498"/>
          <p:cNvSpPr/>
          <p:nvPr/>
        </p:nvSpPr>
        <p:spPr>
          <a:xfrm>
            <a:off x="6173107" y="2591344"/>
            <a:ext cx="60960" cy="62230"/>
          </a:xfrm>
          <a:custGeom>
            <a:avLst/>
            <a:gdLst/>
            <a:ahLst/>
            <a:cxnLst/>
            <a:rect l="l" t="t" r="r" b="b"/>
            <a:pathLst>
              <a:path w="60959" h="62230">
                <a:moveTo>
                  <a:pt x="57150" y="0"/>
                </a:moveTo>
                <a:lnTo>
                  <a:pt x="0" y="5079"/>
                </a:lnTo>
                <a:lnTo>
                  <a:pt x="5079" y="62229"/>
                </a:lnTo>
                <a:lnTo>
                  <a:pt x="60959" y="57150"/>
                </a:lnTo>
                <a:lnTo>
                  <a:pt x="57150" y="0"/>
                </a:lnTo>
                <a:close/>
              </a:path>
            </a:pathLst>
          </a:custGeom>
          <a:solidFill>
            <a:srgbClr val="000000"/>
          </a:solidFill>
        </p:spPr>
        <p:txBody>
          <a:bodyPr wrap="square" lIns="0" tIns="0" rIns="0" bIns="0" rtlCol="0"/>
          <a:lstStyle/>
          <a:p>
            <a:endParaRPr/>
          </a:p>
        </p:txBody>
      </p:sp>
      <p:sp>
        <p:nvSpPr>
          <p:cNvPr id="64" name="object 499"/>
          <p:cNvSpPr/>
          <p:nvPr/>
        </p:nvSpPr>
        <p:spPr>
          <a:xfrm>
            <a:off x="6060077" y="2600233"/>
            <a:ext cx="60960" cy="62230"/>
          </a:xfrm>
          <a:custGeom>
            <a:avLst/>
            <a:gdLst/>
            <a:ahLst/>
            <a:cxnLst/>
            <a:rect l="l" t="t" r="r" b="b"/>
            <a:pathLst>
              <a:path w="60960" h="62230">
                <a:moveTo>
                  <a:pt x="57150" y="0"/>
                </a:moveTo>
                <a:lnTo>
                  <a:pt x="0" y="5080"/>
                </a:lnTo>
                <a:lnTo>
                  <a:pt x="5079" y="62230"/>
                </a:lnTo>
                <a:lnTo>
                  <a:pt x="60959" y="57150"/>
                </a:lnTo>
                <a:lnTo>
                  <a:pt x="57150" y="0"/>
                </a:lnTo>
                <a:close/>
              </a:path>
            </a:pathLst>
          </a:custGeom>
          <a:solidFill>
            <a:srgbClr val="000000"/>
          </a:solidFill>
        </p:spPr>
        <p:txBody>
          <a:bodyPr wrap="square" lIns="0" tIns="0" rIns="0" bIns="0" rtlCol="0"/>
          <a:lstStyle/>
          <a:p>
            <a:endParaRPr/>
          </a:p>
        </p:txBody>
      </p:sp>
      <p:sp>
        <p:nvSpPr>
          <p:cNvPr id="65" name="object 500"/>
          <p:cNvSpPr/>
          <p:nvPr/>
        </p:nvSpPr>
        <p:spPr>
          <a:xfrm>
            <a:off x="5947047" y="2609123"/>
            <a:ext cx="60960" cy="62230"/>
          </a:xfrm>
          <a:custGeom>
            <a:avLst/>
            <a:gdLst/>
            <a:ahLst/>
            <a:cxnLst/>
            <a:rect l="l" t="t" r="r" b="b"/>
            <a:pathLst>
              <a:path w="60960" h="62230">
                <a:moveTo>
                  <a:pt x="55880" y="0"/>
                </a:moveTo>
                <a:lnTo>
                  <a:pt x="0" y="5080"/>
                </a:lnTo>
                <a:lnTo>
                  <a:pt x="3810" y="62230"/>
                </a:lnTo>
                <a:lnTo>
                  <a:pt x="60960" y="57150"/>
                </a:lnTo>
                <a:lnTo>
                  <a:pt x="55880" y="0"/>
                </a:lnTo>
                <a:close/>
              </a:path>
            </a:pathLst>
          </a:custGeom>
          <a:solidFill>
            <a:srgbClr val="000000"/>
          </a:solidFill>
        </p:spPr>
        <p:txBody>
          <a:bodyPr wrap="square" lIns="0" tIns="0" rIns="0" bIns="0" rtlCol="0"/>
          <a:lstStyle/>
          <a:p>
            <a:endParaRPr/>
          </a:p>
        </p:txBody>
      </p:sp>
      <p:sp>
        <p:nvSpPr>
          <p:cNvPr id="66" name="object 501"/>
          <p:cNvSpPr/>
          <p:nvPr/>
        </p:nvSpPr>
        <p:spPr>
          <a:xfrm>
            <a:off x="5832747" y="2618014"/>
            <a:ext cx="62230" cy="62230"/>
          </a:xfrm>
          <a:custGeom>
            <a:avLst/>
            <a:gdLst/>
            <a:ahLst/>
            <a:cxnLst/>
            <a:rect l="l" t="t" r="r" b="b"/>
            <a:pathLst>
              <a:path w="62229" h="62230">
                <a:moveTo>
                  <a:pt x="57150" y="0"/>
                </a:moveTo>
                <a:lnTo>
                  <a:pt x="0" y="5079"/>
                </a:lnTo>
                <a:lnTo>
                  <a:pt x="5080" y="62229"/>
                </a:lnTo>
                <a:lnTo>
                  <a:pt x="62230" y="57150"/>
                </a:lnTo>
                <a:lnTo>
                  <a:pt x="57150" y="0"/>
                </a:lnTo>
                <a:close/>
              </a:path>
            </a:pathLst>
          </a:custGeom>
          <a:solidFill>
            <a:srgbClr val="000000"/>
          </a:solidFill>
        </p:spPr>
        <p:txBody>
          <a:bodyPr wrap="square" lIns="0" tIns="0" rIns="0" bIns="0" rtlCol="0"/>
          <a:lstStyle/>
          <a:p>
            <a:endParaRPr/>
          </a:p>
        </p:txBody>
      </p:sp>
      <p:sp>
        <p:nvSpPr>
          <p:cNvPr id="67" name="object 502"/>
          <p:cNvSpPr/>
          <p:nvPr/>
        </p:nvSpPr>
        <p:spPr>
          <a:xfrm>
            <a:off x="5719716" y="2626904"/>
            <a:ext cx="60960" cy="62230"/>
          </a:xfrm>
          <a:custGeom>
            <a:avLst/>
            <a:gdLst/>
            <a:ahLst/>
            <a:cxnLst/>
            <a:rect l="l" t="t" r="r" b="b"/>
            <a:pathLst>
              <a:path w="60960" h="62230">
                <a:moveTo>
                  <a:pt x="57150" y="0"/>
                </a:moveTo>
                <a:lnTo>
                  <a:pt x="0" y="5079"/>
                </a:lnTo>
                <a:lnTo>
                  <a:pt x="5079" y="62229"/>
                </a:lnTo>
                <a:lnTo>
                  <a:pt x="60960" y="57150"/>
                </a:lnTo>
                <a:lnTo>
                  <a:pt x="57150" y="0"/>
                </a:lnTo>
                <a:close/>
              </a:path>
            </a:pathLst>
          </a:custGeom>
          <a:solidFill>
            <a:srgbClr val="000000"/>
          </a:solidFill>
        </p:spPr>
        <p:txBody>
          <a:bodyPr wrap="square" lIns="0" tIns="0" rIns="0" bIns="0" rtlCol="0"/>
          <a:lstStyle/>
          <a:p>
            <a:endParaRPr/>
          </a:p>
        </p:txBody>
      </p:sp>
      <p:sp>
        <p:nvSpPr>
          <p:cNvPr id="68" name="object 503"/>
          <p:cNvSpPr/>
          <p:nvPr/>
        </p:nvSpPr>
        <p:spPr>
          <a:xfrm>
            <a:off x="5606686" y="2635794"/>
            <a:ext cx="60960" cy="62230"/>
          </a:xfrm>
          <a:custGeom>
            <a:avLst/>
            <a:gdLst/>
            <a:ahLst/>
            <a:cxnLst/>
            <a:rect l="l" t="t" r="r" b="b"/>
            <a:pathLst>
              <a:path w="60960" h="62230">
                <a:moveTo>
                  <a:pt x="57150" y="0"/>
                </a:moveTo>
                <a:lnTo>
                  <a:pt x="0" y="5079"/>
                </a:lnTo>
                <a:lnTo>
                  <a:pt x="3810" y="62229"/>
                </a:lnTo>
                <a:lnTo>
                  <a:pt x="60960" y="57150"/>
                </a:lnTo>
                <a:lnTo>
                  <a:pt x="57150" y="0"/>
                </a:lnTo>
                <a:close/>
              </a:path>
            </a:pathLst>
          </a:custGeom>
          <a:solidFill>
            <a:srgbClr val="000000"/>
          </a:solidFill>
        </p:spPr>
        <p:txBody>
          <a:bodyPr wrap="square" lIns="0" tIns="0" rIns="0" bIns="0" rtlCol="0"/>
          <a:lstStyle/>
          <a:p>
            <a:endParaRPr/>
          </a:p>
        </p:txBody>
      </p:sp>
      <p:sp>
        <p:nvSpPr>
          <p:cNvPr id="69" name="object 504"/>
          <p:cNvSpPr/>
          <p:nvPr/>
        </p:nvSpPr>
        <p:spPr>
          <a:xfrm>
            <a:off x="5492386" y="2644683"/>
            <a:ext cx="62230" cy="60960"/>
          </a:xfrm>
          <a:custGeom>
            <a:avLst/>
            <a:gdLst/>
            <a:ahLst/>
            <a:cxnLst/>
            <a:rect l="l" t="t" r="r" b="b"/>
            <a:pathLst>
              <a:path w="62229" h="60960">
                <a:moveTo>
                  <a:pt x="57150" y="0"/>
                </a:moveTo>
                <a:lnTo>
                  <a:pt x="0" y="5080"/>
                </a:lnTo>
                <a:lnTo>
                  <a:pt x="5080" y="60960"/>
                </a:lnTo>
                <a:lnTo>
                  <a:pt x="62230" y="57150"/>
                </a:lnTo>
                <a:lnTo>
                  <a:pt x="57150" y="0"/>
                </a:lnTo>
                <a:close/>
              </a:path>
            </a:pathLst>
          </a:custGeom>
          <a:solidFill>
            <a:srgbClr val="000000"/>
          </a:solidFill>
        </p:spPr>
        <p:txBody>
          <a:bodyPr wrap="square" lIns="0" tIns="0" rIns="0" bIns="0" rtlCol="0"/>
          <a:lstStyle/>
          <a:p>
            <a:endParaRPr/>
          </a:p>
        </p:txBody>
      </p:sp>
      <p:sp>
        <p:nvSpPr>
          <p:cNvPr id="70" name="object 505"/>
          <p:cNvSpPr/>
          <p:nvPr/>
        </p:nvSpPr>
        <p:spPr>
          <a:xfrm>
            <a:off x="5379357" y="2653573"/>
            <a:ext cx="60960" cy="62230"/>
          </a:xfrm>
          <a:custGeom>
            <a:avLst/>
            <a:gdLst/>
            <a:ahLst/>
            <a:cxnLst/>
            <a:rect l="l" t="t" r="r" b="b"/>
            <a:pathLst>
              <a:path w="60960" h="62230">
                <a:moveTo>
                  <a:pt x="57150" y="0"/>
                </a:moveTo>
                <a:lnTo>
                  <a:pt x="0" y="5080"/>
                </a:lnTo>
                <a:lnTo>
                  <a:pt x="5079" y="62230"/>
                </a:lnTo>
                <a:lnTo>
                  <a:pt x="60960" y="57150"/>
                </a:lnTo>
                <a:lnTo>
                  <a:pt x="57150" y="0"/>
                </a:lnTo>
                <a:close/>
              </a:path>
            </a:pathLst>
          </a:custGeom>
          <a:solidFill>
            <a:srgbClr val="000000"/>
          </a:solidFill>
        </p:spPr>
        <p:txBody>
          <a:bodyPr wrap="square" lIns="0" tIns="0" rIns="0" bIns="0" rtlCol="0"/>
          <a:lstStyle/>
          <a:p>
            <a:endParaRPr/>
          </a:p>
        </p:txBody>
      </p:sp>
      <p:sp>
        <p:nvSpPr>
          <p:cNvPr id="71" name="object 506"/>
          <p:cNvSpPr/>
          <p:nvPr/>
        </p:nvSpPr>
        <p:spPr>
          <a:xfrm>
            <a:off x="5266327" y="2662464"/>
            <a:ext cx="60960" cy="60960"/>
          </a:xfrm>
          <a:custGeom>
            <a:avLst/>
            <a:gdLst/>
            <a:ahLst/>
            <a:cxnLst/>
            <a:rect l="l" t="t" r="r" b="b"/>
            <a:pathLst>
              <a:path w="60960" h="60960">
                <a:moveTo>
                  <a:pt x="57150" y="0"/>
                </a:moveTo>
                <a:lnTo>
                  <a:pt x="0" y="5079"/>
                </a:lnTo>
                <a:lnTo>
                  <a:pt x="3809" y="60959"/>
                </a:lnTo>
                <a:lnTo>
                  <a:pt x="60959" y="57150"/>
                </a:lnTo>
                <a:lnTo>
                  <a:pt x="57150" y="0"/>
                </a:lnTo>
                <a:close/>
              </a:path>
            </a:pathLst>
          </a:custGeom>
          <a:solidFill>
            <a:srgbClr val="000000"/>
          </a:solidFill>
        </p:spPr>
        <p:txBody>
          <a:bodyPr wrap="square" lIns="0" tIns="0" rIns="0" bIns="0" rtlCol="0"/>
          <a:lstStyle/>
          <a:p>
            <a:endParaRPr/>
          </a:p>
        </p:txBody>
      </p:sp>
      <p:sp>
        <p:nvSpPr>
          <p:cNvPr id="72" name="object 507"/>
          <p:cNvSpPr/>
          <p:nvPr/>
        </p:nvSpPr>
        <p:spPr>
          <a:xfrm>
            <a:off x="5153297" y="2671354"/>
            <a:ext cx="60960" cy="60960"/>
          </a:xfrm>
          <a:custGeom>
            <a:avLst/>
            <a:gdLst/>
            <a:ahLst/>
            <a:cxnLst/>
            <a:rect l="l" t="t" r="r" b="b"/>
            <a:pathLst>
              <a:path w="60960" h="60960">
                <a:moveTo>
                  <a:pt x="55880" y="0"/>
                </a:moveTo>
                <a:lnTo>
                  <a:pt x="0" y="3810"/>
                </a:lnTo>
                <a:lnTo>
                  <a:pt x="3810" y="60960"/>
                </a:lnTo>
                <a:lnTo>
                  <a:pt x="60960" y="57150"/>
                </a:lnTo>
                <a:lnTo>
                  <a:pt x="55880" y="0"/>
                </a:lnTo>
                <a:close/>
              </a:path>
            </a:pathLst>
          </a:custGeom>
          <a:solidFill>
            <a:srgbClr val="000000"/>
          </a:solidFill>
        </p:spPr>
        <p:txBody>
          <a:bodyPr wrap="square" lIns="0" tIns="0" rIns="0" bIns="0" rtlCol="0"/>
          <a:lstStyle/>
          <a:p>
            <a:endParaRPr/>
          </a:p>
        </p:txBody>
      </p:sp>
      <p:sp>
        <p:nvSpPr>
          <p:cNvPr id="73" name="object 508"/>
          <p:cNvSpPr/>
          <p:nvPr/>
        </p:nvSpPr>
        <p:spPr>
          <a:xfrm>
            <a:off x="5038997" y="2680244"/>
            <a:ext cx="62230" cy="60960"/>
          </a:xfrm>
          <a:custGeom>
            <a:avLst/>
            <a:gdLst/>
            <a:ahLst/>
            <a:cxnLst/>
            <a:rect l="l" t="t" r="r" b="b"/>
            <a:pathLst>
              <a:path w="62229" h="60960">
                <a:moveTo>
                  <a:pt x="57150" y="0"/>
                </a:moveTo>
                <a:lnTo>
                  <a:pt x="0" y="3810"/>
                </a:lnTo>
                <a:lnTo>
                  <a:pt x="5080" y="60960"/>
                </a:lnTo>
                <a:lnTo>
                  <a:pt x="62230" y="57150"/>
                </a:lnTo>
                <a:lnTo>
                  <a:pt x="57150" y="0"/>
                </a:lnTo>
                <a:close/>
              </a:path>
            </a:pathLst>
          </a:custGeom>
          <a:solidFill>
            <a:srgbClr val="000000"/>
          </a:solidFill>
        </p:spPr>
        <p:txBody>
          <a:bodyPr wrap="square" lIns="0" tIns="0" rIns="0" bIns="0" rtlCol="0"/>
          <a:lstStyle/>
          <a:p>
            <a:endParaRPr/>
          </a:p>
        </p:txBody>
      </p:sp>
      <p:sp>
        <p:nvSpPr>
          <p:cNvPr id="74" name="object 509"/>
          <p:cNvSpPr/>
          <p:nvPr/>
        </p:nvSpPr>
        <p:spPr>
          <a:xfrm>
            <a:off x="4925966" y="2689133"/>
            <a:ext cx="60960" cy="60960"/>
          </a:xfrm>
          <a:custGeom>
            <a:avLst/>
            <a:gdLst/>
            <a:ahLst/>
            <a:cxnLst/>
            <a:rect l="l" t="t" r="r" b="b"/>
            <a:pathLst>
              <a:path w="60960" h="60960">
                <a:moveTo>
                  <a:pt x="57150" y="0"/>
                </a:moveTo>
                <a:lnTo>
                  <a:pt x="0" y="3810"/>
                </a:lnTo>
                <a:lnTo>
                  <a:pt x="3810" y="60960"/>
                </a:lnTo>
                <a:lnTo>
                  <a:pt x="60960" y="57150"/>
                </a:lnTo>
                <a:lnTo>
                  <a:pt x="57150" y="0"/>
                </a:lnTo>
                <a:close/>
              </a:path>
            </a:pathLst>
          </a:custGeom>
          <a:solidFill>
            <a:srgbClr val="000000"/>
          </a:solidFill>
        </p:spPr>
        <p:txBody>
          <a:bodyPr wrap="square" lIns="0" tIns="0" rIns="0" bIns="0" rtlCol="0"/>
          <a:lstStyle/>
          <a:p>
            <a:endParaRPr/>
          </a:p>
        </p:txBody>
      </p:sp>
      <p:sp>
        <p:nvSpPr>
          <p:cNvPr id="75" name="object 510"/>
          <p:cNvSpPr/>
          <p:nvPr/>
        </p:nvSpPr>
        <p:spPr>
          <a:xfrm>
            <a:off x="4812936" y="2698023"/>
            <a:ext cx="60960" cy="60960"/>
          </a:xfrm>
          <a:custGeom>
            <a:avLst/>
            <a:gdLst/>
            <a:ahLst/>
            <a:cxnLst/>
            <a:rect l="l" t="t" r="r" b="b"/>
            <a:pathLst>
              <a:path w="60960" h="60960">
                <a:moveTo>
                  <a:pt x="55880" y="0"/>
                </a:moveTo>
                <a:lnTo>
                  <a:pt x="0" y="3810"/>
                </a:lnTo>
                <a:lnTo>
                  <a:pt x="3810" y="60960"/>
                </a:lnTo>
                <a:lnTo>
                  <a:pt x="60960" y="57150"/>
                </a:lnTo>
                <a:lnTo>
                  <a:pt x="55880" y="0"/>
                </a:lnTo>
                <a:close/>
              </a:path>
            </a:pathLst>
          </a:custGeom>
          <a:solidFill>
            <a:srgbClr val="000000"/>
          </a:solidFill>
        </p:spPr>
        <p:txBody>
          <a:bodyPr wrap="square" lIns="0" tIns="0" rIns="0" bIns="0" rtlCol="0"/>
          <a:lstStyle/>
          <a:p>
            <a:endParaRPr/>
          </a:p>
        </p:txBody>
      </p:sp>
      <p:sp>
        <p:nvSpPr>
          <p:cNvPr id="76" name="object 511"/>
          <p:cNvSpPr/>
          <p:nvPr/>
        </p:nvSpPr>
        <p:spPr>
          <a:xfrm>
            <a:off x="4698636" y="2706914"/>
            <a:ext cx="62230" cy="60960"/>
          </a:xfrm>
          <a:custGeom>
            <a:avLst/>
            <a:gdLst/>
            <a:ahLst/>
            <a:cxnLst/>
            <a:rect l="l" t="t" r="r" b="b"/>
            <a:pathLst>
              <a:path w="62229" h="60960">
                <a:moveTo>
                  <a:pt x="57150" y="0"/>
                </a:moveTo>
                <a:lnTo>
                  <a:pt x="0" y="3809"/>
                </a:lnTo>
                <a:lnTo>
                  <a:pt x="5080" y="60959"/>
                </a:lnTo>
                <a:lnTo>
                  <a:pt x="62230" y="57150"/>
                </a:lnTo>
                <a:lnTo>
                  <a:pt x="57150" y="0"/>
                </a:lnTo>
                <a:close/>
              </a:path>
            </a:pathLst>
          </a:custGeom>
          <a:solidFill>
            <a:srgbClr val="000000"/>
          </a:solidFill>
        </p:spPr>
        <p:txBody>
          <a:bodyPr wrap="square" lIns="0" tIns="0" rIns="0" bIns="0" rtlCol="0"/>
          <a:lstStyle/>
          <a:p>
            <a:endParaRPr/>
          </a:p>
        </p:txBody>
      </p:sp>
      <p:sp>
        <p:nvSpPr>
          <p:cNvPr id="77" name="object 512"/>
          <p:cNvSpPr/>
          <p:nvPr/>
        </p:nvSpPr>
        <p:spPr>
          <a:xfrm>
            <a:off x="4585607" y="2715804"/>
            <a:ext cx="60960" cy="60960"/>
          </a:xfrm>
          <a:custGeom>
            <a:avLst/>
            <a:gdLst/>
            <a:ahLst/>
            <a:cxnLst/>
            <a:rect l="l" t="t" r="r" b="b"/>
            <a:pathLst>
              <a:path w="60960" h="60960">
                <a:moveTo>
                  <a:pt x="57150" y="0"/>
                </a:moveTo>
                <a:lnTo>
                  <a:pt x="0" y="3810"/>
                </a:lnTo>
                <a:lnTo>
                  <a:pt x="5079" y="60960"/>
                </a:lnTo>
                <a:lnTo>
                  <a:pt x="60960" y="57150"/>
                </a:lnTo>
                <a:lnTo>
                  <a:pt x="57150" y="0"/>
                </a:lnTo>
                <a:close/>
              </a:path>
            </a:pathLst>
          </a:custGeom>
          <a:solidFill>
            <a:srgbClr val="000000"/>
          </a:solidFill>
        </p:spPr>
        <p:txBody>
          <a:bodyPr wrap="square" lIns="0" tIns="0" rIns="0" bIns="0" rtlCol="0"/>
          <a:lstStyle/>
          <a:p>
            <a:endParaRPr/>
          </a:p>
        </p:txBody>
      </p:sp>
      <p:sp>
        <p:nvSpPr>
          <p:cNvPr id="78" name="object 513"/>
          <p:cNvSpPr/>
          <p:nvPr/>
        </p:nvSpPr>
        <p:spPr>
          <a:xfrm>
            <a:off x="4472577" y="2724694"/>
            <a:ext cx="60960" cy="60960"/>
          </a:xfrm>
          <a:custGeom>
            <a:avLst/>
            <a:gdLst/>
            <a:ahLst/>
            <a:cxnLst/>
            <a:rect l="l" t="t" r="r" b="b"/>
            <a:pathLst>
              <a:path w="60960" h="60960">
                <a:moveTo>
                  <a:pt x="55879" y="0"/>
                </a:moveTo>
                <a:lnTo>
                  <a:pt x="0" y="3810"/>
                </a:lnTo>
                <a:lnTo>
                  <a:pt x="3809" y="60960"/>
                </a:lnTo>
                <a:lnTo>
                  <a:pt x="60959" y="57150"/>
                </a:lnTo>
                <a:lnTo>
                  <a:pt x="55879" y="0"/>
                </a:lnTo>
                <a:close/>
              </a:path>
            </a:pathLst>
          </a:custGeom>
          <a:solidFill>
            <a:srgbClr val="000000"/>
          </a:solidFill>
        </p:spPr>
        <p:txBody>
          <a:bodyPr wrap="square" lIns="0" tIns="0" rIns="0" bIns="0" rtlCol="0"/>
          <a:lstStyle/>
          <a:p>
            <a:endParaRPr/>
          </a:p>
        </p:txBody>
      </p:sp>
      <p:sp>
        <p:nvSpPr>
          <p:cNvPr id="79" name="object 514"/>
          <p:cNvSpPr/>
          <p:nvPr/>
        </p:nvSpPr>
        <p:spPr>
          <a:xfrm>
            <a:off x="4359547" y="2732314"/>
            <a:ext cx="60960" cy="62230"/>
          </a:xfrm>
          <a:custGeom>
            <a:avLst/>
            <a:gdLst/>
            <a:ahLst/>
            <a:cxnLst/>
            <a:rect l="l" t="t" r="r" b="b"/>
            <a:pathLst>
              <a:path w="60960" h="62230">
                <a:moveTo>
                  <a:pt x="55880" y="0"/>
                </a:moveTo>
                <a:lnTo>
                  <a:pt x="0" y="5079"/>
                </a:lnTo>
                <a:lnTo>
                  <a:pt x="3810" y="62229"/>
                </a:lnTo>
                <a:lnTo>
                  <a:pt x="60960" y="58419"/>
                </a:lnTo>
                <a:lnTo>
                  <a:pt x="55880" y="0"/>
                </a:lnTo>
                <a:close/>
              </a:path>
            </a:pathLst>
          </a:custGeom>
          <a:solidFill>
            <a:srgbClr val="000000"/>
          </a:solidFill>
        </p:spPr>
        <p:txBody>
          <a:bodyPr wrap="square" lIns="0" tIns="0" rIns="0" bIns="0" rtlCol="0"/>
          <a:lstStyle/>
          <a:p>
            <a:endParaRPr/>
          </a:p>
        </p:txBody>
      </p:sp>
      <p:sp>
        <p:nvSpPr>
          <p:cNvPr id="80" name="object 515"/>
          <p:cNvSpPr/>
          <p:nvPr/>
        </p:nvSpPr>
        <p:spPr>
          <a:xfrm>
            <a:off x="4245247" y="2742473"/>
            <a:ext cx="60960" cy="60960"/>
          </a:xfrm>
          <a:custGeom>
            <a:avLst/>
            <a:gdLst/>
            <a:ahLst/>
            <a:cxnLst/>
            <a:rect l="l" t="t" r="r" b="b"/>
            <a:pathLst>
              <a:path w="60960" h="60960">
                <a:moveTo>
                  <a:pt x="57150" y="0"/>
                </a:moveTo>
                <a:lnTo>
                  <a:pt x="0" y="3810"/>
                </a:lnTo>
                <a:lnTo>
                  <a:pt x="5080" y="60960"/>
                </a:lnTo>
                <a:lnTo>
                  <a:pt x="60960" y="57150"/>
                </a:lnTo>
                <a:lnTo>
                  <a:pt x="57150" y="0"/>
                </a:lnTo>
                <a:close/>
              </a:path>
            </a:pathLst>
          </a:custGeom>
          <a:solidFill>
            <a:srgbClr val="000000"/>
          </a:solidFill>
        </p:spPr>
        <p:txBody>
          <a:bodyPr wrap="square" lIns="0" tIns="0" rIns="0" bIns="0" rtlCol="0"/>
          <a:lstStyle/>
          <a:p>
            <a:endParaRPr/>
          </a:p>
        </p:txBody>
      </p:sp>
      <p:sp>
        <p:nvSpPr>
          <p:cNvPr id="81" name="object 516"/>
          <p:cNvSpPr/>
          <p:nvPr/>
        </p:nvSpPr>
        <p:spPr>
          <a:xfrm>
            <a:off x="4132216" y="2751364"/>
            <a:ext cx="60960" cy="60960"/>
          </a:xfrm>
          <a:custGeom>
            <a:avLst/>
            <a:gdLst/>
            <a:ahLst/>
            <a:cxnLst/>
            <a:rect l="l" t="t" r="r" b="b"/>
            <a:pathLst>
              <a:path w="60960" h="60960">
                <a:moveTo>
                  <a:pt x="57150" y="0"/>
                </a:moveTo>
                <a:lnTo>
                  <a:pt x="0" y="3809"/>
                </a:lnTo>
                <a:lnTo>
                  <a:pt x="3810" y="60959"/>
                </a:lnTo>
                <a:lnTo>
                  <a:pt x="60960" y="55879"/>
                </a:lnTo>
                <a:lnTo>
                  <a:pt x="57150" y="0"/>
                </a:lnTo>
                <a:close/>
              </a:path>
            </a:pathLst>
          </a:custGeom>
          <a:solidFill>
            <a:srgbClr val="000000"/>
          </a:solidFill>
        </p:spPr>
        <p:txBody>
          <a:bodyPr wrap="square" lIns="0" tIns="0" rIns="0" bIns="0" rtlCol="0"/>
          <a:lstStyle/>
          <a:p>
            <a:endParaRPr/>
          </a:p>
        </p:txBody>
      </p:sp>
      <p:sp>
        <p:nvSpPr>
          <p:cNvPr id="82" name="object 517"/>
          <p:cNvSpPr/>
          <p:nvPr/>
        </p:nvSpPr>
        <p:spPr>
          <a:xfrm>
            <a:off x="4019186" y="2758983"/>
            <a:ext cx="60960" cy="62230"/>
          </a:xfrm>
          <a:custGeom>
            <a:avLst/>
            <a:gdLst/>
            <a:ahLst/>
            <a:cxnLst/>
            <a:rect l="l" t="t" r="r" b="b"/>
            <a:pathLst>
              <a:path w="60960" h="62230">
                <a:moveTo>
                  <a:pt x="55880" y="0"/>
                </a:moveTo>
                <a:lnTo>
                  <a:pt x="0" y="5080"/>
                </a:lnTo>
                <a:lnTo>
                  <a:pt x="3810" y="62230"/>
                </a:lnTo>
                <a:lnTo>
                  <a:pt x="60960" y="58420"/>
                </a:lnTo>
                <a:lnTo>
                  <a:pt x="55880" y="0"/>
                </a:lnTo>
                <a:close/>
              </a:path>
            </a:pathLst>
          </a:custGeom>
          <a:solidFill>
            <a:srgbClr val="000000"/>
          </a:solidFill>
        </p:spPr>
        <p:txBody>
          <a:bodyPr wrap="square" lIns="0" tIns="0" rIns="0" bIns="0" rtlCol="0"/>
          <a:lstStyle/>
          <a:p>
            <a:endParaRPr/>
          </a:p>
        </p:txBody>
      </p:sp>
      <p:sp>
        <p:nvSpPr>
          <p:cNvPr id="83" name="object 518"/>
          <p:cNvSpPr/>
          <p:nvPr/>
        </p:nvSpPr>
        <p:spPr>
          <a:xfrm>
            <a:off x="3904886" y="2769144"/>
            <a:ext cx="60960" cy="60960"/>
          </a:xfrm>
          <a:custGeom>
            <a:avLst/>
            <a:gdLst/>
            <a:ahLst/>
            <a:cxnLst/>
            <a:rect l="l" t="t" r="r" b="b"/>
            <a:pathLst>
              <a:path w="60960" h="60960">
                <a:moveTo>
                  <a:pt x="57150" y="0"/>
                </a:moveTo>
                <a:lnTo>
                  <a:pt x="0" y="3810"/>
                </a:lnTo>
                <a:lnTo>
                  <a:pt x="5080" y="60960"/>
                </a:lnTo>
                <a:lnTo>
                  <a:pt x="60960" y="55879"/>
                </a:lnTo>
                <a:lnTo>
                  <a:pt x="57150" y="0"/>
                </a:lnTo>
                <a:close/>
              </a:path>
            </a:pathLst>
          </a:custGeom>
          <a:solidFill>
            <a:srgbClr val="000000"/>
          </a:solidFill>
        </p:spPr>
        <p:txBody>
          <a:bodyPr wrap="square" lIns="0" tIns="0" rIns="0" bIns="0" rtlCol="0"/>
          <a:lstStyle/>
          <a:p>
            <a:endParaRPr/>
          </a:p>
        </p:txBody>
      </p:sp>
      <p:sp>
        <p:nvSpPr>
          <p:cNvPr id="84" name="object 519"/>
          <p:cNvSpPr/>
          <p:nvPr/>
        </p:nvSpPr>
        <p:spPr>
          <a:xfrm>
            <a:off x="3791857" y="2776764"/>
            <a:ext cx="60960" cy="62230"/>
          </a:xfrm>
          <a:custGeom>
            <a:avLst/>
            <a:gdLst/>
            <a:ahLst/>
            <a:cxnLst/>
            <a:rect l="l" t="t" r="r" b="b"/>
            <a:pathLst>
              <a:path w="60960" h="62230">
                <a:moveTo>
                  <a:pt x="57150" y="0"/>
                </a:moveTo>
                <a:lnTo>
                  <a:pt x="0" y="5079"/>
                </a:lnTo>
                <a:lnTo>
                  <a:pt x="5079" y="62229"/>
                </a:lnTo>
                <a:lnTo>
                  <a:pt x="60960" y="57150"/>
                </a:lnTo>
                <a:lnTo>
                  <a:pt x="57150" y="0"/>
                </a:lnTo>
                <a:close/>
              </a:path>
            </a:pathLst>
          </a:custGeom>
          <a:solidFill>
            <a:srgbClr val="000000"/>
          </a:solidFill>
        </p:spPr>
        <p:txBody>
          <a:bodyPr wrap="square" lIns="0" tIns="0" rIns="0" bIns="0" rtlCol="0"/>
          <a:lstStyle/>
          <a:p>
            <a:endParaRPr/>
          </a:p>
        </p:txBody>
      </p:sp>
      <p:sp>
        <p:nvSpPr>
          <p:cNvPr id="85" name="object 520"/>
          <p:cNvSpPr/>
          <p:nvPr/>
        </p:nvSpPr>
        <p:spPr>
          <a:xfrm>
            <a:off x="3678827" y="2785654"/>
            <a:ext cx="60960" cy="62230"/>
          </a:xfrm>
          <a:custGeom>
            <a:avLst/>
            <a:gdLst/>
            <a:ahLst/>
            <a:cxnLst/>
            <a:rect l="l" t="t" r="r" b="b"/>
            <a:pathLst>
              <a:path w="60960" h="62230">
                <a:moveTo>
                  <a:pt x="55879" y="0"/>
                </a:moveTo>
                <a:lnTo>
                  <a:pt x="0" y="5079"/>
                </a:lnTo>
                <a:lnTo>
                  <a:pt x="3809" y="62229"/>
                </a:lnTo>
                <a:lnTo>
                  <a:pt x="60959" y="57150"/>
                </a:lnTo>
                <a:lnTo>
                  <a:pt x="55879" y="0"/>
                </a:lnTo>
                <a:close/>
              </a:path>
            </a:pathLst>
          </a:custGeom>
          <a:solidFill>
            <a:srgbClr val="000000"/>
          </a:solidFill>
        </p:spPr>
        <p:txBody>
          <a:bodyPr wrap="square" lIns="0" tIns="0" rIns="0" bIns="0" rtlCol="0"/>
          <a:lstStyle/>
          <a:p>
            <a:endParaRPr/>
          </a:p>
        </p:txBody>
      </p:sp>
      <p:sp>
        <p:nvSpPr>
          <p:cNvPr id="86" name="object 521"/>
          <p:cNvSpPr/>
          <p:nvPr/>
        </p:nvSpPr>
        <p:spPr>
          <a:xfrm>
            <a:off x="3564527" y="2794544"/>
            <a:ext cx="60960" cy="62230"/>
          </a:xfrm>
          <a:custGeom>
            <a:avLst/>
            <a:gdLst/>
            <a:ahLst/>
            <a:cxnLst/>
            <a:rect l="l" t="t" r="r" b="b"/>
            <a:pathLst>
              <a:path w="60960" h="62230">
                <a:moveTo>
                  <a:pt x="57150" y="0"/>
                </a:moveTo>
                <a:lnTo>
                  <a:pt x="0" y="5079"/>
                </a:lnTo>
                <a:lnTo>
                  <a:pt x="5079" y="62229"/>
                </a:lnTo>
                <a:lnTo>
                  <a:pt x="60959" y="57150"/>
                </a:lnTo>
                <a:lnTo>
                  <a:pt x="57150" y="0"/>
                </a:lnTo>
                <a:close/>
              </a:path>
            </a:pathLst>
          </a:custGeom>
          <a:solidFill>
            <a:srgbClr val="000000"/>
          </a:solidFill>
        </p:spPr>
        <p:txBody>
          <a:bodyPr wrap="square" lIns="0" tIns="0" rIns="0" bIns="0" rtlCol="0"/>
          <a:lstStyle/>
          <a:p>
            <a:endParaRPr/>
          </a:p>
        </p:txBody>
      </p:sp>
      <p:sp>
        <p:nvSpPr>
          <p:cNvPr id="87" name="object 522"/>
          <p:cNvSpPr/>
          <p:nvPr/>
        </p:nvSpPr>
        <p:spPr>
          <a:xfrm>
            <a:off x="3451497" y="2803433"/>
            <a:ext cx="60960" cy="62230"/>
          </a:xfrm>
          <a:custGeom>
            <a:avLst/>
            <a:gdLst/>
            <a:ahLst/>
            <a:cxnLst/>
            <a:rect l="l" t="t" r="r" b="b"/>
            <a:pathLst>
              <a:path w="60960" h="62230">
                <a:moveTo>
                  <a:pt x="57150" y="0"/>
                </a:moveTo>
                <a:lnTo>
                  <a:pt x="0" y="5080"/>
                </a:lnTo>
                <a:lnTo>
                  <a:pt x="5080" y="62230"/>
                </a:lnTo>
                <a:lnTo>
                  <a:pt x="60960" y="57150"/>
                </a:lnTo>
                <a:lnTo>
                  <a:pt x="57150" y="0"/>
                </a:lnTo>
                <a:close/>
              </a:path>
            </a:pathLst>
          </a:custGeom>
          <a:solidFill>
            <a:srgbClr val="000000"/>
          </a:solidFill>
        </p:spPr>
        <p:txBody>
          <a:bodyPr wrap="square" lIns="0" tIns="0" rIns="0" bIns="0" rtlCol="0"/>
          <a:lstStyle/>
          <a:p>
            <a:endParaRPr/>
          </a:p>
        </p:txBody>
      </p:sp>
      <p:sp>
        <p:nvSpPr>
          <p:cNvPr id="88" name="object 523"/>
          <p:cNvSpPr/>
          <p:nvPr/>
        </p:nvSpPr>
        <p:spPr>
          <a:xfrm>
            <a:off x="3338466" y="2812323"/>
            <a:ext cx="60960" cy="62230"/>
          </a:xfrm>
          <a:custGeom>
            <a:avLst/>
            <a:gdLst/>
            <a:ahLst/>
            <a:cxnLst/>
            <a:rect l="l" t="t" r="r" b="b"/>
            <a:pathLst>
              <a:path w="60960" h="62230">
                <a:moveTo>
                  <a:pt x="55879" y="0"/>
                </a:moveTo>
                <a:lnTo>
                  <a:pt x="0" y="5080"/>
                </a:lnTo>
                <a:lnTo>
                  <a:pt x="3810" y="62230"/>
                </a:lnTo>
                <a:lnTo>
                  <a:pt x="60960" y="57150"/>
                </a:lnTo>
                <a:lnTo>
                  <a:pt x="55879" y="0"/>
                </a:lnTo>
                <a:close/>
              </a:path>
            </a:pathLst>
          </a:custGeom>
          <a:solidFill>
            <a:srgbClr val="000000"/>
          </a:solidFill>
        </p:spPr>
        <p:txBody>
          <a:bodyPr wrap="square" lIns="0" tIns="0" rIns="0" bIns="0" rtlCol="0"/>
          <a:lstStyle/>
          <a:p>
            <a:endParaRPr/>
          </a:p>
        </p:txBody>
      </p:sp>
      <p:sp>
        <p:nvSpPr>
          <p:cNvPr id="89" name="object 524"/>
          <p:cNvSpPr/>
          <p:nvPr/>
        </p:nvSpPr>
        <p:spPr>
          <a:xfrm>
            <a:off x="3278777" y="2821214"/>
            <a:ext cx="7620" cy="57150"/>
          </a:xfrm>
          <a:custGeom>
            <a:avLst/>
            <a:gdLst/>
            <a:ahLst/>
            <a:cxnLst/>
            <a:rect l="l" t="t" r="r" b="b"/>
            <a:pathLst>
              <a:path w="7620" h="57150">
                <a:moveTo>
                  <a:pt x="2539" y="0"/>
                </a:moveTo>
                <a:lnTo>
                  <a:pt x="0" y="0"/>
                </a:lnTo>
                <a:lnTo>
                  <a:pt x="5079" y="57150"/>
                </a:lnTo>
                <a:lnTo>
                  <a:pt x="7619" y="57150"/>
                </a:lnTo>
                <a:lnTo>
                  <a:pt x="2539" y="0"/>
                </a:lnTo>
                <a:close/>
              </a:path>
            </a:pathLst>
          </a:custGeom>
          <a:solidFill>
            <a:srgbClr val="000000"/>
          </a:solidFill>
        </p:spPr>
        <p:txBody>
          <a:bodyPr wrap="square" lIns="0" tIns="0" rIns="0" bIns="0" rtlCol="0"/>
          <a:lstStyle/>
          <a:p>
            <a:endParaRPr/>
          </a:p>
        </p:txBody>
      </p:sp>
      <p:sp>
        <p:nvSpPr>
          <p:cNvPr id="90" name="object 525"/>
          <p:cNvSpPr/>
          <p:nvPr/>
        </p:nvSpPr>
        <p:spPr>
          <a:xfrm>
            <a:off x="6443616" y="2859314"/>
            <a:ext cx="171450" cy="171450"/>
          </a:xfrm>
          <a:custGeom>
            <a:avLst/>
            <a:gdLst/>
            <a:ahLst/>
            <a:cxnLst/>
            <a:rect l="l" t="t" r="r" b="b"/>
            <a:pathLst>
              <a:path w="171450" h="171450">
                <a:moveTo>
                  <a:pt x="85090" y="0"/>
                </a:moveTo>
                <a:lnTo>
                  <a:pt x="0" y="171450"/>
                </a:lnTo>
                <a:lnTo>
                  <a:pt x="171450" y="171450"/>
                </a:lnTo>
                <a:lnTo>
                  <a:pt x="85090" y="0"/>
                </a:lnTo>
                <a:close/>
              </a:path>
            </a:pathLst>
          </a:custGeom>
          <a:solidFill>
            <a:srgbClr val="000000"/>
          </a:solidFill>
        </p:spPr>
        <p:txBody>
          <a:bodyPr wrap="square" lIns="0" tIns="0" rIns="0" bIns="0" rtlCol="0"/>
          <a:lstStyle/>
          <a:p>
            <a:endParaRPr/>
          </a:p>
        </p:txBody>
      </p:sp>
      <p:sp>
        <p:nvSpPr>
          <p:cNvPr id="91" name="object 526"/>
          <p:cNvSpPr/>
          <p:nvPr/>
        </p:nvSpPr>
        <p:spPr>
          <a:xfrm>
            <a:off x="6500766" y="3767998"/>
            <a:ext cx="57150" cy="0"/>
          </a:xfrm>
          <a:custGeom>
            <a:avLst/>
            <a:gdLst/>
            <a:ahLst/>
            <a:cxnLst/>
            <a:rect l="l" t="t" r="r" b="b"/>
            <a:pathLst>
              <a:path w="57150">
                <a:moveTo>
                  <a:pt x="0" y="0"/>
                </a:moveTo>
                <a:lnTo>
                  <a:pt x="57150" y="0"/>
                </a:lnTo>
              </a:path>
            </a:pathLst>
          </a:custGeom>
          <a:ln w="57150">
            <a:solidFill>
              <a:srgbClr val="000000"/>
            </a:solidFill>
          </a:ln>
        </p:spPr>
        <p:txBody>
          <a:bodyPr wrap="square" lIns="0" tIns="0" rIns="0" bIns="0" rtlCol="0"/>
          <a:lstStyle/>
          <a:p>
            <a:endParaRPr/>
          </a:p>
        </p:txBody>
      </p:sp>
      <p:sp>
        <p:nvSpPr>
          <p:cNvPr id="92" name="object 527"/>
          <p:cNvSpPr/>
          <p:nvPr/>
        </p:nvSpPr>
        <p:spPr>
          <a:xfrm>
            <a:off x="6500766" y="3653698"/>
            <a:ext cx="57150" cy="0"/>
          </a:xfrm>
          <a:custGeom>
            <a:avLst/>
            <a:gdLst/>
            <a:ahLst/>
            <a:cxnLst/>
            <a:rect l="l" t="t" r="r" b="b"/>
            <a:pathLst>
              <a:path w="57150">
                <a:moveTo>
                  <a:pt x="0" y="0"/>
                </a:moveTo>
                <a:lnTo>
                  <a:pt x="57150" y="0"/>
                </a:lnTo>
              </a:path>
            </a:pathLst>
          </a:custGeom>
          <a:ln w="57150">
            <a:solidFill>
              <a:srgbClr val="000000"/>
            </a:solidFill>
          </a:ln>
        </p:spPr>
        <p:txBody>
          <a:bodyPr wrap="square" lIns="0" tIns="0" rIns="0" bIns="0" rtlCol="0"/>
          <a:lstStyle/>
          <a:p>
            <a:endParaRPr/>
          </a:p>
        </p:txBody>
      </p:sp>
      <p:sp>
        <p:nvSpPr>
          <p:cNvPr id="93" name="object 528"/>
          <p:cNvSpPr/>
          <p:nvPr/>
        </p:nvSpPr>
        <p:spPr>
          <a:xfrm>
            <a:off x="6500766" y="3540669"/>
            <a:ext cx="57150" cy="0"/>
          </a:xfrm>
          <a:custGeom>
            <a:avLst/>
            <a:gdLst/>
            <a:ahLst/>
            <a:cxnLst/>
            <a:rect l="l" t="t" r="r" b="b"/>
            <a:pathLst>
              <a:path w="57150">
                <a:moveTo>
                  <a:pt x="0" y="0"/>
                </a:moveTo>
                <a:lnTo>
                  <a:pt x="57150" y="0"/>
                </a:lnTo>
              </a:path>
            </a:pathLst>
          </a:custGeom>
          <a:ln w="57150">
            <a:solidFill>
              <a:srgbClr val="000000"/>
            </a:solidFill>
          </a:ln>
        </p:spPr>
        <p:txBody>
          <a:bodyPr wrap="square" lIns="0" tIns="0" rIns="0" bIns="0" rtlCol="0"/>
          <a:lstStyle/>
          <a:p>
            <a:endParaRPr/>
          </a:p>
        </p:txBody>
      </p:sp>
      <p:sp>
        <p:nvSpPr>
          <p:cNvPr id="94" name="object 529"/>
          <p:cNvSpPr/>
          <p:nvPr/>
        </p:nvSpPr>
        <p:spPr>
          <a:xfrm>
            <a:off x="6500766" y="3426369"/>
            <a:ext cx="57150" cy="0"/>
          </a:xfrm>
          <a:custGeom>
            <a:avLst/>
            <a:gdLst/>
            <a:ahLst/>
            <a:cxnLst/>
            <a:rect l="l" t="t" r="r" b="b"/>
            <a:pathLst>
              <a:path w="57150">
                <a:moveTo>
                  <a:pt x="0" y="0"/>
                </a:moveTo>
                <a:lnTo>
                  <a:pt x="57150" y="0"/>
                </a:lnTo>
              </a:path>
            </a:pathLst>
          </a:custGeom>
          <a:ln w="57150">
            <a:solidFill>
              <a:srgbClr val="000000"/>
            </a:solidFill>
          </a:ln>
        </p:spPr>
        <p:txBody>
          <a:bodyPr wrap="square" lIns="0" tIns="0" rIns="0" bIns="0" rtlCol="0"/>
          <a:lstStyle/>
          <a:p>
            <a:endParaRPr/>
          </a:p>
        </p:txBody>
      </p:sp>
      <p:sp>
        <p:nvSpPr>
          <p:cNvPr id="95" name="object 530"/>
          <p:cNvSpPr/>
          <p:nvPr/>
        </p:nvSpPr>
        <p:spPr>
          <a:xfrm>
            <a:off x="6500766" y="3313339"/>
            <a:ext cx="57150" cy="0"/>
          </a:xfrm>
          <a:custGeom>
            <a:avLst/>
            <a:gdLst/>
            <a:ahLst/>
            <a:cxnLst/>
            <a:rect l="l" t="t" r="r" b="b"/>
            <a:pathLst>
              <a:path w="57150">
                <a:moveTo>
                  <a:pt x="0" y="0"/>
                </a:moveTo>
                <a:lnTo>
                  <a:pt x="57150" y="0"/>
                </a:lnTo>
              </a:path>
            </a:pathLst>
          </a:custGeom>
          <a:ln w="57150">
            <a:solidFill>
              <a:srgbClr val="000000"/>
            </a:solidFill>
          </a:ln>
        </p:spPr>
        <p:txBody>
          <a:bodyPr wrap="square" lIns="0" tIns="0" rIns="0" bIns="0" rtlCol="0"/>
          <a:lstStyle/>
          <a:p>
            <a:endParaRPr/>
          </a:p>
        </p:txBody>
      </p:sp>
      <p:sp>
        <p:nvSpPr>
          <p:cNvPr id="96" name="object 531"/>
          <p:cNvSpPr/>
          <p:nvPr/>
        </p:nvSpPr>
        <p:spPr>
          <a:xfrm>
            <a:off x="6500766" y="3199039"/>
            <a:ext cx="57150" cy="0"/>
          </a:xfrm>
          <a:custGeom>
            <a:avLst/>
            <a:gdLst/>
            <a:ahLst/>
            <a:cxnLst/>
            <a:rect l="l" t="t" r="r" b="b"/>
            <a:pathLst>
              <a:path w="57150">
                <a:moveTo>
                  <a:pt x="0" y="0"/>
                </a:moveTo>
                <a:lnTo>
                  <a:pt x="57150" y="0"/>
                </a:lnTo>
              </a:path>
            </a:pathLst>
          </a:custGeom>
          <a:ln w="57150">
            <a:solidFill>
              <a:srgbClr val="000000"/>
            </a:solidFill>
          </a:ln>
        </p:spPr>
        <p:txBody>
          <a:bodyPr wrap="square" lIns="0" tIns="0" rIns="0" bIns="0" rtlCol="0"/>
          <a:lstStyle/>
          <a:p>
            <a:endParaRPr/>
          </a:p>
        </p:txBody>
      </p:sp>
      <p:sp>
        <p:nvSpPr>
          <p:cNvPr id="97" name="object 532"/>
          <p:cNvSpPr/>
          <p:nvPr/>
        </p:nvSpPr>
        <p:spPr>
          <a:xfrm>
            <a:off x="6500766" y="3085373"/>
            <a:ext cx="57150" cy="0"/>
          </a:xfrm>
          <a:custGeom>
            <a:avLst/>
            <a:gdLst/>
            <a:ahLst/>
            <a:cxnLst/>
            <a:rect l="l" t="t" r="r" b="b"/>
            <a:pathLst>
              <a:path w="57150">
                <a:moveTo>
                  <a:pt x="0" y="0"/>
                </a:moveTo>
                <a:lnTo>
                  <a:pt x="57150" y="0"/>
                </a:lnTo>
              </a:path>
            </a:pathLst>
          </a:custGeom>
          <a:ln w="55880">
            <a:solidFill>
              <a:srgbClr val="000000"/>
            </a:solidFill>
          </a:ln>
        </p:spPr>
        <p:txBody>
          <a:bodyPr wrap="square" lIns="0" tIns="0" rIns="0" bIns="0" rtlCol="0"/>
          <a:lstStyle/>
          <a:p>
            <a:endParaRPr/>
          </a:p>
        </p:txBody>
      </p:sp>
      <p:sp>
        <p:nvSpPr>
          <p:cNvPr id="98" name="object 533"/>
          <p:cNvSpPr/>
          <p:nvPr/>
        </p:nvSpPr>
        <p:spPr>
          <a:xfrm>
            <a:off x="6500766" y="2999014"/>
            <a:ext cx="57150" cy="0"/>
          </a:xfrm>
          <a:custGeom>
            <a:avLst/>
            <a:gdLst/>
            <a:ahLst/>
            <a:cxnLst/>
            <a:rect l="l" t="t" r="r" b="b"/>
            <a:pathLst>
              <a:path w="57150">
                <a:moveTo>
                  <a:pt x="0" y="0"/>
                </a:moveTo>
                <a:lnTo>
                  <a:pt x="57150" y="0"/>
                </a:lnTo>
              </a:path>
            </a:pathLst>
          </a:custGeom>
          <a:ln w="3175">
            <a:solidFill>
              <a:srgbClr val="000000"/>
            </a:solidFill>
          </a:ln>
        </p:spPr>
        <p:txBody>
          <a:bodyPr wrap="square" lIns="0" tIns="0" rIns="0" bIns="0" rtlCol="0"/>
          <a:lstStyle/>
          <a:p>
            <a:endParaRPr/>
          </a:p>
        </p:txBody>
      </p:sp>
      <p:sp>
        <p:nvSpPr>
          <p:cNvPr id="99" name="object 534"/>
          <p:cNvSpPr txBox="1"/>
          <p:nvPr/>
        </p:nvSpPr>
        <p:spPr>
          <a:xfrm>
            <a:off x="6608716" y="3266984"/>
            <a:ext cx="153479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modifica</a:t>
            </a:r>
            <a:r>
              <a:rPr sz="1800" spc="-65" dirty="0">
                <a:latin typeface="Arial"/>
                <a:cs typeface="Arial"/>
              </a:rPr>
              <a:t> </a:t>
            </a:r>
            <a:r>
              <a:rPr sz="1800" spc="-10" dirty="0">
                <a:latin typeface="Arial"/>
                <a:cs typeface="Arial"/>
              </a:rPr>
              <a:t>locale</a:t>
            </a:r>
            <a:endParaRPr sz="1800">
              <a:latin typeface="Arial"/>
              <a:cs typeface="Arial"/>
            </a:endParaRPr>
          </a:p>
        </p:txBody>
      </p:sp>
    </p:spTree>
    <p:extLst>
      <p:ext uri="{BB962C8B-B14F-4D97-AF65-F5344CB8AC3E}">
        <p14:creationId xmlns:p14="http://schemas.microsoft.com/office/powerpoint/2010/main" val="2863460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L’informatica moderna</a:t>
            </a:r>
            <a:endParaRPr lang="it-IT" dirty="0"/>
          </a:p>
        </p:txBody>
      </p:sp>
      <p:sp>
        <p:nvSpPr>
          <p:cNvPr id="3" name="Segnaposto contenuto 2"/>
          <p:cNvSpPr>
            <a:spLocks noGrp="1"/>
          </p:cNvSpPr>
          <p:nvPr>
            <p:ph idx="1"/>
          </p:nvPr>
        </p:nvSpPr>
        <p:spPr/>
        <p:txBody>
          <a:bodyPr anchor="ctr"/>
          <a:lstStyle/>
          <a:p>
            <a:pPr algn="just">
              <a:lnSpc>
                <a:spcPct val="80000"/>
              </a:lnSpc>
              <a:buFont typeface="Wingdings" panose="05000000000000000000" pitchFamily="2" charset="2"/>
              <a:buNone/>
            </a:pPr>
            <a:r>
              <a:rPr lang="it-IT" altLang="it-IT" sz="2000" b="1" dirty="0"/>
              <a:t>Citazione:</a:t>
            </a:r>
          </a:p>
          <a:p>
            <a:pPr algn="just">
              <a:lnSpc>
                <a:spcPct val="80000"/>
              </a:lnSpc>
              <a:buFont typeface="Wingdings" panose="05000000000000000000" pitchFamily="2" charset="2"/>
              <a:buNone/>
            </a:pPr>
            <a:r>
              <a:rPr lang="it-IT" altLang="it-IT" sz="2000" dirty="0"/>
              <a:t>“[…] </a:t>
            </a:r>
            <a:r>
              <a:rPr lang="it-IT" altLang="it-IT" sz="2000" i="1" dirty="0"/>
              <a:t>Fino a poco tempo fa, i matematici teorici consideravano una problema risolto se esisteva un metodo conosciuto, o algoritmo, per risolverlo; il procedimento di esecuzione dell’algoritmo era di importanza secondaria. Tuttavia, c’è una grande differenza tra il sapere che è possibile fare qualcosa e farlo.</a:t>
            </a:r>
            <a:r>
              <a:rPr lang="it-IT" altLang="it-IT" sz="2000" dirty="0"/>
              <a:t> […]”</a:t>
            </a:r>
          </a:p>
          <a:p>
            <a:pPr>
              <a:lnSpc>
                <a:spcPct val="80000"/>
              </a:lnSpc>
              <a:buFont typeface="Wingdings" panose="05000000000000000000" pitchFamily="2" charset="2"/>
              <a:buNone/>
            </a:pPr>
            <a:endParaRPr lang="it-IT" altLang="it-IT" sz="2000" dirty="0"/>
          </a:p>
          <a:p>
            <a:pPr algn="r">
              <a:lnSpc>
                <a:spcPct val="80000"/>
              </a:lnSpc>
              <a:buFont typeface="Wingdings" panose="05000000000000000000" pitchFamily="2" charset="2"/>
              <a:buNone/>
            </a:pPr>
            <a:r>
              <a:rPr lang="it-IT" altLang="it-IT" sz="1400" dirty="0"/>
              <a:t>Enrico </a:t>
            </a:r>
            <a:r>
              <a:rPr lang="it-IT" altLang="it-IT" sz="1400" dirty="0" err="1"/>
              <a:t>Bombieri</a:t>
            </a:r>
            <a:endParaRPr lang="it-IT" altLang="it-IT" sz="1400" dirty="0"/>
          </a:p>
          <a:p>
            <a:pPr algn="r">
              <a:lnSpc>
                <a:spcPct val="80000"/>
              </a:lnSpc>
              <a:buFont typeface="Wingdings" panose="05000000000000000000" pitchFamily="2" charset="2"/>
              <a:buNone/>
            </a:pPr>
            <a:r>
              <a:rPr lang="it-IT" altLang="it-IT" sz="1400" dirty="0"/>
              <a:t>Medaglia </a:t>
            </a:r>
            <a:r>
              <a:rPr lang="it-IT" altLang="it-IT" sz="1400" dirty="0" err="1"/>
              <a:t>Fields</a:t>
            </a:r>
            <a:r>
              <a:rPr lang="it-IT" altLang="it-IT" sz="1400" dirty="0"/>
              <a:t>, 1974</a:t>
            </a:r>
          </a:p>
          <a:p>
            <a:pPr algn="r">
              <a:lnSpc>
                <a:spcPct val="80000"/>
              </a:lnSpc>
              <a:buFont typeface="Wingdings" panose="05000000000000000000" pitchFamily="2" charset="2"/>
              <a:buNone/>
            </a:pPr>
            <a:r>
              <a:rPr lang="it-IT" altLang="it-IT" sz="1400" dirty="0"/>
              <a:t>Università di </a:t>
            </a:r>
            <a:r>
              <a:rPr lang="it-IT" altLang="it-IT" sz="1400" dirty="0" smtClean="0"/>
              <a:t>Pisa</a:t>
            </a:r>
            <a:endParaRPr lang="it-IT" altLang="it-IT" sz="1400" dirty="0"/>
          </a:p>
        </p:txBody>
      </p:sp>
      <p:sp>
        <p:nvSpPr>
          <p:cNvPr id="4" name="Segnaposto numero diapositiva 3"/>
          <p:cNvSpPr txBox="1">
            <a:spLocks/>
          </p:cNvSpPr>
          <p:nvPr/>
        </p:nvSpPr>
        <p:spPr>
          <a:xfrm>
            <a:off x="4034068" y="6138467"/>
            <a:ext cx="794708" cy="365125"/>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smtClean="0"/>
              <a:t>11</a:t>
            </a:r>
            <a:endParaRPr lang="it-IT" dirty="0"/>
          </a:p>
        </p:txBody>
      </p:sp>
    </p:spTree>
    <p:extLst>
      <p:ext uri="{BB962C8B-B14F-4D97-AF65-F5344CB8AC3E}">
        <p14:creationId xmlns:p14="http://schemas.microsoft.com/office/powerpoint/2010/main" val="310695771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Esempio di utilizzo</a:t>
            </a: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130</a:t>
            </a:fld>
            <a:endParaRPr lang="it-IT" dirty="0"/>
          </a:p>
        </p:txBody>
      </p:sp>
      <p:pic>
        <p:nvPicPr>
          <p:cNvPr id="2050" name="Picture 2" descr="http://coder-tronics.com/wp-content/uploads/2014/02/Function-breakdow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144" y="1953890"/>
            <a:ext cx="7443711" cy="3389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542808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Programmazione ad oggetti</a:t>
            </a: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131</a:t>
            </a:fld>
            <a:endParaRPr lang="it-IT" dirty="0"/>
          </a:p>
        </p:txBody>
      </p:sp>
      <p:pic>
        <p:nvPicPr>
          <p:cNvPr id="3076" name="Picture 4" descr="https://cms-assets.tutsplus.com/uploads/users/34/posts/21167/preview_image/wordpress-oo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3277" y="1690691"/>
            <a:ext cx="5806094" cy="4020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242283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pc="-5" dirty="0"/>
              <a:t>Object </a:t>
            </a:r>
            <a:r>
              <a:rPr lang="it-IT" dirty="0" err="1"/>
              <a:t>Oriented</a:t>
            </a:r>
            <a:r>
              <a:rPr lang="it-IT" spc="-20" dirty="0"/>
              <a:t> </a:t>
            </a:r>
            <a:r>
              <a:rPr lang="it-IT" spc="-10" dirty="0"/>
              <a:t>Programming(OOP)</a:t>
            </a:r>
            <a:endParaRPr lang="it-IT" dirty="0"/>
          </a:p>
        </p:txBody>
      </p:sp>
      <p:sp>
        <p:nvSpPr>
          <p:cNvPr id="3" name="Segnaposto contenuto 2"/>
          <p:cNvSpPr>
            <a:spLocks noGrp="1"/>
          </p:cNvSpPr>
          <p:nvPr>
            <p:ph idx="1"/>
          </p:nvPr>
        </p:nvSpPr>
        <p:spPr/>
        <p:txBody>
          <a:bodyPr/>
          <a:lstStyle/>
          <a:p>
            <a:pPr marL="12700" marR="143510" indent="0" algn="just">
              <a:lnSpc>
                <a:spcPct val="100000"/>
              </a:lnSpc>
              <a:buClr>
                <a:srgbClr val="0000FF"/>
              </a:buClr>
              <a:buSzPct val="85185"/>
              <a:buNone/>
              <a:tabLst>
                <a:tab pos="285750" algn="l"/>
              </a:tabLst>
            </a:pPr>
            <a:r>
              <a:rPr lang="it-IT" sz="2200" dirty="0" smtClean="0"/>
              <a:t>I </a:t>
            </a:r>
            <a:r>
              <a:rPr lang="it-IT" sz="2200" spc="-5" dirty="0" smtClean="0"/>
              <a:t>linguaggi di programmazione procedurali  sono </a:t>
            </a:r>
            <a:r>
              <a:rPr lang="it-IT" sz="2200" spc="-10" dirty="0" smtClean="0"/>
              <a:t>stati </a:t>
            </a:r>
            <a:r>
              <a:rPr lang="it-IT" sz="2200" spc="-5" dirty="0" smtClean="0"/>
              <a:t>quasi </a:t>
            </a:r>
            <a:r>
              <a:rPr lang="it-IT" sz="2200" spc="-10" dirty="0" smtClean="0"/>
              <a:t>tutti </a:t>
            </a:r>
            <a:r>
              <a:rPr lang="it-IT" sz="2200" spc="-5" dirty="0" smtClean="0"/>
              <a:t>sostituiti </a:t>
            </a:r>
            <a:r>
              <a:rPr lang="it-IT" sz="2200" dirty="0" smtClean="0"/>
              <a:t>dalle </a:t>
            </a:r>
            <a:r>
              <a:rPr lang="it-IT" sz="2200" spc="-5" dirty="0" smtClean="0"/>
              <a:t>rispettive versioni </a:t>
            </a:r>
            <a:r>
              <a:rPr lang="it-IT" sz="2200" dirty="0" smtClean="0"/>
              <a:t>ad  </a:t>
            </a:r>
            <a:r>
              <a:rPr lang="it-IT" sz="2200" spc="-5" dirty="0" smtClean="0"/>
              <a:t>oggetti (tranne nei casi </a:t>
            </a:r>
            <a:r>
              <a:rPr lang="it-IT" sz="2200" dirty="0" smtClean="0"/>
              <a:t>in </a:t>
            </a:r>
            <a:r>
              <a:rPr lang="it-IT" sz="2200" spc="-5" dirty="0" smtClean="0"/>
              <a:t>cui </a:t>
            </a:r>
            <a:r>
              <a:rPr lang="it-IT" sz="2200" dirty="0" smtClean="0"/>
              <a:t>la </a:t>
            </a:r>
            <a:r>
              <a:rPr lang="it-IT" sz="2200" spc="-5" dirty="0" smtClean="0"/>
              <a:t>programmazione </a:t>
            </a:r>
            <a:r>
              <a:rPr lang="it-IT" sz="2200" dirty="0" smtClean="0"/>
              <a:t>ad  </a:t>
            </a:r>
            <a:r>
              <a:rPr lang="it-IT" sz="2200" spc="-5" dirty="0" smtClean="0"/>
              <a:t>oggetti </a:t>
            </a:r>
            <a:r>
              <a:rPr lang="it-IT" sz="2200" dirty="0" smtClean="0"/>
              <a:t>non è </a:t>
            </a:r>
            <a:r>
              <a:rPr lang="it-IT" sz="2200" spc="-5" dirty="0" smtClean="0"/>
              <a:t>“consigliata”, </a:t>
            </a:r>
            <a:r>
              <a:rPr lang="it-IT" sz="2200" dirty="0" smtClean="0"/>
              <a:t>ad esempio programmazione  </a:t>
            </a:r>
            <a:r>
              <a:rPr lang="it-IT" sz="2200" spc="-5" dirty="0" smtClean="0"/>
              <a:t>di basso </a:t>
            </a:r>
            <a:r>
              <a:rPr lang="it-IT" sz="2200" dirty="0" smtClean="0"/>
              <a:t>livello, </a:t>
            </a:r>
            <a:r>
              <a:rPr lang="it-IT" sz="2200" spc="-5" dirty="0" smtClean="0"/>
              <a:t>S.O., </a:t>
            </a:r>
            <a:r>
              <a:rPr lang="it-IT" sz="2200" dirty="0" smtClean="0"/>
              <a:t>programmazione </a:t>
            </a:r>
            <a:r>
              <a:rPr lang="it-IT" sz="2200" spc="-10" dirty="0" smtClean="0"/>
              <a:t>PLC</a:t>
            </a:r>
            <a:r>
              <a:rPr lang="it-IT" sz="2200" spc="-65" dirty="0" smtClean="0"/>
              <a:t> </a:t>
            </a:r>
            <a:r>
              <a:rPr lang="it-IT" sz="2200" spc="-5" dirty="0" err="1" smtClean="0"/>
              <a:t>ecc</a:t>
            </a:r>
            <a:r>
              <a:rPr lang="it-IT" sz="2200" spc="-5" dirty="0" smtClean="0"/>
              <a:t>…)</a:t>
            </a:r>
            <a:endParaRPr lang="it-IT" sz="2200" dirty="0" smtClean="0"/>
          </a:p>
          <a:p>
            <a:pPr marL="12700" marR="143510" indent="0" algn="just">
              <a:lnSpc>
                <a:spcPct val="100000"/>
              </a:lnSpc>
              <a:buClr>
                <a:srgbClr val="0000FF"/>
              </a:buClr>
              <a:buSzPct val="85185"/>
              <a:buNone/>
              <a:tabLst>
                <a:tab pos="285750" algn="l"/>
              </a:tabLst>
            </a:pPr>
            <a:endParaRPr lang="it-IT" sz="2200" spc="-5" dirty="0" smtClean="0"/>
          </a:p>
          <a:p>
            <a:pPr marL="12700" marR="143510" indent="0" algn="just">
              <a:lnSpc>
                <a:spcPct val="100000"/>
              </a:lnSpc>
              <a:buClr>
                <a:srgbClr val="0000FF"/>
              </a:buClr>
              <a:buSzPct val="85185"/>
              <a:buNone/>
              <a:tabLst>
                <a:tab pos="285750" algn="l"/>
              </a:tabLst>
            </a:pPr>
            <a:r>
              <a:rPr lang="it-IT" sz="2200" spc="-5" dirty="0" smtClean="0"/>
              <a:t>Ma cos’è questo </a:t>
            </a:r>
            <a:r>
              <a:rPr lang="it-IT" sz="2200" spc="-10" dirty="0" smtClean="0"/>
              <a:t>diverso </a:t>
            </a:r>
            <a:r>
              <a:rPr lang="it-IT" sz="2200" dirty="0" smtClean="0"/>
              <a:t>tipo di </a:t>
            </a:r>
            <a:r>
              <a:rPr lang="it-IT" sz="2200" spc="-5" dirty="0" smtClean="0"/>
              <a:t>programmazione? </a:t>
            </a:r>
            <a:r>
              <a:rPr lang="it-IT" sz="2200" dirty="0" smtClean="0"/>
              <a:t>In </a:t>
            </a:r>
            <a:r>
              <a:rPr lang="it-IT" sz="2200" spc="-5" dirty="0" smtClean="0"/>
              <a:t>cosa  </a:t>
            </a:r>
            <a:r>
              <a:rPr lang="it-IT" sz="2200" spc="-10" dirty="0" smtClean="0"/>
              <a:t>differisce </a:t>
            </a:r>
            <a:r>
              <a:rPr lang="it-IT" sz="2200" dirty="0" smtClean="0"/>
              <a:t>dalla </a:t>
            </a:r>
            <a:r>
              <a:rPr lang="it-IT" sz="2200" spc="-5" dirty="0" smtClean="0"/>
              <a:t>programmazione</a:t>
            </a:r>
            <a:r>
              <a:rPr lang="it-IT" sz="2200" spc="20" dirty="0" smtClean="0"/>
              <a:t> </a:t>
            </a:r>
            <a:r>
              <a:rPr lang="it-IT" sz="2200" spc="-5" dirty="0" smtClean="0"/>
              <a:t>“classica”?</a:t>
            </a:r>
            <a:endParaRPr lang="it-IT" sz="2200" dirty="0" smtClean="0"/>
          </a:p>
          <a:p>
            <a:pPr marL="0" indent="0">
              <a:buNone/>
            </a:pP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132</a:t>
            </a:fld>
            <a:endParaRPr lang="it-IT" dirty="0"/>
          </a:p>
        </p:txBody>
      </p:sp>
    </p:spTree>
    <p:extLst>
      <p:ext uri="{BB962C8B-B14F-4D97-AF65-F5344CB8AC3E}">
        <p14:creationId xmlns:p14="http://schemas.microsoft.com/office/powerpoint/2010/main" val="424387170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pc="-5" dirty="0"/>
              <a:t>Object </a:t>
            </a:r>
            <a:r>
              <a:rPr lang="it-IT" dirty="0" err="1"/>
              <a:t>Oriented</a:t>
            </a:r>
            <a:r>
              <a:rPr lang="it-IT" spc="-20" dirty="0"/>
              <a:t> </a:t>
            </a:r>
            <a:r>
              <a:rPr lang="it-IT" spc="-10" dirty="0"/>
              <a:t>Programming(OOP)</a:t>
            </a:r>
            <a:endParaRPr lang="it-IT" dirty="0"/>
          </a:p>
        </p:txBody>
      </p:sp>
      <p:sp>
        <p:nvSpPr>
          <p:cNvPr id="3" name="Segnaposto contenuto 2"/>
          <p:cNvSpPr>
            <a:spLocks noGrp="1"/>
          </p:cNvSpPr>
          <p:nvPr>
            <p:ph idx="1"/>
          </p:nvPr>
        </p:nvSpPr>
        <p:spPr/>
        <p:txBody>
          <a:bodyPr/>
          <a:lstStyle/>
          <a:p>
            <a:pPr marL="0" indent="0" algn="just">
              <a:buNone/>
            </a:pPr>
            <a:r>
              <a:rPr lang="it-IT" sz="2000" spc="-10" dirty="0"/>
              <a:t>La </a:t>
            </a:r>
            <a:r>
              <a:rPr lang="it-IT" sz="2000" spc="-5" dirty="0"/>
              <a:t>maggior parte dei programmi </a:t>
            </a:r>
            <a:r>
              <a:rPr lang="it-IT" sz="2000" dirty="0"/>
              <a:t>utili non </a:t>
            </a:r>
            <a:r>
              <a:rPr lang="it-IT" sz="2000" spc="-5" dirty="0"/>
              <a:t>manipola soltanto numeri </a:t>
            </a:r>
            <a:r>
              <a:rPr lang="it-IT" sz="2000" dirty="0"/>
              <a:t>e  </a:t>
            </a:r>
            <a:r>
              <a:rPr lang="it-IT" sz="2000" spc="-5" dirty="0"/>
              <a:t>stringhe, </a:t>
            </a:r>
            <a:r>
              <a:rPr lang="it-IT" sz="2000" dirty="0"/>
              <a:t>ma </a:t>
            </a:r>
            <a:r>
              <a:rPr lang="it-IT" sz="2000" spc="-5" dirty="0"/>
              <a:t>gestisce dati più complessi </a:t>
            </a:r>
            <a:r>
              <a:rPr lang="it-IT" sz="2000" dirty="0"/>
              <a:t>e </a:t>
            </a:r>
            <a:r>
              <a:rPr lang="it-IT" sz="2000" spc="-5" dirty="0"/>
              <a:t>più aderenti </a:t>
            </a:r>
            <a:r>
              <a:rPr lang="it-IT" sz="2000" dirty="0"/>
              <a:t>alla</a:t>
            </a:r>
            <a:r>
              <a:rPr lang="it-IT" sz="2000" spc="40" dirty="0"/>
              <a:t> </a:t>
            </a:r>
            <a:r>
              <a:rPr lang="it-IT" sz="2000" spc="-5" dirty="0"/>
              <a:t>realtà:</a:t>
            </a:r>
            <a:endParaRPr lang="it-IT" sz="2000" dirty="0"/>
          </a:p>
          <a:p>
            <a:pPr marL="0" indent="0" algn="just">
              <a:buNone/>
            </a:pPr>
            <a:r>
              <a:rPr lang="it-IT" sz="2000" spc="-5" dirty="0" smtClean="0"/>
              <a:t> - Conti </a:t>
            </a:r>
            <a:r>
              <a:rPr lang="it-IT" sz="2000" spc="-5" dirty="0"/>
              <a:t>bancari, informazioni sugli impiegati, </a:t>
            </a:r>
            <a:r>
              <a:rPr lang="it-IT" sz="2000" dirty="0"/>
              <a:t>forme</a:t>
            </a:r>
            <a:r>
              <a:rPr lang="it-IT" sz="2000" spc="10" dirty="0"/>
              <a:t> </a:t>
            </a:r>
            <a:r>
              <a:rPr lang="it-IT" sz="2000" spc="-5" dirty="0"/>
              <a:t>grafiche</a:t>
            </a:r>
            <a:r>
              <a:rPr lang="it-IT" sz="2000" spc="-5" dirty="0" smtClean="0"/>
              <a:t>…</a:t>
            </a:r>
          </a:p>
          <a:p>
            <a:pPr marL="0" indent="0" algn="just">
              <a:buNone/>
            </a:pPr>
            <a:endParaRPr lang="it-IT" sz="2000" spc="-5" dirty="0"/>
          </a:p>
          <a:p>
            <a:pPr marL="0" indent="0" algn="just">
              <a:buNone/>
            </a:pPr>
            <a:r>
              <a:rPr lang="it-IT" sz="2000" spc="-40" dirty="0"/>
              <a:t>L’idea </a:t>
            </a:r>
            <a:r>
              <a:rPr lang="it-IT" sz="2000" dirty="0"/>
              <a:t>della </a:t>
            </a:r>
            <a:r>
              <a:rPr lang="it-IT" sz="2000" spc="-5" dirty="0"/>
              <a:t>programmazione ad oggetti </a:t>
            </a:r>
            <a:r>
              <a:rPr lang="it-IT" sz="2000" dirty="0"/>
              <a:t>è </a:t>
            </a:r>
            <a:r>
              <a:rPr lang="it-IT" sz="2000" spc="5" dirty="0"/>
              <a:t>di </a:t>
            </a:r>
            <a:r>
              <a:rPr lang="it-IT" sz="2000" spc="-5" dirty="0"/>
              <a:t>rappresentare questi dati  </a:t>
            </a:r>
            <a:r>
              <a:rPr lang="it-IT" sz="2000" dirty="0"/>
              <a:t>così come </a:t>
            </a:r>
            <a:r>
              <a:rPr lang="it-IT" sz="2000" spc="-5" dirty="0"/>
              <a:t>sono </a:t>
            </a:r>
            <a:r>
              <a:rPr lang="it-IT" sz="2000" spc="-10" dirty="0"/>
              <a:t>anche nel </a:t>
            </a:r>
            <a:r>
              <a:rPr lang="it-IT" sz="2000" spc="-5" dirty="0"/>
              <a:t>linguaggio </a:t>
            </a:r>
            <a:r>
              <a:rPr lang="it-IT" sz="2000" spc="5" dirty="0"/>
              <a:t>di </a:t>
            </a:r>
            <a:r>
              <a:rPr lang="it-IT" sz="2000" spc="-5" dirty="0"/>
              <a:t>programmazione:</a:t>
            </a:r>
            <a:endParaRPr lang="it-IT" sz="2000" dirty="0"/>
          </a:p>
          <a:p>
            <a:pPr marL="0" indent="0" algn="just">
              <a:buNone/>
            </a:pPr>
            <a:r>
              <a:rPr lang="it-IT" sz="2000" dirty="0" smtClean="0"/>
              <a:t> - </a:t>
            </a:r>
            <a:r>
              <a:rPr lang="it-IT" sz="2000" dirty="0"/>
              <a:t>gli </a:t>
            </a:r>
            <a:r>
              <a:rPr lang="it-IT" sz="2000" spc="-5" dirty="0"/>
              <a:t>oggetti </a:t>
            </a:r>
            <a:r>
              <a:rPr lang="it-IT" sz="2000" dirty="0"/>
              <a:t>o</a:t>
            </a:r>
            <a:r>
              <a:rPr lang="it-IT" sz="2000" spc="-60" dirty="0"/>
              <a:t> </a:t>
            </a:r>
            <a:r>
              <a:rPr lang="it-IT" sz="2000" spc="-5" dirty="0"/>
              <a:t>classi</a:t>
            </a:r>
            <a:endParaRPr lang="it-IT" sz="2000" dirty="0"/>
          </a:p>
          <a:p>
            <a:pPr marL="0" indent="0" algn="just">
              <a:buNone/>
            </a:pPr>
            <a:endParaRPr lang="it-IT" sz="2000" dirty="0" smtClean="0"/>
          </a:p>
          <a:p>
            <a:pPr marL="0" indent="0" algn="just">
              <a:buNone/>
            </a:pPr>
            <a:r>
              <a:rPr lang="it-IT" sz="2000" spc="-10" dirty="0"/>
              <a:t>La </a:t>
            </a:r>
            <a:r>
              <a:rPr lang="it-IT" sz="2000" spc="-5" dirty="0"/>
              <a:t>programmazione ad oggetti estende al </a:t>
            </a:r>
            <a:r>
              <a:rPr lang="it-IT" sz="2000" dirty="0"/>
              <a:t>massimo l’idea di </a:t>
            </a:r>
            <a:r>
              <a:rPr lang="it-IT" sz="2000" spc="-5" dirty="0"/>
              <a:t>dato  strutturato presente </a:t>
            </a:r>
            <a:r>
              <a:rPr lang="it-IT" sz="2000" dirty="0"/>
              <a:t>nella </a:t>
            </a:r>
            <a:r>
              <a:rPr lang="it-IT" sz="2000" spc="-5" dirty="0"/>
              <a:t>programmazione</a:t>
            </a:r>
            <a:r>
              <a:rPr lang="it-IT" sz="2000" spc="-20" dirty="0"/>
              <a:t> </a:t>
            </a:r>
            <a:r>
              <a:rPr lang="it-IT" sz="2000" spc="-5" dirty="0"/>
              <a:t>classica:</a:t>
            </a:r>
            <a:endParaRPr lang="it-IT" sz="2000" dirty="0"/>
          </a:p>
          <a:p>
            <a:pPr algn="just">
              <a:buFontTx/>
              <a:buChar char="-"/>
            </a:pPr>
            <a:r>
              <a:rPr lang="it-IT" sz="2000" spc="-10" dirty="0" smtClean="0"/>
              <a:t>una </a:t>
            </a:r>
            <a:r>
              <a:rPr lang="it-IT" sz="2000" dirty="0"/>
              <a:t>classe </a:t>
            </a:r>
            <a:r>
              <a:rPr lang="it-IT" sz="2000" spc="-5" dirty="0"/>
              <a:t>(o oggetto) </a:t>
            </a:r>
            <a:r>
              <a:rPr lang="it-IT" sz="2000" dirty="0"/>
              <a:t>è un </a:t>
            </a:r>
            <a:r>
              <a:rPr lang="it-IT" sz="2000" spc="-5" dirty="0"/>
              <a:t>tipo </a:t>
            </a:r>
            <a:r>
              <a:rPr lang="it-IT" sz="2000" dirty="0"/>
              <a:t>di </a:t>
            </a:r>
            <a:r>
              <a:rPr lang="it-IT" sz="2000" spc="-5" dirty="0"/>
              <a:t>dato strutturato </a:t>
            </a:r>
            <a:r>
              <a:rPr lang="it-IT" sz="2000" dirty="0"/>
              <a:t>a </a:t>
            </a:r>
            <a:r>
              <a:rPr lang="it-IT" sz="2000" spc="-5" dirty="0"/>
              <a:t>cui </a:t>
            </a:r>
            <a:r>
              <a:rPr lang="it-IT" sz="2000" dirty="0"/>
              <a:t>sono  </a:t>
            </a:r>
            <a:r>
              <a:rPr lang="it-IT" sz="2000" spc="-5" dirty="0"/>
              <a:t>associate variabili </a:t>
            </a:r>
            <a:r>
              <a:rPr lang="it-IT" sz="2000" dirty="0"/>
              <a:t>e</a:t>
            </a:r>
            <a:r>
              <a:rPr lang="it-IT" sz="2000" spc="-45" dirty="0"/>
              <a:t> </a:t>
            </a:r>
            <a:r>
              <a:rPr lang="it-IT" sz="2000" spc="-5" dirty="0" smtClean="0"/>
              <a:t>funzioni</a:t>
            </a:r>
            <a:endParaRPr lang="it-IT" sz="2000" dirty="0"/>
          </a:p>
          <a:p>
            <a:pPr marL="0" indent="0">
              <a:buNone/>
            </a:pPr>
            <a:endParaRPr lang="it-IT" sz="2000" dirty="0">
              <a:latin typeface="Times New Roman"/>
              <a:cs typeface="Times New Roman"/>
            </a:endParaRPr>
          </a:p>
          <a:p>
            <a:pPr marL="0" indent="0">
              <a:buNone/>
            </a:pP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133</a:t>
            </a:fld>
            <a:endParaRPr lang="it-IT" dirty="0"/>
          </a:p>
        </p:txBody>
      </p:sp>
    </p:spTree>
    <p:extLst>
      <p:ext uri="{BB962C8B-B14F-4D97-AF65-F5344CB8AC3E}">
        <p14:creationId xmlns:p14="http://schemas.microsoft.com/office/powerpoint/2010/main" val="340097599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pc="-5" dirty="0"/>
              <a:t>Object </a:t>
            </a:r>
            <a:r>
              <a:rPr lang="it-IT" dirty="0" err="1"/>
              <a:t>Oriented</a:t>
            </a:r>
            <a:r>
              <a:rPr lang="it-IT" spc="-20" dirty="0"/>
              <a:t> </a:t>
            </a:r>
            <a:r>
              <a:rPr lang="it-IT" spc="-10" dirty="0"/>
              <a:t>Programming(OOP)</a:t>
            </a:r>
            <a:endParaRPr lang="it-IT" dirty="0"/>
          </a:p>
        </p:txBody>
      </p:sp>
      <p:sp>
        <p:nvSpPr>
          <p:cNvPr id="3" name="Segnaposto contenuto 2"/>
          <p:cNvSpPr>
            <a:spLocks noGrp="1"/>
          </p:cNvSpPr>
          <p:nvPr>
            <p:ph idx="1"/>
          </p:nvPr>
        </p:nvSpPr>
        <p:spPr/>
        <p:txBody>
          <a:bodyPr/>
          <a:lstStyle/>
          <a:p>
            <a:r>
              <a:rPr lang="it-IT" sz="2000" dirty="0">
                <a:latin typeface="Times New Roman"/>
                <a:cs typeface="Times New Roman"/>
              </a:rPr>
              <a:t>Il </a:t>
            </a:r>
            <a:r>
              <a:rPr lang="it-IT" sz="2000" spc="-5" dirty="0">
                <a:latin typeface="Times New Roman"/>
                <a:cs typeface="Times New Roman"/>
              </a:rPr>
              <a:t>programmatore individua degli oggetti nella </a:t>
            </a:r>
            <a:r>
              <a:rPr lang="it-IT" sz="2000" dirty="0">
                <a:latin typeface="Times New Roman"/>
                <a:cs typeface="Times New Roman"/>
              </a:rPr>
              <a:t>applicazione che deve</a:t>
            </a:r>
            <a:r>
              <a:rPr lang="it-IT" sz="2000" spc="145" dirty="0">
                <a:latin typeface="Times New Roman"/>
                <a:cs typeface="Times New Roman"/>
              </a:rPr>
              <a:t> </a:t>
            </a:r>
            <a:r>
              <a:rPr lang="it-IT" sz="2000" spc="-5" dirty="0" smtClean="0">
                <a:latin typeface="Times New Roman"/>
                <a:cs typeface="Times New Roman"/>
              </a:rPr>
              <a:t>progettare</a:t>
            </a:r>
          </a:p>
          <a:p>
            <a:pPr marL="342900" lvl="1" indent="0">
              <a:buNone/>
            </a:pPr>
            <a:r>
              <a:rPr lang="it-IT" spc="-5" dirty="0" smtClean="0">
                <a:latin typeface="Times New Roman"/>
                <a:cs typeface="Times New Roman"/>
              </a:rPr>
              <a:t>- Conto </a:t>
            </a:r>
            <a:r>
              <a:rPr lang="it-IT" spc="-5" dirty="0">
                <a:latin typeface="Times New Roman"/>
                <a:cs typeface="Times New Roman"/>
              </a:rPr>
              <a:t>corrente, </a:t>
            </a:r>
            <a:r>
              <a:rPr lang="it-IT" dirty="0">
                <a:latin typeface="Times New Roman"/>
                <a:cs typeface="Times New Roman"/>
              </a:rPr>
              <a:t>client e </a:t>
            </a:r>
            <a:r>
              <a:rPr lang="it-IT" spc="-10" dirty="0">
                <a:latin typeface="Times New Roman"/>
                <a:cs typeface="Times New Roman"/>
              </a:rPr>
              <a:t>server, </a:t>
            </a:r>
            <a:r>
              <a:rPr lang="it-IT" spc="-5" dirty="0">
                <a:latin typeface="Times New Roman"/>
                <a:cs typeface="Times New Roman"/>
              </a:rPr>
              <a:t>documento,</a:t>
            </a:r>
            <a:r>
              <a:rPr lang="it-IT" spc="-30" dirty="0">
                <a:latin typeface="Times New Roman"/>
                <a:cs typeface="Times New Roman"/>
              </a:rPr>
              <a:t> </a:t>
            </a:r>
            <a:r>
              <a:rPr lang="it-IT" spc="-5" dirty="0" err="1" smtClean="0">
                <a:latin typeface="Times New Roman"/>
                <a:cs typeface="Times New Roman"/>
              </a:rPr>
              <a:t>ecc</a:t>
            </a:r>
            <a:r>
              <a:rPr lang="it-IT" spc="-5" dirty="0" smtClean="0">
                <a:latin typeface="Times New Roman"/>
                <a:cs typeface="Times New Roman"/>
              </a:rPr>
              <a:t>…</a:t>
            </a:r>
          </a:p>
          <a:p>
            <a:pPr marL="0" lvl="1" indent="0">
              <a:buNone/>
            </a:pPr>
            <a:endParaRPr lang="it-IT" dirty="0" smtClean="0">
              <a:latin typeface="Times New Roman"/>
              <a:cs typeface="Times New Roman"/>
            </a:endParaRPr>
          </a:p>
          <a:p>
            <a:pPr marL="285750" lvl="1" indent="-285750"/>
            <a:r>
              <a:rPr lang="it-IT" spc="-10" dirty="0">
                <a:latin typeface="Times New Roman"/>
                <a:cs typeface="Times New Roman"/>
              </a:rPr>
              <a:t>Ogni oggetto </a:t>
            </a:r>
            <a:r>
              <a:rPr lang="it-IT" dirty="0">
                <a:latin typeface="Times New Roman"/>
                <a:cs typeface="Times New Roman"/>
              </a:rPr>
              <a:t>ha delle </a:t>
            </a:r>
            <a:r>
              <a:rPr lang="it-IT" spc="-5" dirty="0">
                <a:latin typeface="Times New Roman"/>
                <a:cs typeface="Times New Roman"/>
              </a:rPr>
              <a:t>proprietà </a:t>
            </a:r>
            <a:r>
              <a:rPr lang="it-IT" dirty="0">
                <a:latin typeface="Times New Roman"/>
                <a:cs typeface="Times New Roman"/>
              </a:rPr>
              <a:t>e delle capacità (o</a:t>
            </a:r>
            <a:r>
              <a:rPr lang="it-IT" spc="135" dirty="0">
                <a:latin typeface="Times New Roman"/>
                <a:cs typeface="Times New Roman"/>
              </a:rPr>
              <a:t> </a:t>
            </a:r>
            <a:r>
              <a:rPr lang="it-IT" spc="-5" dirty="0">
                <a:latin typeface="Times New Roman"/>
                <a:cs typeface="Times New Roman"/>
              </a:rPr>
              <a:t>funzioni</a:t>
            </a:r>
            <a:r>
              <a:rPr lang="it-IT" spc="-5" dirty="0" smtClean="0">
                <a:latin typeface="Times New Roman"/>
                <a:cs typeface="Times New Roman"/>
              </a:rPr>
              <a:t>)</a:t>
            </a:r>
          </a:p>
          <a:p>
            <a:pPr marL="0" lvl="1" indent="0">
              <a:buNone/>
            </a:pPr>
            <a:endParaRPr lang="it-IT" spc="-5" dirty="0">
              <a:latin typeface="Times New Roman"/>
              <a:cs typeface="Times New Roman"/>
            </a:endParaRPr>
          </a:p>
          <a:p>
            <a:pPr marL="285750" lvl="1" indent="-285750"/>
            <a:r>
              <a:rPr lang="it-IT" spc="-15" dirty="0">
                <a:latin typeface="Times New Roman"/>
                <a:cs typeface="Times New Roman"/>
              </a:rPr>
              <a:t>L’applicazione </a:t>
            </a:r>
            <a:r>
              <a:rPr lang="it-IT" dirty="0">
                <a:latin typeface="Times New Roman"/>
                <a:cs typeface="Times New Roman"/>
              </a:rPr>
              <a:t>è poi </a:t>
            </a:r>
            <a:r>
              <a:rPr lang="it-IT" spc="-5" dirty="0">
                <a:latin typeface="Times New Roman"/>
                <a:cs typeface="Times New Roman"/>
              </a:rPr>
              <a:t>costruita </a:t>
            </a:r>
            <a:r>
              <a:rPr lang="it-IT" dirty="0">
                <a:latin typeface="Times New Roman"/>
                <a:cs typeface="Times New Roman"/>
              </a:rPr>
              <a:t>facendo </a:t>
            </a:r>
            <a:r>
              <a:rPr lang="it-IT" spc="-5" dirty="0">
                <a:latin typeface="Times New Roman"/>
                <a:cs typeface="Times New Roman"/>
              </a:rPr>
              <a:t>interagire correttamente gli </a:t>
            </a:r>
            <a:r>
              <a:rPr lang="it-IT" spc="-10" dirty="0">
                <a:latin typeface="Times New Roman"/>
                <a:cs typeface="Times New Roman"/>
              </a:rPr>
              <a:t>oggetti </a:t>
            </a:r>
            <a:r>
              <a:rPr lang="it-IT" spc="-5" dirty="0">
                <a:latin typeface="Times New Roman"/>
                <a:cs typeface="Times New Roman"/>
              </a:rPr>
              <a:t>esistenti nell’  “ambiente” che si </a:t>
            </a:r>
            <a:r>
              <a:rPr lang="it-IT" dirty="0">
                <a:latin typeface="Times New Roman"/>
                <a:cs typeface="Times New Roman"/>
              </a:rPr>
              <a:t>va a</a:t>
            </a:r>
            <a:r>
              <a:rPr lang="it-IT" spc="30" dirty="0">
                <a:latin typeface="Times New Roman"/>
                <a:cs typeface="Times New Roman"/>
              </a:rPr>
              <a:t> </a:t>
            </a:r>
            <a:r>
              <a:rPr lang="it-IT" spc="-5" dirty="0">
                <a:latin typeface="Times New Roman"/>
                <a:cs typeface="Times New Roman"/>
              </a:rPr>
              <a:t>progettare</a:t>
            </a:r>
            <a:endParaRPr lang="it-IT" dirty="0">
              <a:latin typeface="Times New Roman"/>
              <a:cs typeface="Times New Roman"/>
            </a:endParaRPr>
          </a:p>
          <a:p>
            <a:pPr marL="0" lvl="1" indent="0">
              <a:buNone/>
            </a:pPr>
            <a:endParaRPr lang="it-IT" dirty="0">
              <a:latin typeface="Times New Roman"/>
              <a:cs typeface="Times New Roman"/>
            </a:endParaRPr>
          </a:p>
          <a:p>
            <a:pPr marL="0" lvl="1" indent="0">
              <a:buNone/>
            </a:pPr>
            <a:endParaRPr lang="it-IT" dirty="0">
              <a:latin typeface="Times New Roman"/>
              <a:cs typeface="Times New Roman"/>
            </a:endParaRPr>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134</a:t>
            </a:fld>
            <a:endParaRPr lang="it-IT" dirty="0"/>
          </a:p>
        </p:txBody>
      </p:sp>
    </p:spTree>
    <p:extLst>
      <p:ext uri="{BB962C8B-B14F-4D97-AF65-F5344CB8AC3E}">
        <p14:creationId xmlns:p14="http://schemas.microsoft.com/office/powerpoint/2010/main" val="32178458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Un esempio di oggetto</a:t>
            </a: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135</a:t>
            </a:fld>
            <a:endParaRPr lang="it-IT" dirty="0"/>
          </a:p>
        </p:txBody>
      </p:sp>
      <p:sp>
        <p:nvSpPr>
          <p:cNvPr id="5" name="object 3"/>
          <p:cNvSpPr txBox="1"/>
          <p:nvPr/>
        </p:nvSpPr>
        <p:spPr>
          <a:xfrm>
            <a:off x="750570" y="1581839"/>
            <a:ext cx="5515610" cy="254635"/>
          </a:xfrm>
          <a:prstGeom prst="rect">
            <a:avLst/>
          </a:prstGeom>
        </p:spPr>
        <p:txBody>
          <a:bodyPr vert="horz" wrap="square" lIns="0" tIns="0" rIns="0" bIns="0" rtlCol="0">
            <a:spAutoFit/>
          </a:bodyPr>
          <a:lstStyle/>
          <a:p>
            <a:pPr marL="352425" indent="-339725">
              <a:lnSpc>
                <a:spcPct val="100000"/>
              </a:lnSpc>
              <a:buFont typeface="Arial" panose="020B0604020202020204" pitchFamily="34" charset="0"/>
              <a:buChar char="•"/>
              <a:tabLst>
                <a:tab pos="353060" algn="l"/>
              </a:tabLst>
            </a:pPr>
            <a:r>
              <a:rPr sz="1600" spc="-5" dirty="0">
                <a:latin typeface="Arial"/>
                <a:cs typeface="Arial"/>
              </a:rPr>
              <a:t>Un automobile può essere caratterizzata in questo</a:t>
            </a:r>
            <a:r>
              <a:rPr sz="1600" dirty="0">
                <a:latin typeface="Arial"/>
                <a:cs typeface="Arial"/>
              </a:rPr>
              <a:t> </a:t>
            </a:r>
            <a:r>
              <a:rPr sz="1600" spc="-5" dirty="0">
                <a:latin typeface="Arial"/>
                <a:cs typeface="Arial"/>
              </a:rPr>
              <a:t>modo:</a:t>
            </a:r>
            <a:endParaRPr sz="1600" dirty="0">
              <a:latin typeface="Arial"/>
              <a:cs typeface="Arial"/>
            </a:endParaRPr>
          </a:p>
        </p:txBody>
      </p:sp>
      <p:sp>
        <p:nvSpPr>
          <p:cNvPr id="6" name="object 4"/>
          <p:cNvSpPr txBox="1"/>
          <p:nvPr/>
        </p:nvSpPr>
        <p:spPr>
          <a:xfrm>
            <a:off x="1207770" y="1825601"/>
            <a:ext cx="838835" cy="1463675"/>
          </a:xfrm>
          <a:prstGeom prst="rect">
            <a:avLst/>
          </a:prstGeom>
        </p:spPr>
        <p:txBody>
          <a:bodyPr vert="horz" wrap="square" lIns="0" tIns="46355" rIns="0" bIns="0" rtlCol="0">
            <a:spAutoFit/>
          </a:bodyPr>
          <a:lstStyle/>
          <a:p>
            <a:pPr marL="12700">
              <a:lnSpc>
                <a:spcPct val="100000"/>
              </a:lnSpc>
              <a:spcBef>
                <a:spcPts val="365"/>
              </a:spcBef>
            </a:pPr>
            <a:r>
              <a:rPr sz="1600" b="1" dirty="0">
                <a:latin typeface="Arial"/>
                <a:cs typeface="Arial"/>
              </a:rPr>
              <a:t>attributi</a:t>
            </a:r>
            <a:endParaRPr sz="1600" dirty="0">
              <a:latin typeface="Arial"/>
              <a:cs typeface="Arial"/>
            </a:endParaRPr>
          </a:p>
          <a:p>
            <a:pPr marL="12700" marR="5080">
              <a:lnSpc>
                <a:spcPct val="119100"/>
              </a:lnSpc>
              <a:spcBef>
                <a:spcPts val="5"/>
              </a:spcBef>
            </a:pPr>
            <a:r>
              <a:rPr sz="1600" spc="-5" dirty="0">
                <a:latin typeface="Arial"/>
                <a:cs typeface="Arial"/>
              </a:rPr>
              <a:t>potenza  </a:t>
            </a:r>
            <a:r>
              <a:rPr sz="1600" dirty="0">
                <a:latin typeface="Arial"/>
                <a:cs typeface="Arial"/>
              </a:rPr>
              <a:t>marce  </a:t>
            </a:r>
            <a:r>
              <a:rPr sz="1600" spc="-5" dirty="0">
                <a:latin typeface="Arial"/>
                <a:cs typeface="Arial"/>
              </a:rPr>
              <a:t>peso  cilindrata</a:t>
            </a:r>
            <a:endParaRPr sz="1600" dirty="0">
              <a:latin typeface="Arial"/>
              <a:cs typeface="Arial"/>
            </a:endParaRPr>
          </a:p>
        </p:txBody>
      </p:sp>
      <p:sp>
        <p:nvSpPr>
          <p:cNvPr id="7" name="object 5"/>
          <p:cNvSpPr txBox="1"/>
          <p:nvPr/>
        </p:nvSpPr>
        <p:spPr>
          <a:xfrm>
            <a:off x="2534758" y="1825357"/>
            <a:ext cx="1675130" cy="1463675"/>
          </a:xfrm>
          <a:prstGeom prst="rect">
            <a:avLst/>
          </a:prstGeom>
        </p:spPr>
        <p:txBody>
          <a:bodyPr vert="horz" wrap="square" lIns="0" tIns="0" rIns="0" bIns="0" rtlCol="0">
            <a:spAutoFit/>
          </a:bodyPr>
          <a:lstStyle/>
          <a:p>
            <a:pPr marL="53340" marR="292735" indent="-635">
              <a:lnSpc>
                <a:spcPct val="119200"/>
              </a:lnSpc>
            </a:pPr>
            <a:r>
              <a:rPr sz="1600" b="1" dirty="0">
                <a:latin typeface="Arial"/>
                <a:cs typeface="Arial"/>
              </a:rPr>
              <a:t>funzionalità  </a:t>
            </a:r>
            <a:r>
              <a:rPr sz="1600" spc="-5" dirty="0">
                <a:latin typeface="Arial"/>
                <a:cs typeface="Arial"/>
              </a:rPr>
              <a:t>frena  accellera  cambio</a:t>
            </a:r>
            <a:r>
              <a:rPr sz="1600" spc="-85" dirty="0">
                <a:latin typeface="Arial"/>
                <a:cs typeface="Arial"/>
              </a:rPr>
              <a:t> </a:t>
            </a:r>
            <a:r>
              <a:rPr sz="1600" spc="-5" dirty="0">
                <a:latin typeface="Arial"/>
                <a:cs typeface="Arial"/>
              </a:rPr>
              <a:t>marcia</a:t>
            </a:r>
            <a:endParaRPr sz="1600" dirty="0">
              <a:latin typeface="Arial"/>
              <a:cs typeface="Arial"/>
            </a:endParaRPr>
          </a:p>
          <a:p>
            <a:pPr marL="12700">
              <a:lnSpc>
                <a:spcPct val="100000"/>
              </a:lnSpc>
              <a:spcBef>
                <a:spcPts val="365"/>
              </a:spcBef>
            </a:pPr>
            <a:r>
              <a:rPr sz="1600" spc="-5" dirty="0" smtClean="0">
                <a:latin typeface="Arial"/>
                <a:cs typeface="Arial"/>
              </a:rPr>
              <a:t>cambia</a:t>
            </a:r>
            <a:r>
              <a:rPr sz="1600" spc="-80" dirty="0" smtClean="0">
                <a:latin typeface="Arial"/>
                <a:cs typeface="Arial"/>
              </a:rPr>
              <a:t> </a:t>
            </a:r>
            <a:r>
              <a:rPr sz="1600" spc="-5" dirty="0">
                <a:latin typeface="Arial"/>
                <a:cs typeface="Arial"/>
              </a:rPr>
              <a:t>direzione</a:t>
            </a:r>
            <a:endParaRPr sz="1600" dirty="0">
              <a:latin typeface="Arial"/>
              <a:cs typeface="Arial"/>
            </a:endParaRPr>
          </a:p>
        </p:txBody>
      </p:sp>
      <p:sp>
        <p:nvSpPr>
          <p:cNvPr id="8" name="object 6"/>
          <p:cNvSpPr txBox="1"/>
          <p:nvPr/>
        </p:nvSpPr>
        <p:spPr>
          <a:xfrm>
            <a:off x="750570" y="3927288"/>
            <a:ext cx="7764780" cy="1638910"/>
          </a:xfrm>
          <a:prstGeom prst="rect">
            <a:avLst/>
          </a:prstGeom>
        </p:spPr>
        <p:txBody>
          <a:bodyPr vert="horz" wrap="square" lIns="0" tIns="0" rIns="0" bIns="0" rtlCol="0">
            <a:spAutoFit/>
          </a:bodyPr>
          <a:lstStyle/>
          <a:p>
            <a:pPr marL="352425" marR="5080" indent="-339725">
              <a:lnSpc>
                <a:spcPts val="1789"/>
              </a:lnSpc>
              <a:buFont typeface="Arial" panose="020B0604020202020204" pitchFamily="34" charset="0"/>
              <a:buChar char="•"/>
              <a:tabLst>
                <a:tab pos="353060" algn="l"/>
              </a:tabLst>
            </a:pPr>
            <a:r>
              <a:rPr sz="1600" dirty="0">
                <a:latin typeface="Arial"/>
                <a:cs typeface="Arial"/>
              </a:rPr>
              <a:t>È </a:t>
            </a:r>
            <a:r>
              <a:rPr sz="1600" spc="-5" dirty="0">
                <a:latin typeface="Arial"/>
                <a:cs typeface="Arial"/>
              </a:rPr>
              <a:t>possibile interagire </a:t>
            </a:r>
            <a:r>
              <a:rPr sz="1600" dirty="0">
                <a:latin typeface="Arial"/>
                <a:cs typeface="Arial"/>
              </a:rPr>
              <a:t>con </a:t>
            </a:r>
            <a:r>
              <a:rPr sz="1600" spc="-5" dirty="0">
                <a:latin typeface="Arial"/>
                <a:cs typeface="Arial"/>
              </a:rPr>
              <a:t>l'automobile, per determinarne il suo comportamento  attraverso il suo interfaccia che permette di effettuarele operazioni</a:t>
            </a:r>
            <a:r>
              <a:rPr sz="1600" spc="50" dirty="0">
                <a:latin typeface="Arial"/>
                <a:cs typeface="Arial"/>
              </a:rPr>
              <a:t> </a:t>
            </a:r>
            <a:r>
              <a:rPr sz="1600" spc="-5" dirty="0">
                <a:latin typeface="Arial"/>
                <a:cs typeface="Arial"/>
              </a:rPr>
              <a:t>consentite:</a:t>
            </a:r>
            <a:endParaRPr sz="1600" dirty="0">
              <a:latin typeface="Arial"/>
              <a:cs typeface="Arial"/>
            </a:endParaRPr>
          </a:p>
          <a:p>
            <a:pPr marL="752475" lvl="1" indent="-283210">
              <a:lnSpc>
                <a:spcPct val="100000"/>
              </a:lnSpc>
              <a:spcBef>
                <a:spcPts val="325"/>
              </a:spcBef>
              <a:buChar char="–"/>
              <a:tabLst>
                <a:tab pos="753110" algn="l"/>
              </a:tabLst>
            </a:pPr>
            <a:r>
              <a:rPr sz="1600" spc="-5" dirty="0">
                <a:latin typeface="Arial"/>
                <a:cs typeface="Arial"/>
              </a:rPr>
              <a:t>Pedale del</a:t>
            </a:r>
            <a:r>
              <a:rPr sz="1600" spc="-85" dirty="0">
                <a:latin typeface="Arial"/>
                <a:cs typeface="Arial"/>
              </a:rPr>
              <a:t> </a:t>
            </a:r>
            <a:r>
              <a:rPr sz="1600" spc="-5" dirty="0">
                <a:latin typeface="Arial"/>
                <a:cs typeface="Arial"/>
              </a:rPr>
              <a:t>freno</a:t>
            </a:r>
            <a:endParaRPr sz="1600" dirty="0">
              <a:latin typeface="Arial"/>
              <a:cs typeface="Arial"/>
            </a:endParaRPr>
          </a:p>
          <a:p>
            <a:pPr marL="752475" lvl="1" indent="-283210">
              <a:lnSpc>
                <a:spcPct val="100000"/>
              </a:lnSpc>
              <a:spcBef>
                <a:spcPts val="370"/>
              </a:spcBef>
              <a:buChar char="–"/>
              <a:tabLst>
                <a:tab pos="753110" algn="l"/>
              </a:tabLst>
            </a:pPr>
            <a:r>
              <a:rPr sz="1600" spc="-5" dirty="0">
                <a:latin typeface="Arial"/>
                <a:cs typeface="Arial"/>
              </a:rPr>
              <a:t>Pedale</a:t>
            </a:r>
            <a:r>
              <a:rPr sz="1600" spc="-65" dirty="0">
                <a:latin typeface="Arial"/>
                <a:cs typeface="Arial"/>
              </a:rPr>
              <a:t> </a:t>
            </a:r>
            <a:r>
              <a:rPr sz="1600" spc="-5" dirty="0">
                <a:latin typeface="Arial"/>
                <a:cs typeface="Arial"/>
              </a:rPr>
              <a:t>dell’acceleratore</a:t>
            </a:r>
            <a:endParaRPr sz="1600" dirty="0">
              <a:latin typeface="Arial"/>
              <a:cs typeface="Arial"/>
            </a:endParaRPr>
          </a:p>
          <a:p>
            <a:pPr marL="752475" lvl="1" indent="-283210">
              <a:lnSpc>
                <a:spcPct val="100000"/>
              </a:lnSpc>
              <a:spcBef>
                <a:spcPts val="365"/>
              </a:spcBef>
              <a:buChar char="–"/>
              <a:tabLst>
                <a:tab pos="753110" algn="l"/>
              </a:tabLst>
            </a:pPr>
            <a:r>
              <a:rPr sz="1600" spc="-5" dirty="0">
                <a:latin typeface="Arial"/>
                <a:cs typeface="Arial"/>
              </a:rPr>
              <a:t>Leva del</a:t>
            </a:r>
            <a:r>
              <a:rPr sz="1600" spc="-85" dirty="0">
                <a:latin typeface="Arial"/>
                <a:cs typeface="Arial"/>
              </a:rPr>
              <a:t> </a:t>
            </a:r>
            <a:r>
              <a:rPr sz="1600" spc="-5" dirty="0">
                <a:latin typeface="Arial"/>
                <a:cs typeface="Arial"/>
              </a:rPr>
              <a:t>cambio</a:t>
            </a:r>
            <a:endParaRPr sz="1600" dirty="0">
              <a:latin typeface="Arial"/>
              <a:cs typeface="Arial"/>
            </a:endParaRPr>
          </a:p>
          <a:p>
            <a:pPr marL="752475" lvl="1" indent="-283210">
              <a:lnSpc>
                <a:spcPct val="100000"/>
              </a:lnSpc>
              <a:spcBef>
                <a:spcPts val="365"/>
              </a:spcBef>
              <a:buChar char="–"/>
              <a:tabLst>
                <a:tab pos="753110" algn="l"/>
              </a:tabLst>
            </a:pPr>
            <a:r>
              <a:rPr sz="1600" spc="-5" dirty="0">
                <a:latin typeface="Arial"/>
                <a:cs typeface="Arial"/>
              </a:rPr>
              <a:t>volante</a:t>
            </a:r>
            <a:endParaRPr sz="1600" dirty="0">
              <a:latin typeface="Arial"/>
              <a:cs typeface="Arial"/>
            </a:endParaRPr>
          </a:p>
        </p:txBody>
      </p:sp>
      <p:sp>
        <p:nvSpPr>
          <p:cNvPr id="9" name="object 7"/>
          <p:cNvSpPr/>
          <p:nvPr/>
        </p:nvSpPr>
        <p:spPr>
          <a:xfrm>
            <a:off x="5197348" y="2145465"/>
            <a:ext cx="3486149" cy="107441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64151940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Ulteriore esempio: un videogioco</a:t>
            </a: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136</a:t>
            </a:fld>
            <a:endParaRPr lang="it-IT" dirty="0"/>
          </a:p>
        </p:txBody>
      </p:sp>
      <p:sp>
        <p:nvSpPr>
          <p:cNvPr id="5" name="object 3"/>
          <p:cNvSpPr/>
          <p:nvPr/>
        </p:nvSpPr>
        <p:spPr>
          <a:xfrm>
            <a:off x="1489282" y="1780143"/>
            <a:ext cx="5884279" cy="400235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8349034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74707" y="-113485"/>
            <a:ext cx="7886699" cy="1325563"/>
          </a:xfrm>
        </p:spPr>
        <p:txBody>
          <a:bodyPr/>
          <a:lstStyle/>
          <a:p>
            <a:r>
              <a:rPr lang="it-IT" dirty="0" smtClean="0"/>
              <a:t>Classi ed oggetti: un esempio</a:t>
            </a: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137</a:t>
            </a:fld>
            <a:endParaRPr lang="it-IT" dirty="0"/>
          </a:p>
        </p:txBody>
      </p:sp>
      <p:sp>
        <p:nvSpPr>
          <p:cNvPr id="5" name="object 3"/>
          <p:cNvSpPr/>
          <p:nvPr/>
        </p:nvSpPr>
        <p:spPr>
          <a:xfrm>
            <a:off x="7637084" y="968176"/>
            <a:ext cx="1188707" cy="2187702"/>
          </a:xfrm>
          <a:prstGeom prst="rect">
            <a:avLst/>
          </a:prstGeom>
          <a:blipFill>
            <a:blip r:embed="rId2" cstate="print"/>
            <a:stretch>
              <a:fillRect/>
            </a:stretch>
          </a:blipFill>
        </p:spPr>
        <p:txBody>
          <a:bodyPr wrap="square" lIns="0" tIns="0" rIns="0" bIns="0" rtlCol="0"/>
          <a:lstStyle/>
          <a:p>
            <a:endParaRPr/>
          </a:p>
        </p:txBody>
      </p:sp>
      <p:sp>
        <p:nvSpPr>
          <p:cNvPr id="6" name="object 4"/>
          <p:cNvSpPr/>
          <p:nvPr/>
        </p:nvSpPr>
        <p:spPr>
          <a:xfrm>
            <a:off x="751652" y="1051995"/>
            <a:ext cx="1216152" cy="2160270"/>
          </a:xfrm>
          <a:prstGeom prst="rect">
            <a:avLst/>
          </a:prstGeom>
          <a:blipFill>
            <a:blip r:embed="rId3" cstate="print"/>
            <a:stretch>
              <a:fillRect/>
            </a:stretch>
          </a:blipFill>
        </p:spPr>
        <p:txBody>
          <a:bodyPr wrap="square" lIns="0" tIns="0" rIns="0" bIns="0" rtlCol="0"/>
          <a:lstStyle/>
          <a:p>
            <a:endParaRPr/>
          </a:p>
        </p:txBody>
      </p:sp>
      <p:sp>
        <p:nvSpPr>
          <p:cNvPr id="7" name="object 5"/>
          <p:cNvSpPr txBox="1"/>
          <p:nvPr/>
        </p:nvSpPr>
        <p:spPr>
          <a:xfrm>
            <a:off x="728271" y="1976555"/>
            <a:ext cx="798195" cy="436245"/>
          </a:xfrm>
          <a:prstGeom prst="rect">
            <a:avLst/>
          </a:prstGeom>
        </p:spPr>
        <p:txBody>
          <a:bodyPr vert="horz" wrap="square" lIns="0" tIns="0" rIns="0" bIns="0" rtlCol="0">
            <a:spAutoFit/>
          </a:bodyPr>
          <a:lstStyle/>
          <a:p>
            <a:pPr marL="12700">
              <a:lnSpc>
                <a:spcPct val="100000"/>
              </a:lnSpc>
            </a:pPr>
            <a:r>
              <a:rPr sz="2800" dirty="0">
                <a:solidFill>
                  <a:srgbClr val="FFFFFF"/>
                </a:solidFill>
                <a:latin typeface="Arial"/>
                <a:cs typeface="Arial"/>
              </a:rPr>
              <a:t>Orco</a:t>
            </a:r>
            <a:endParaRPr sz="2800">
              <a:latin typeface="Arial"/>
              <a:cs typeface="Arial"/>
            </a:endParaRPr>
          </a:p>
        </p:txBody>
      </p:sp>
      <p:sp>
        <p:nvSpPr>
          <p:cNvPr id="8" name="object 6"/>
          <p:cNvSpPr txBox="1"/>
          <p:nvPr/>
        </p:nvSpPr>
        <p:spPr>
          <a:xfrm>
            <a:off x="7309653" y="1976555"/>
            <a:ext cx="1531620" cy="436245"/>
          </a:xfrm>
          <a:prstGeom prst="rect">
            <a:avLst/>
          </a:prstGeom>
        </p:spPr>
        <p:txBody>
          <a:bodyPr vert="horz" wrap="square" lIns="0" tIns="0" rIns="0" bIns="0" rtlCol="0">
            <a:spAutoFit/>
          </a:bodyPr>
          <a:lstStyle/>
          <a:p>
            <a:pPr marL="12700">
              <a:lnSpc>
                <a:spcPct val="100000"/>
              </a:lnSpc>
            </a:pPr>
            <a:r>
              <a:rPr sz="2800" dirty="0">
                <a:solidFill>
                  <a:srgbClr val="FFFFFF"/>
                </a:solidFill>
                <a:latin typeface="Arial"/>
                <a:cs typeface="Arial"/>
              </a:rPr>
              <a:t>Cavaliere</a:t>
            </a:r>
            <a:endParaRPr sz="2800">
              <a:latin typeface="Arial"/>
              <a:cs typeface="Arial"/>
            </a:endParaRPr>
          </a:p>
        </p:txBody>
      </p:sp>
      <p:sp>
        <p:nvSpPr>
          <p:cNvPr id="9" name="object 7"/>
          <p:cNvSpPr/>
          <p:nvPr/>
        </p:nvSpPr>
        <p:spPr>
          <a:xfrm>
            <a:off x="2099630" y="2310819"/>
            <a:ext cx="4953000" cy="3714750"/>
          </a:xfrm>
          <a:prstGeom prst="rect">
            <a:avLst/>
          </a:prstGeom>
          <a:blipFill>
            <a:blip r:embed="rId4" cstate="print"/>
            <a:stretch>
              <a:fillRect/>
            </a:stretch>
          </a:blipFill>
        </p:spPr>
        <p:txBody>
          <a:bodyPr wrap="square" lIns="0" tIns="0" rIns="0" bIns="0" rtlCol="0"/>
          <a:lstStyle/>
          <a:p>
            <a:endParaRPr/>
          </a:p>
        </p:txBody>
      </p:sp>
      <p:sp>
        <p:nvSpPr>
          <p:cNvPr id="10" name="object 8"/>
          <p:cNvSpPr/>
          <p:nvPr/>
        </p:nvSpPr>
        <p:spPr>
          <a:xfrm>
            <a:off x="2133158" y="2597331"/>
            <a:ext cx="1681480" cy="634365"/>
          </a:xfrm>
          <a:custGeom>
            <a:avLst/>
            <a:gdLst/>
            <a:ahLst/>
            <a:cxnLst/>
            <a:rect l="l" t="t" r="r" b="b"/>
            <a:pathLst>
              <a:path w="1681479" h="634364">
                <a:moveTo>
                  <a:pt x="1605648" y="581028"/>
                </a:moveTo>
                <a:lnTo>
                  <a:pt x="9143" y="0"/>
                </a:lnTo>
                <a:lnTo>
                  <a:pt x="0" y="27431"/>
                </a:lnTo>
                <a:lnTo>
                  <a:pt x="1595966" y="607783"/>
                </a:lnTo>
                <a:lnTo>
                  <a:pt x="1605648" y="581028"/>
                </a:lnTo>
                <a:close/>
              </a:path>
              <a:path w="1681479" h="634364">
                <a:moveTo>
                  <a:pt x="1619249" y="630284"/>
                </a:moveTo>
                <a:lnTo>
                  <a:pt x="1619249" y="585978"/>
                </a:lnTo>
                <a:lnTo>
                  <a:pt x="1609343" y="612648"/>
                </a:lnTo>
                <a:lnTo>
                  <a:pt x="1595966" y="607783"/>
                </a:lnTo>
                <a:lnTo>
                  <a:pt x="1586483" y="633984"/>
                </a:lnTo>
                <a:lnTo>
                  <a:pt x="1619249" y="630284"/>
                </a:lnTo>
                <a:close/>
              </a:path>
              <a:path w="1681479" h="634364">
                <a:moveTo>
                  <a:pt x="1619249" y="585978"/>
                </a:moveTo>
                <a:lnTo>
                  <a:pt x="1605648" y="581028"/>
                </a:lnTo>
                <a:lnTo>
                  <a:pt x="1595966" y="607783"/>
                </a:lnTo>
                <a:lnTo>
                  <a:pt x="1609343" y="612648"/>
                </a:lnTo>
                <a:lnTo>
                  <a:pt x="1619249" y="585978"/>
                </a:lnTo>
                <a:close/>
              </a:path>
              <a:path w="1681479" h="634364">
                <a:moveTo>
                  <a:pt x="1680971" y="623316"/>
                </a:moveTo>
                <a:lnTo>
                  <a:pt x="1615439" y="553974"/>
                </a:lnTo>
                <a:lnTo>
                  <a:pt x="1605648" y="581028"/>
                </a:lnTo>
                <a:lnTo>
                  <a:pt x="1619249" y="585978"/>
                </a:lnTo>
                <a:lnTo>
                  <a:pt x="1619249" y="630284"/>
                </a:lnTo>
                <a:lnTo>
                  <a:pt x="1680971" y="623316"/>
                </a:lnTo>
                <a:close/>
              </a:path>
            </a:pathLst>
          </a:custGeom>
          <a:solidFill>
            <a:srgbClr val="FFCC66"/>
          </a:solidFill>
        </p:spPr>
        <p:txBody>
          <a:bodyPr wrap="square" lIns="0" tIns="0" rIns="0" bIns="0" rtlCol="0"/>
          <a:lstStyle/>
          <a:p>
            <a:endParaRPr/>
          </a:p>
        </p:txBody>
      </p:sp>
      <p:sp>
        <p:nvSpPr>
          <p:cNvPr id="11" name="object 9"/>
          <p:cNvSpPr/>
          <p:nvPr/>
        </p:nvSpPr>
        <p:spPr>
          <a:xfrm>
            <a:off x="2056196" y="2750493"/>
            <a:ext cx="1986914" cy="857250"/>
          </a:xfrm>
          <a:custGeom>
            <a:avLst/>
            <a:gdLst/>
            <a:ahLst/>
            <a:cxnLst/>
            <a:rect l="l" t="t" r="r" b="b"/>
            <a:pathLst>
              <a:path w="1986914" h="857250">
                <a:moveTo>
                  <a:pt x="1913740" y="804680"/>
                </a:moveTo>
                <a:lnTo>
                  <a:pt x="10668" y="0"/>
                </a:lnTo>
                <a:lnTo>
                  <a:pt x="0" y="25908"/>
                </a:lnTo>
                <a:lnTo>
                  <a:pt x="1902460" y="831086"/>
                </a:lnTo>
                <a:lnTo>
                  <a:pt x="1913740" y="804680"/>
                </a:lnTo>
                <a:close/>
              </a:path>
              <a:path w="1986914" h="857250">
                <a:moveTo>
                  <a:pt x="1926335" y="855006"/>
                </a:moveTo>
                <a:lnTo>
                  <a:pt x="1926335" y="810006"/>
                </a:lnTo>
                <a:lnTo>
                  <a:pt x="1915667" y="836676"/>
                </a:lnTo>
                <a:lnTo>
                  <a:pt x="1902460" y="831086"/>
                </a:lnTo>
                <a:lnTo>
                  <a:pt x="1891283" y="857250"/>
                </a:lnTo>
                <a:lnTo>
                  <a:pt x="1926335" y="855006"/>
                </a:lnTo>
                <a:close/>
              </a:path>
              <a:path w="1986914" h="857250">
                <a:moveTo>
                  <a:pt x="1926335" y="810006"/>
                </a:moveTo>
                <a:lnTo>
                  <a:pt x="1913740" y="804680"/>
                </a:lnTo>
                <a:lnTo>
                  <a:pt x="1902460" y="831086"/>
                </a:lnTo>
                <a:lnTo>
                  <a:pt x="1915667" y="836676"/>
                </a:lnTo>
                <a:lnTo>
                  <a:pt x="1926335" y="810006"/>
                </a:lnTo>
                <a:close/>
              </a:path>
              <a:path w="1986914" h="857250">
                <a:moveTo>
                  <a:pt x="1986533" y="851154"/>
                </a:moveTo>
                <a:lnTo>
                  <a:pt x="1924811" y="778763"/>
                </a:lnTo>
                <a:lnTo>
                  <a:pt x="1913740" y="804680"/>
                </a:lnTo>
                <a:lnTo>
                  <a:pt x="1926335" y="810006"/>
                </a:lnTo>
                <a:lnTo>
                  <a:pt x="1926335" y="855006"/>
                </a:lnTo>
                <a:lnTo>
                  <a:pt x="1986533" y="851154"/>
                </a:lnTo>
                <a:close/>
              </a:path>
            </a:pathLst>
          </a:custGeom>
          <a:solidFill>
            <a:srgbClr val="FFCC66"/>
          </a:solidFill>
        </p:spPr>
        <p:txBody>
          <a:bodyPr wrap="square" lIns="0" tIns="0" rIns="0" bIns="0" rtlCol="0"/>
          <a:lstStyle/>
          <a:p>
            <a:endParaRPr/>
          </a:p>
        </p:txBody>
      </p:sp>
      <p:sp>
        <p:nvSpPr>
          <p:cNvPr id="12" name="object 10"/>
          <p:cNvSpPr/>
          <p:nvPr/>
        </p:nvSpPr>
        <p:spPr>
          <a:xfrm>
            <a:off x="2053910" y="2903655"/>
            <a:ext cx="1531620" cy="927100"/>
          </a:xfrm>
          <a:custGeom>
            <a:avLst/>
            <a:gdLst/>
            <a:ahLst/>
            <a:cxnLst/>
            <a:rect l="l" t="t" r="r" b="b"/>
            <a:pathLst>
              <a:path w="1531620" h="927100">
                <a:moveTo>
                  <a:pt x="1465766" y="870315"/>
                </a:moveTo>
                <a:lnTo>
                  <a:pt x="15239" y="0"/>
                </a:lnTo>
                <a:lnTo>
                  <a:pt x="0" y="24384"/>
                </a:lnTo>
                <a:lnTo>
                  <a:pt x="1450899" y="894923"/>
                </a:lnTo>
                <a:lnTo>
                  <a:pt x="1465766" y="870315"/>
                </a:lnTo>
                <a:close/>
              </a:path>
              <a:path w="1531620" h="927100">
                <a:moveTo>
                  <a:pt x="1478279" y="922324"/>
                </a:moveTo>
                <a:lnTo>
                  <a:pt x="1478279" y="877824"/>
                </a:lnTo>
                <a:lnTo>
                  <a:pt x="1463039" y="902208"/>
                </a:lnTo>
                <a:lnTo>
                  <a:pt x="1450899" y="894923"/>
                </a:lnTo>
                <a:lnTo>
                  <a:pt x="1436370" y="918972"/>
                </a:lnTo>
                <a:lnTo>
                  <a:pt x="1478279" y="922324"/>
                </a:lnTo>
                <a:close/>
              </a:path>
              <a:path w="1531620" h="927100">
                <a:moveTo>
                  <a:pt x="1478279" y="877824"/>
                </a:moveTo>
                <a:lnTo>
                  <a:pt x="1465766" y="870315"/>
                </a:lnTo>
                <a:lnTo>
                  <a:pt x="1450899" y="894923"/>
                </a:lnTo>
                <a:lnTo>
                  <a:pt x="1463039" y="902208"/>
                </a:lnTo>
                <a:lnTo>
                  <a:pt x="1478279" y="877824"/>
                </a:lnTo>
                <a:close/>
              </a:path>
              <a:path w="1531620" h="927100">
                <a:moveTo>
                  <a:pt x="1531620" y="926592"/>
                </a:moveTo>
                <a:lnTo>
                  <a:pt x="1480565" y="845820"/>
                </a:lnTo>
                <a:lnTo>
                  <a:pt x="1465766" y="870315"/>
                </a:lnTo>
                <a:lnTo>
                  <a:pt x="1478279" y="877824"/>
                </a:lnTo>
                <a:lnTo>
                  <a:pt x="1478279" y="922324"/>
                </a:lnTo>
                <a:lnTo>
                  <a:pt x="1531620" y="926592"/>
                </a:lnTo>
                <a:close/>
              </a:path>
            </a:pathLst>
          </a:custGeom>
          <a:solidFill>
            <a:srgbClr val="FFCC66"/>
          </a:solidFill>
        </p:spPr>
        <p:txBody>
          <a:bodyPr wrap="square" lIns="0" tIns="0" rIns="0" bIns="0" rtlCol="0"/>
          <a:lstStyle/>
          <a:p>
            <a:endParaRPr/>
          </a:p>
        </p:txBody>
      </p:sp>
      <p:sp>
        <p:nvSpPr>
          <p:cNvPr id="13" name="object 11"/>
          <p:cNvSpPr/>
          <p:nvPr/>
        </p:nvSpPr>
        <p:spPr>
          <a:xfrm>
            <a:off x="2053910" y="3284655"/>
            <a:ext cx="2674620" cy="1689100"/>
          </a:xfrm>
          <a:custGeom>
            <a:avLst/>
            <a:gdLst/>
            <a:ahLst/>
            <a:cxnLst/>
            <a:rect l="l" t="t" r="r" b="b"/>
            <a:pathLst>
              <a:path w="2674620" h="1689100">
                <a:moveTo>
                  <a:pt x="2609755" y="1631336"/>
                </a:moveTo>
                <a:lnTo>
                  <a:pt x="15239" y="0"/>
                </a:lnTo>
                <a:lnTo>
                  <a:pt x="0" y="24384"/>
                </a:lnTo>
                <a:lnTo>
                  <a:pt x="2594743" y="1655105"/>
                </a:lnTo>
                <a:lnTo>
                  <a:pt x="2609755" y="1631336"/>
                </a:lnTo>
                <a:close/>
              </a:path>
              <a:path w="2674620" h="1689100">
                <a:moveTo>
                  <a:pt x="2622041" y="1683544"/>
                </a:moveTo>
                <a:lnTo>
                  <a:pt x="2622041" y="1639062"/>
                </a:lnTo>
                <a:lnTo>
                  <a:pt x="2606801" y="1662684"/>
                </a:lnTo>
                <a:lnTo>
                  <a:pt x="2594743" y="1655105"/>
                </a:lnTo>
                <a:lnTo>
                  <a:pt x="2579370" y="1679448"/>
                </a:lnTo>
                <a:lnTo>
                  <a:pt x="2622041" y="1683544"/>
                </a:lnTo>
                <a:close/>
              </a:path>
              <a:path w="2674620" h="1689100">
                <a:moveTo>
                  <a:pt x="2622041" y="1639062"/>
                </a:moveTo>
                <a:lnTo>
                  <a:pt x="2609755" y="1631336"/>
                </a:lnTo>
                <a:lnTo>
                  <a:pt x="2594743" y="1655105"/>
                </a:lnTo>
                <a:lnTo>
                  <a:pt x="2606801" y="1662684"/>
                </a:lnTo>
                <a:lnTo>
                  <a:pt x="2622041" y="1639062"/>
                </a:lnTo>
                <a:close/>
              </a:path>
              <a:path w="2674620" h="1689100">
                <a:moveTo>
                  <a:pt x="2674620" y="1688592"/>
                </a:moveTo>
                <a:lnTo>
                  <a:pt x="2625089" y="1607058"/>
                </a:lnTo>
                <a:lnTo>
                  <a:pt x="2609755" y="1631336"/>
                </a:lnTo>
                <a:lnTo>
                  <a:pt x="2622041" y="1639062"/>
                </a:lnTo>
                <a:lnTo>
                  <a:pt x="2622041" y="1683544"/>
                </a:lnTo>
                <a:lnTo>
                  <a:pt x="2674620" y="1688592"/>
                </a:lnTo>
                <a:close/>
              </a:path>
            </a:pathLst>
          </a:custGeom>
          <a:solidFill>
            <a:srgbClr val="FFCC66"/>
          </a:solidFill>
        </p:spPr>
        <p:txBody>
          <a:bodyPr wrap="square" lIns="0" tIns="0" rIns="0" bIns="0" rtlCol="0"/>
          <a:lstStyle/>
          <a:p>
            <a:endParaRPr/>
          </a:p>
        </p:txBody>
      </p:sp>
      <p:sp>
        <p:nvSpPr>
          <p:cNvPr id="14" name="object 12"/>
          <p:cNvSpPr/>
          <p:nvPr/>
        </p:nvSpPr>
        <p:spPr>
          <a:xfrm>
            <a:off x="6478082" y="2902131"/>
            <a:ext cx="923290" cy="194310"/>
          </a:xfrm>
          <a:custGeom>
            <a:avLst/>
            <a:gdLst/>
            <a:ahLst/>
            <a:cxnLst/>
            <a:rect l="l" t="t" r="r" b="b"/>
            <a:pathLst>
              <a:path w="923290" h="194310">
                <a:moveTo>
                  <a:pt x="81537" y="137943"/>
                </a:moveTo>
                <a:lnTo>
                  <a:pt x="76962" y="109728"/>
                </a:lnTo>
                <a:lnTo>
                  <a:pt x="0" y="166116"/>
                </a:lnTo>
                <a:lnTo>
                  <a:pt x="67805" y="187198"/>
                </a:lnTo>
                <a:lnTo>
                  <a:pt x="67805" y="140208"/>
                </a:lnTo>
                <a:lnTo>
                  <a:pt x="81537" y="137943"/>
                </a:lnTo>
                <a:close/>
              </a:path>
              <a:path w="923290" h="194310">
                <a:moveTo>
                  <a:pt x="86107" y="166127"/>
                </a:moveTo>
                <a:lnTo>
                  <a:pt x="81537" y="137943"/>
                </a:lnTo>
                <a:lnTo>
                  <a:pt x="67805" y="140208"/>
                </a:lnTo>
                <a:lnTo>
                  <a:pt x="72390" y="168402"/>
                </a:lnTo>
                <a:lnTo>
                  <a:pt x="86107" y="166127"/>
                </a:lnTo>
                <a:close/>
              </a:path>
              <a:path w="923290" h="194310">
                <a:moveTo>
                  <a:pt x="90677" y="194310"/>
                </a:moveTo>
                <a:lnTo>
                  <a:pt x="86107" y="166127"/>
                </a:lnTo>
                <a:lnTo>
                  <a:pt x="72390" y="168402"/>
                </a:lnTo>
                <a:lnTo>
                  <a:pt x="67805" y="140208"/>
                </a:lnTo>
                <a:lnTo>
                  <a:pt x="67805" y="187198"/>
                </a:lnTo>
                <a:lnTo>
                  <a:pt x="90677" y="194310"/>
                </a:lnTo>
                <a:close/>
              </a:path>
              <a:path w="923290" h="194310">
                <a:moveTo>
                  <a:pt x="922782" y="27432"/>
                </a:moveTo>
                <a:lnTo>
                  <a:pt x="918197" y="0"/>
                </a:lnTo>
                <a:lnTo>
                  <a:pt x="81537" y="137943"/>
                </a:lnTo>
                <a:lnTo>
                  <a:pt x="86107" y="166127"/>
                </a:lnTo>
                <a:lnTo>
                  <a:pt x="922782" y="27432"/>
                </a:lnTo>
                <a:close/>
              </a:path>
            </a:pathLst>
          </a:custGeom>
          <a:solidFill>
            <a:srgbClr val="D1D6FF"/>
          </a:solidFill>
        </p:spPr>
        <p:txBody>
          <a:bodyPr wrap="square" lIns="0" tIns="0" rIns="0" bIns="0" rtlCol="0"/>
          <a:lstStyle/>
          <a:p>
            <a:endParaRPr/>
          </a:p>
        </p:txBody>
      </p:sp>
      <p:sp>
        <p:nvSpPr>
          <p:cNvPr id="15" name="object 13"/>
          <p:cNvSpPr/>
          <p:nvPr/>
        </p:nvSpPr>
        <p:spPr>
          <a:xfrm>
            <a:off x="5944682" y="3056055"/>
            <a:ext cx="1461135" cy="850900"/>
          </a:xfrm>
          <a:custGeom>
            <a:avLst/>
            <a:gdLst/>
            <a:ahLst/>
            <a:cxnLst/>
            <a:rect l="l" t="t" r="r" b="b"/>
            <a:pathLst>
              <a:path w="1461134" h="850900">
                <a:moveTo>
                  <a:pt x="66493" y="795247"/>
                </a:moveTo>
                <a:lnTo>
                  <a:pt x="52577" y="771144"/>
                </a:lnTo>
                <a:lnTo>
                  <a:pt x="0" y="850392"/>
                </a:lnTo>
                <a:lnTo>
                  <a:pt x="54101" y="847362"/>
                </a:lnTo>
                <a:lnTo>
                  <a:pt x="54101" y="802386"/>
                </a:lnTo>
                <a:lnTo>
                  <a:pt x="66493" y="795247"/>
                </a:lnTo>
                <a:close/>
              </a:path>
              <a:path w="1461134" h="850900">
                <a:moveTo>
                  <a:pt x="80996" y="820368"/>
                </a:moveTo>
                <a:lnTo>
                  <a:pt x="66493" y="795247"/>
                </a:lnTo>
                <a:lnTo>
                  <a:pt x="54101" y="802386"/>
                </a:lnTo>
                <a:lnTo>
                  <a:pt x="68580" y="827532"/>
                </a:lnTo>
                <a:lnTo>
                  <a:pt x="80996" y="820368"/>
                </a:lnTo>
                <a:close/>
              </a:path>
              <a:path w="1461134" h="850900">
                <a:moveTo>
                  <a:pt x="95250" y="845058"/>
                </a:moveTo>
                <a:lnTo>
                  <a:pt x="80996" y="820368"/>
                </a:lnTo>
                <a:lnTo>
                  <a:pt x="68580" y="827532"/>
                </a:lnTo>
                <a:lnTo>
                  <a:pt x="54101" y="802386"/>
                </a:lnTo>
                <a:lnTo>
                  <a:pt x="54101" y="847362"/>
                </a:lnTo>
                <a:lnTo>
                  <a:pt x="95250" y="845058"/>
                </a:lnTo>
                <a:close/>
              </a:path>
              <a:path w="1461134" h="850900">
                <a:moveTo>
                  <a:pt x="1460754" y="24384"/>
                </a:moveTo>
                <a:lnTo>
                  <a:pt x="1447038" y="0"/>
                </a:lnTo>
                <a:lnTo>
                  <a:pt x="66493" y="795247"/>
                </a:lnTo>
                <a:lnTo>
                  <a:pt x="80996" y="820368"/>
                </a:lnTo>
                <a:lnTo>
                  <a:pt x="1460754" y="24384"/>
                </a:lnTo>
                <a:close/>
              </a:path>
            </a:pathLst>
          </a:custGeom>
          <a:solidFill>
            <a:srgbClr val="D1D6FF"/>
          </a:solidFill>
        </p:spPr>
        <p:txBody>
          <a:bodyPr wrap="square" lIns="0" tIns="0" rIns="0" bIns="0" rtlCol="0"/>
          <a:lstStyle/>
          <a:p>
            <a:endParaRPr/>
          </a:p>
        </p:txBody>
      </p:sp>
      <p:sp>
        <p:nvSpPr>
          <p:cNvPr id="16" name="object 14"/>
          <p:cNvSpPr/>
          <p:nvPr/>
        </p:nvSpPr>
        <p:spPr>
          <a:xfrm>
            <a:off x="6478082" y="2598856"/>
            <a:ext cx="775970" cy="469900"/>
          </a:xfrm>
          <a:custGeom>
            <a:avLst/>
            <a:gdLst/>
            <a:ahLst/>
            <a:cxnLst/>
            <a:rect l="l" t="t" r="r" b="b"/>
            <a:pathLst>
              <a:path w="775970" h="469900">
                <a:moveTo>
                  <a:pt x="65547" y="413370"/>
                </a:moveTo>
                <a:lnTo>
                  <a:pt x="51054" y="389381"/>
                </a:lnTo>
                <a:lnTo>
                  <a:pt x="0" y="469391"/>
                </a:lnTo>
                <a:lnTo>
                  <a:pt x="53340" y="465551"/>
                </a:lnTo>
                <a:lnTo>
                  <a:pt x="53340" y="420623"/>
                </a:lnTo>
                <a:lnTo>
                  <a:pt x="65547" y="413370"/>
                </a:lnTo>
                <a:close/>
              </a:path>
              <a:path w="775970" h="469900">
                <a:moveTo>
                  <a:pt x="80409" y="437971"/>
                </a:moveTo>
                <a:lnTo>
                  <a:pt x="65547" y="413370"/>
                </a:lnTo>
                <a:lnTo>
                  <a:pt x="53340" y="420623"/>
                </a:lnTo>
                <a:lnTo>
                  <a:pt x="68580" y="445007"/>
                </a:lnTo>
                <a:lnTo>
                  <a:pt x="80409" y="437971"/>
                </a:lnTo>
                <a:close/>
              </a:path>
              <a:path w="775970" h="469900">
                <a:moveTo>
                  <a:pt x="95250" y="462533"/>
                </a:moveTo>
                <a:lnTo>
                  <a:pt x="80409" y="437971"/>
                </a:lnTo>
                <a:lnTo>
                  <a:pt x="68580" y="445007"/>
                </a:lnTo>
                <a:lnTo>
                  <a:pt x="53340" y="420623"/>
                </a:lnTo>
                <a:lnTo>
                  <a:pt x="53340" y="465551"/>
                </a:lnTo>
                <a:lnTo>
                  <a:pt x="95250" y="462533"/>
                </a:lnTo>
                <a:close/>
              </a:path>
              <a:path w="775970" h="469900">
                <a:moveTo>
                  <a:pt x="775716" y="24383"/>
                </a:moveTo>
                <a:lnTo>
                  <a:pt x="761238" y="0"/>
                </a:lnTo>
                <a:lnTo>
                  <a:pt x="65547" y="413370"/>
                </a:lnTo>
                <a:lnTo>
                  <a:pt x="80409" y="437971"/>
                </a:lnTo>
                <a:lnTo>
                  <a:pt x="775716" y="24383"/>
                </a:lnTo>
                <a:close/>
              </a:path>
            </a:pathLst>
          </a:custGeom>
          <a:solidFill>
            <a:srgbClr val="D1D6FF"/>
          </a:solidFill>
        </p:spPr>
        <p:txBody>
          <a:bodyPr wrap="square" lIns="0" tIns="0" rIns="0" bIns="0" rtlCol="0"/>
          <a:lstStyle/>
          <a:p>
            <a:endParaRPr/>
          </a:p>
        </p:txBody>
      </p:sp>
      <p:sp>
        <p:nvSpPr>
          <p:cNvPr id="17" name="object 15"/>
          <p:cNvSpPr txBox="1"/>
          <p:nvPr/>
        </p:nvSpPr>
        <p:spPr>
          <a:xfrm>
            <a:off x="3498142" y="1047169"/>
            <a:ext cx="1970405" cy="775335"/>
          </a:xfrm>
          <a:prstGeom prst="rect">
            <a:avLst/>
          </a:prstGeom>
        </p:spPr>
        <p:txBody>
          <a:bodyPr vert="horz" wrap="square" lIns="0" tIns="0" rIns="0" bIns="0" rtlCol="0">
            <a:spAutoFit/>
          </a:bodyPr>
          <a:lstStyle/>
          <a:p>
            <a:pPr marL="577850">
              <a:lnSpc>
                <a:spcPct val="100000"/>
              </a:lnSpc>
            </a:pPr>
            <a:r>
              <a:rPr sz="2000" b="1" spc="-5" dirty="0">
                <a:solidFill>
                  <a:srgbClr val="3333CC"/>
                </a:solidFill>
                <a:latin typeface="Arial"/>
                <a:cs typeface="Arial"/>
              </a:rPr>
              <a:t>Classi</a:t>
            </a:r>
            <a:endParaRPr sz="2000">
              <a:latin typeface="Arial"/>
              <a:cs typeface="Arial"/>
            </a:endParaRPr>
          </a:p>
          <a:p>
            <a:pPr marL="12700">
              <a:lnSpc>
                <a:spcPct val="100000"/>
              </a:lnSpc>
              <a:spcBef>
                <a:spcPts val="1220"/>
              </a:spcBef>
            </a:pPr>
            <a:r>
              <a:rPr sz="2000" spc="-5" dirty="0">
                <a:latin typeface="Arial"/>
                <a:cs typeface="Arial"/>
              </a:rPr>
              <a:t>Istanze</a:t>
            </a:r>
            <a:r>
              <a:rPr sz="2000" spc="-75" dirty="0">
                <a:latin typeface="Arial"/>
                <a:cs typeface="Arial"/>
              </a:rPr>
              <a:t> </a:t>
            </a:r>
            <a:r>
              <a:rPr sz="2000" spc="-5" dirty="0">
                <a:latin typeface="Arial"/>
                <a:cs typeface="Arial"/>
              </a:rPr>
              <a:t>(</a:t>
            </a:r>
            <a:r>
              <a:rPr sz="2000" b="1" spc="-5" dirty="0">
                <a:solidFill>
                  <a:srgbClr val="3333CC"/>
                </a:solidFill>
                <a:latin typeface="Arial"/>
                <a:cs typeface="Arial"/>
              </a:rPr>
              <a:t>Oggetti</a:t>
            </a:r>
            <a:r>
              <a:rPr sz="2000" spc="-5" dirty="0">
                <a:latin typeface="Arial"/>
                <a:cs typeface="Arial"/>
              </a:rPr>
              <a:t>)</a:t>
            </a:r>
            <a:endParaRPr sz="2000">
              <a:latin typeface="Arial"/>
              <a:cs typeface="Arial"/>
            </a:endParaRPr>
          </a:p>
        </p:txBody>
      </p:sp>
      <p:sp>
        <p:nvSpPr>
          <p:cNvPr id="18" name="object 16"/>
          <p:cNvSpPr/>
          <p:nvPr/>
        </p:nvSpPr>
        <p:spPr>
          <a:xfrm>
            <a:off x="2134682" y="1225731"/>
            <a:ext cx="1837689" cy="346710"/>
          </a:xfrm>
          <a:custGeom>
            <a:avLst/>
            <a:gdLst/>
            <a:ahLst/>
            <a:cxnLst/>
            <a:rect l="l" t="t" r="r" b="b"/>
            <a:pathLst>
              <a:path w="1837689" h="346710">
                <a:moveTo>
                  <a:pt x="81535" y="290333"/>
                </a:moveTo>
                <a:lnTo>
                  <a:pt x="76962" y="262127"/>
                </a:lnTo>
                <a:lnTo>
                  <a:pt x="0" y="318515"/>
                </a:lnTo>
                <a:lnTo>
                  <a:pt x="67818" y="339602"/>
                </a:lnTo>
                <a:lnTo>
                  <a:pt x="67818" y="292607"/>
                </a:lnTo>
                <a:lnTo>
                  <a:pt x="81535" y="290333"/>
                </a:lnTo>
                <a:close/>
              </a:path>
              <a:path w="1837689" h="346710">
                <a:moveTo>
                  <a:pt x="86106" y="318521"/>
                </a:moveTo>
                <a:lnTo>
                  <a:pt x="81535" y="290333"/>
                </a:lnTo>
                <a:lnTo>
                  <a:pt x="67818" y="292607"/>
                </a:lnTo>
                <a:lnTo>
                  <a:pt x="72390" y="320801"/>
                </a:lnTo>
                <a:lnTo>
                  <a:pt x="86106" y="318521"/>
                </a:lnTo>
                <a:close/>
              </a:path>
              <a:path w="1837689" h="346710">
                <a:moveTo>
                  <a:pt x="90678" y="346709"/>
                </a:moveTo>
                <a:lnTo>
                  <a:pt x="86106" y="318521"/>
                </a:lnTo>
                <a:lnTo>
                  <a:pt x="72390" y="320801"/>
                </a:lnTo>
                <a:lnTo>
                  <a:pt x="67818" y="292607"/>
                </a:lnTo>
                <a:lnTo>
                  <a:pt x="67818" y="339602"/>
                </a:lnTo>
                <a:lnTo>
                  <a:pt x="90678" y="346709"/>
                </a:lnTo>
                <a:close/>
              </a:path>
              <a:path w="1837689" h="346710">
                <a:moveTo>
                  <a:pt x="1837182" y="27431"/>
                </a:moveTo>
                <a:lnTo>
                  <a:pt x="1832610" y="0"/>
                </a:lnTo>
                <a:lnTo>
                  <a:pt x="81535" y="290333"/>
                </a:lnTo>
                <a:lnTo>
                  <a:pt x="86106" y="318521"/>
                </a:lnTo>
                <a:lnTo>
                  <a:pt x="1837182" y="27431"/>
                </a:lnTo>
                <a:close/>
              </a:path>
            </a:pathLst>
          </a:custGeom>
          <a:solidFill>
            <a:srgbClr val="000000"/>
          </a:solidFill>
        </p:spPr>
        <p:txBody>
          <a:bodyPr wrap="square" lIns="0" tIns="0" rIns="0" bIns="0" rtlCol="0"/>
          <a:lstStyle/>
          <a:p>
            <a:endParaRPr/>
          </a:p>
        </p:txBody>
      </p:sp>
      <p:sp>
        <p:nvSpPr>
          <p:cNvPr id="19" name="object 17"/>
          <p:cNvSpPr/>
          <p:nvPr/>
        </p:nvSpPr>
        <p:spPr>
          <a:xfrm>
            <a:off x="4956368" y="1224969"/>
            <a:ext cx="2439670" cy="204470"/>
          </a:xfrm>
          <a:custGeom>
            <a:avLst/>
            <a:gdLst/>
            <a:ahLst/>
            <a:cxnLst/>
            <a:rect l="l" t="t" r="r" b="b"/>
            <a:pathLst>
              <a:path w="2439670" h="204469">
                <a:moveTo>
                  <a:pt x="2355059" y="147712"/>
                </a:moveTo>
                <a:lnTo>
                  <a:pt x="1524" y="0"/>
                </a:lnTo>
                <a:lnTo>
                  <a:pt x="0" y="28956"/>
                </a:lnTo>
                <a:lnTo>
                  <a:pt x="2353293" y="175895"/>
                </a:lnTo>
                <a:lnTo>
                  <a:pt x="2355059" y="147712"/>
                </a:lnTo>
                <a:close/>
              </a:path>
              <a:path w="2439670" h="204469">
                <a:moveTo>
                  <a:pt x="2369045" y="196748"/>
                </a:moveTo>
                <a:lnTo>
                  <a:pt x="2369045" y="148589"/>
                </a:lnTo>
                <a:lnTo>
                  <a:pt x="2367521" y="176783"/>
                </a:lnTo>
                <a:lnTo>
                  <a:pt x="2353293" y="175895"/>
                </a:lnTo>
                <a:lnTo>
                  <a:pt x="2351519" y="204215"/>
                </a:lnTo>
                <a:lnTo>
                  <a:pt x="2369045" y="196748"/>
                </a:lnTo>
                <a:close/>
              </a:path>
              <a:path w="2439670" h="204469">
                <a:moveTo>
                  <a:pt x="2369045" y="148589"/>
                </a:moveTo>
                <a:lnTo>
                  <a:pt x="2355059" y="147712"/>
                </a:lnTo>
                <a:lnTo>
                  <a:pt x="2353293" y="175895"/>
                </a:lnTo>
                <a:lnTo>
                  <a:pt x="2367521" y="176783"/>
                </a:lnTo>
                <a:lnTo>
                  <a:pt x="2369045" y="148589"/>
                </a:lnTo>
                <a:close/>
              </a:path>
              <a:path w="2439670" h="204469">
                <a:moveTo>
                  <a:pt x="2439149" y="166877"/>
                </a:moveTo>
                <a:lnTo>
                  <a:pt x="2356865" y="118871"/>
                </a:lnTo>
                <a:lnTo>
                  <a:pt x="2355059" y="147712"/>
                </a:lnTo>
                <a:lnTo>
                  <a:pt x="2369045" y="148589"/>
                </a:lnTo>
                <a:lnTo>
                  <a:pt x="2369045" y="196748"/>
                </a:lnTo>
                <a:lnTo>
                  <a:pt x="2439149" y="166877"/>
                </a:lnTo>
                <a:close/>
              </a:path>
            </a:pathLst>
          </a:custGeom>
          <a:solidFill>
            <a:srgbClr val="000000"/>
          </a:solidFill>
        </p:spPr>
        <p:txBody>
          <a:bodyPr wrap="square" lIns="0" tIns="0" rIns="0" bIns="0" rtlCol="0"/>
          <a:lstStyle/>
          <a:p>
            <a:endParaRPr/>
          </a:p>
        </p:txBody>
      </p:sp>
      <p:sp>
        <p:nvSpPr>
          <p:cNvPr id="20" name="object 18"/>
          <p:cNvSpPr/>
          <p:nvPr/>
        </p:nvSpPr>
        <p:spPr>
          <a:xfrm>
            <a:off x="5098100" y="1839903"/>
            <a:ext cx="925830" cy="1152525"/>
          </a:xfrm>
          <a:custGeom>
            <a:avLst/>
            <a:gdLst/>
            <a:ahLst/>
            <a:cxnLst/>
            <a:rect l="l" t="t" r="r" b="b"/>
            <a:pathLst>
              <a:path w="925829" h="1152525">
                <a:moveTo>
                  <a:pt x="883847" y="1076815"/>
                </a:moveTo>
                <a:lnTo>
                  <a:pt x="22860" y="0"/>
                </a:lnTo>
                <a:lnTo>
                  <a:pt x="0" y="18287"/>
                </a:lnTo>
                <a:lnTo>
                  <a:pt x="861397" y="1094673"/>
                </a:lnTo>
                <a:lnTo>
                  <a:pt x="883847" y="1076815"/>
                </a:lnTo>
                <a:close/>
              </a:path>
              <a:path w="925829" h="1152525">
                <a:moveTo>
                  <a:pt x="892289" y="1136848"/>
                </a:moveTo>
                <a:lnTo>
                  <a:pt x="892289" y="1087373"/>
                </a:lnTo>
                <a:lnTo>
                  <a:pt x="870191" y="1105661"/>
                </a:lnTo>
                <a:lnTo>
                  <a:pt x="861397" y="1094673"/>
                </a:lnTo>
                <a:lnTo>
                  <a:pt x="838962" y="1112519"/>
                </a:lnTo>
                <a:lnTo>
                  <a:pt x="892289" y="1136848"/>
                </a:lnTo>
                <a:close/>
              </a:path>
              <a:path w="925829" h="1152525">
                <a:moveTo>
                  <a:pt x="892289" y="1087373"/>
                </a:moveTo>
                <a:lnTo>
                  <a:pt x="883847" y="1076815"/>
                </a:lnTo>
                <a:lnTo>
                  <a:pt x="861397" y="1094673"/>
                </a:lnTo>
                <a:lnTo>
                  <a:pt x="870191" y="1105661"/>
                </a:lnTo>
                <a:lnTo>
                  <a:pt x="892289" y="1087373"/>
                </a:lnTo>
                <a:close/>
              </a:path>
              <a:path w="925829" h="1152525">
                <a:moveTo>
                  <a:pt x="925817" y="1152143"/>
                </a:moveTo>
                <a:lnTo>
                  <a:pt x="906018" y="1059179"/>
                </a:lnTo>
                <a:lnTo>
                  <a:pt x="883847" y="1076815"/>
                </a:lnTo>
                <a:lnTo>
                  <a:pt x="892289" y="1087373"/>
                </a:lnTo>
                <a:lnTo>
                  <a:pt x="892289" y="1136848"/>
                </a:lnTo>
                <a:lnTo>
                  <a:pt x="925817" y="1152143"/>
                </a:lnTo>
                <a:close/>
              </a:path>
            </a:pathLst>
          </a:custGeom>
          <a:solidFill>
            <a:srgbClr val="000000"/>
          </a:solidFill>
        </p:spPr>
        <p:txBody>
          <a:bodyPr wrap="square" lIns="0" tIns="0" rIns="0" bIns="0" rtlCol="0"/>
          <a:lstStyle/>
          <a:p>
            <a:endParaRPr/>
          </a:p>
        </p:txBody>
      </p:sp>
      <p:sp>
        <p:nvSpPr>
          <p:cNvPr id="21" name="object 19"/>
          <p:cNvSpPr/>
          <p:nvPr/>
        </p:nvSpPr>
        <p:spPr>
          <a:xfrm>
            <a:off x="4943414" y="1845237"/>
            <a:ext cx="491490" cy="1832610"/>
          </a:xfrm>
          <a:custGeom>
            <a:avLst/>
            <a:gdLst/>
            <a:ahLst/>
            <a:cxnLst/>
            <a:rect l="l" t="t" r="r" b="b"/>
            <a:pathLst>
              <a:path w="491489" h="1832610">
                <a:moveTo>
                  <a:pt x="463686" y="1746530"/>
                </a:moveTo>
                <a:lnTo>
                  <a:pt x="27432" y="0"/>
                </a:lnTo>
                <a:lnTo>
                  <a:pt x="0" y="6858"/>
                </a:lnTo>
                <a:lnTo>
                  <a:pt x="436240" y="1753330"/>
                </a:lnTo>
                <a:lnTo>
                  <a:pt x="463686" y="1746530"/>
                </a:lnTo>
                <a:close/>
              </a:path>
              <a:path w="491489" h="1832610">
                <a:moveTo>
                  <a:pt x="467106" y="1828209"/>
                </a:moveTo>
                <a:lnTo>
                  <a:pt x="467106" y="1760219"/>
                </a:lnTo>
                <a:lnTo>
                  <a:pt x="439674" y="1767077"/>
                </a:lnTo>
                <a:lnTo>
                  <a:pt x="436240" y="1753330"/>
                </a:lnTo>
                <a:lnTo>
                  <a:pt x="408432" y="1760219"/>
                </a:lnTo>
                <a:lnTo>
                  <a:pt x="467106" y="1828209"/>
                </a:lnTo>
                <a:close/>
              </a:path>
              <a:path w="491489" h="1832610">
                <a:moveTo>
                  <a:pt x="467106" y="1760219"/>
                </a:moveTo>
                <a:lnTo>
                  <a:pt x="463686" y="1746530"/>
                </a:lnTo>
                <a:lnTo>
                  <a:pt x="436240" y="1753330"/>
                </a:lnTo>
                <a:lnTo>
                  <a:pt x="439674" y="1767077"/>
                </a:lnTo>
                <a:lnTo>
                  <a:pt x="467106" y="1760219"/>
                </a:lnTo>
                <a:close/>
              </a:path>
              <a:path w="491489" h="1832610">
                <a:moveTo>
                  <a:pt x="491477" y="1739646"/>
                </a:moveTo>
                <a:lnTo>
                  <a:pt x="463686" y="1746530"/>
                </a:lnTo>
                <a:lnTo>
                  <a:pt x="467106" y="1760219"/>
                </a:lnTo>
                <a:lnTo>
                  <a:pt x="467106" y="1828209"/>
                </a:lnTo>
                <a:lnTo>
                  <a:pt x="470903" y="1832610"/>
                </a:lnTo>
                <a:lnTo>
                  <a:pt x="491477" y="1739646"/>
                </a:lnTo>
                <a:close/>
              </a:path>
            </a:pathLst>
          </a:custGeom>
          <a:solidFill>
            <a:srgbClr val="000000"/>
          </a:solidFill>
        </p:spPr>
        <p:txBody>
          <a:bodyPr wrap="square" lIns="0" tIns="0" rIns="0" bIns="0" rtlCol="0"/>
          <a:lstStyle/>
          <a:p>
            <a:endParaRPr/>
          </a:p>
        </p:txBody>
      </p:sp>
      <p:sp>
        <p:nvSpPr>
          <p:cNvPr id="22" name="object 20"/>
          <p:cNvSpPr/>
          <p:nvPr/>
        </p:nvSpPr>
        <p:spPr>
          <a:xfrm>
            <a:off x="4790252" y="1848285"/>
            <a:ext cx="204470" cy="2668270"/>
          </a:xfrm>
          <a:custGeom>
            <a:avLst/>
            <a:gdLst/>
            <a:ahLst/>
            <a:cxnLst/>
            <a:rect l="l" t="t" r="r" b="b"/>
            <a:pathLst>
              <a:path w="204470" h="2668270">
                <a:moveTo>
                  <a:pt x="175959" y="2581659"/>
                </a:moveTo>
                <a:lnTo>
                  <a:pt x="28956" y="0"/>
                </a:lnTo>
                <a:lnTo>
                  <a:pt x="0" y="1524"/>
                </a:lnTo>
                <a:lnTo>
                  <a:pt x="147761" y="2583183"/>
                </a:lnTo>
                <a:lnTo>
                  <a:pt x="175959" y="2581659"/>
                </a:lnTo>
                <a:close/>
              </a:path>
              <a:path w="204470" h="2668270">
                <a:moveTo>
                  <a:pt x="176784" y="2644513"/>
                </a:moveTo>
                <a:lnTo>
                  <a:pt x="176784" y="2596134"/>
                </a:lnTo>
                <a:lnTo>
                  <a:pt x="148590" y="2597658"/>
                </a:lnTo>
                <a:lnTo>
                  <a:pt x="147761" y="2583183"/>
                </a:lnTo>
                <a:lnTo>
                  <a:pt x="119634" y="2584704"/>
                </a:lnTo>
                <a:lnTo>
                  <a:pt x="166878" y="2667762"/>
                </a:lnTo>
                <a:lnTo>
                  <a:pt x="176784" y="2644513"/>
                </a:lnTo>
                <a:close/>
              </a:path>
              <a:path w="204470" h="2668270">
                <a:moveTo>
                  <a:pt x="176784" y="2596134"/>
                </a:moveTo>
                <a:lnTo>
                  <a:pt x="175959" y="2581659"/>
                </a:lnTo>
                <a:lnTo>
                  <a:pt x="147761" y="2583183"/>
                </a:lnTo>
                <a:lnTo>
                  <a:pt x="148590" y="2597658"/>
                </a:lnTo>
                <a:lnTo>
                  <a:pt x="176784" y="2596134"/>
                </a:lnTo>
                <a:close/>
              </a:path>
              <a:path w="204470" h="2668270">
                <a:moveTo>
                  <a:pt x="204216" y="2580131"/>
                </a:moveTo>
                <a:lnTo>
                  <a:pt x="175959" y="2581659"/>
                </a:lnTo>
                <a:lnTo>
                  <a:pt x="176784" y="2596134"/>
                </a:lnTo>
                <a:lnTo>
                  <a:pt x="176784" y="2644513"/>
                </a:lnTo>
                <a:lnTo>
                  <a:pt x="204216" y="2580131"/>
                </a:lnTo>
                <a:close/>
              </a:path>
            </a:pathLst>
          </a:custGeom>
          <a:solidFill>
            <a:srgbClr val="000000"/>
          </a:solidFill>
        </p:spPr>
        <p:txBody>
          <a:bodyPr wrap="square" lIns="0" tIns="0" rIns="0" bIns="0" rtlCol="0"/>
          <a:lstStyle/>
          <a:p>
            <a:endParaRPr/>
          </a:p>
        </p:txBody>
      </p:sp>
      <p:sp>
        <p:nvSpPr>
          <p:cNvPr id="23" name="object 21"/>
          <p:cNvSpPr/>
          <p:nvPr/>
        </p:nvSpPr>
        <p:spPr>
          <a:xfrm>
            <a:off x="4463354" y="1847524"/>
            <a:ext cx="207010" cy="1525905"/>
          </a:xfrm>
          <a:custGeom>
            <a:avLst/>
            <a:gdLst/>
            <a:ahLst/>
            <a:cxnLst/>
            <a:rect l="l" t="t" r="r" b="b"/>
            <a:pathLst>
              <a:path w="207010" h="1525904">
                <a:moveTo>
                  <a:pt x="28128" y="1439157"/>
                </a:moveTo>
                <a:lnTo>
                  <a:pt x="0" y="1436369"/>
                </a:lnTo>
                <a:lnTo>
                  <a:pt x="26670" y="1507287"/>
                </a:lnTo>
                <a:lnTo>
                  <a:pt x="26670" y="1453133"/>
                </a:lnTo>
                <a:lnTo>
                  <a:pt x="28128" y="1439157"/>
                </a:lnTo>
                <a:close/>
              </a:path>
              <a:path w="207010" h="1525904">
                <a:moveTo>
                  <a:pt x="56348" y="1441954"/>
                </a:moveTo>
                <a:lnTo>
                  <a:pt x="28128" y="1439157"/>
                </a:lnTo>
                <a:lnTo>
                  <a:pt x="26670" y="1453133"/>
                </a:lnTo>
                <a:lnTo>
                  <a:pt x="54864" y="1456181"/>
                </a:lnTo>
                <a:lnTo>
                  <a:pt x="56348" y="1441954"/>
                </a:lnTo>
                <a:close/>
              </a:path>
              <a:path w="207010" h="1525904">
                <a:moveTo>
                  <a:pt x="84582" y="1444752"/>
                </a:moveTo>
                <a:lnTo>
                  <a:pt x="56348" y="1441954"/>
                </a:lnTo>
                <a:lnTo>
                  <a:pt x="54864" y="1456181"/>
                </a:lnTo>
                <a:lnTo>
                  <a:pt x="26670" y="1453133"/>
                </a:lnTo>
                <a:lnTo>
                  <a:pt x="26670" y="1507287"/>
                </a:lnTo>
                <a:lnTo>
                  <a:pt x="33528" y="1525524"/>
                </a:lnTo>
                <a:lnTo>
                  <a:pt x="84582" y="1444752"/>
                </a:lnTo>
                <a:close/>
              </a:path>
              <a:path w="207010" h="1525904">
                <a:moveTo>
                  <a:pt x="206502" y="3047"/>
                </a:moveTo>
                <a:lnTo>
                  <a:pt x="178308" y="0"/>
                </a:lnTo>
                <a:lnTo>
                  <a:pt x="28128" y="1439157"/>
                </a:lnTo>
                <a:lnTo>
                  <a:pt x="56348" y="1441954"/>
                </a:lnTo>
                <a:lnTo>
                  <a:pt x="206502" y="3047"/>
                </a:lnTo>
                <a:close/>
              </a:path>
            </a:pathLst>
          </a:custGeom>
          <a:solidFill>
            <a:srgbClr val="000000"/>
          </a:solidFill>
        </p:spPr>
        <p:txBody>
          <a:bodyPr wrap="square" lIns="0" tIns="0" rIns="0" bIns="0" rtlCol="0"/>
          <a:lstStyle/>
          <a:p>
            <a:endParaRPr/>
          </a:p>
        </p:txBody>
      </p:sp>
      <p:sp>
        <p:nvSpPr>
          <p:cNvPr id="24" name="object 22"/>
          <p:cNvSpPr/>
          <p:nvPr/>
        </p:nvSpPr>
        <p:spPr>
          <a:xfrm>
            <a:off x="4019108" y="1845237"/>
            <a:ext cx="497840" cy="1832610"/>
          </a:xfrm>
          <a:custGeom>
            <a:avLst/>
            <a:gdLst/>
            <a:ahLst/>
            <a:cxnLst/>
            <a:rect l="l" t="t" r="r" b="b"/>
            <a:pathLst>
              <a:path w="497839" h="1832610">
                <a:moveTo>
                  <a:pt x="27847" y="1746543"/>
                </a:moveTo>
                <a:lnTo>
                  <a:pt x="0" y="1739646"/>
                </a:lnTo>
                <a:lnTo>
                  <a:pt x="20574" y="1832610"/>
                </a:lnTo>
                <a:lnTo>
                  <a:pt x="24384" y="1828195"/>
                </a:lnTo>
                <a:lnTo>
                  <a:pt x="24384" y="1760220"/>
                </a:lnTo>
                <a:lnTo>
                  <a:pt x="27847" y="1746543"/>
                </a:lnTo>
                <a:close/>
              </a:path>
              <a:path w="497839" h="1832610">
                <a:moveTo>
                  <a:pt x="55295" y="1753343"/>
                </a:moveTo>
                <a:lnTo>
                  <a:pt x="27847" y="1746543"/>
                </a:lnTo>
                <a:lnTo>
                  <a:pt x="24384" y="1760220"/>
                </a:lnTo>
                <a:lnTo>
                  <a:pt x="51815" y="1767078"/>
                </a:lnTo>
                <a:lnTo>
                  <a:pt x="55295" y="1753343"/>
                </a:lnTo>
                <a:close/>
              </a:path>
              <a:path w="497839" h="1832610">
                <a:moveTo>
                  <a:pt x="83057" y="1760220"/>
                </a:moveTo>
                <a:lnTo>
                  <a:pt x="55295" y="1753343"/>
                </a:lnTo>
                <a:lnTo>
                  <a:pt x="51815" y="1767078"/>
                </a:lnTo>
                <a:lnTo>
                  <a:pt x="24384" y="1760220"/>
                </a:lnTo>
                <a:lnTo>
                  <a:pt x="24384" y="1828195"/>
                </a:lnTo>
                <a:lnTo>
                  <a:pt x="83057" y="1760220"/>
                </a:lnTo>
                <a:close/>
              </a:path>
              <a:path w="497839" h="1832610">
                <a:moveTo>
                  <a:pt x="497586" y="7620"/>
                </a:moveTo>
                <a:lnTo>
                  <a:pt x="470153" y="0"/>
                </a:lnTo>
                <a:lnTo>
                  <a:pt x="27847" y="1746543"/>
                </a:lnTo>
                <a:lnTo>
                  <a:pt x="55295" y="1753343"/>
                </a:lnTo>
                <a:lnTo>
                  <a:pt x="497586" y="7620"/>
                </a:lnTo>
                <a:close/>
              </a:path>
            </a:pathLst>
          </a:custGeom>
          <a:solidFill>
            <a:srgbClr val="000000"/>
          </a:solidFill>
        </p:spPr>
        <p:txBody>
          <a:bodyPr wrap="square" lIns="0" tIns="0" rIns="0" bIns="0" rtlCol="0"/>
          <a:lstStyle/>
          <a:p>
            <a:endParaRPr/>
          </a:p>
        </p:txBody>
      </p:sp>
      <p:sp>
        <p:nvSpPr>
          <p:cNvPr id="25" name="object 23"/>
          <p:cNvSpPr/>
          <p:nvPr/>
        </p:nvSpPr>
        <p:spPr>
          <a:xfrm>
            <a:off x="4018346" y="1846000"/>
            <a:ext cx="346075" cy="1298575"/>
          </a:xfrm>
          <a:custGeom>
            <a:avLst/>
            <a:gdLst/>
            <a:ahLst/>
            <a:cxnLst/>
            <a:rect l="l" t="t" r="r" b="b"/>
            <a:pathLst>
              <a:path w="346075" h="1298575">
                <a:moveTo>
                  <a:pt x="27006" y="1211985"/>
                </a:moveTo>
                <a:lnTo>
                  <a:pt x="0" y="1205484"/>
                </a:lnTo>
                <a:lnTo>
                  <a:pt x="21336" y="1298448"/>
                </a:lnTo>
                <a:lnTo>
                  <a:pt x="23622" y="1295704"/>
                </a:lnTo>
                <a:lnTo>
                  <a:pt x="23622" y="1226057"/>
                </a:lnTo>
                <a:lnTo>
                  <a:pt x="27006" y="1211985"/>
                </a:lnTo>
                <a:close/>
              </a:path>
              <a:path w="346075" h="1298575">
                <a:moveTo>
                  <a:pt x="55206" y="1218774"/>
                </a:moveTo>
                <a:lnTo>
                  <a:pt x="27006" y="1211985"/>
                </a:lnTo>
                <a:lnTo>
                  <a:pt x="23622" y="1226057"/>
                </a:lnTo>
                <a:lnTo>
                  <a:pt x="51815" y="1232915"/>
                </a:lnTo>
                <a:lnTo>
                  <a:pt x="55206" y="1218774"/>
                </a:lnTo>
                <a:close/>
              </a:path>
              <a:path w="346075" h="1298575">
                <a:moveTo>
                  <a:pt x="82296" y="1225296"/>
                </a:moveTo>
                <a:lnTo>
                  <a:pt x="55206" y="1218774"/>
                </a:lnTo>
                <a:lnTo>
                  <a:pt x="51815" y="1232915"/>
                </a:lnTo>
                <a:lnTo>
                  <a:pt x="23622" y="1226057"/>
                </a:lnTo>
                <a:lnTo>
                  <a:pt x="23622" y="1295704"/>
                </a:lnTo>
                <a:lnTo>
                  <a:pt x="82296" y="1225296"/>
                </a:lnTo>
                <a:close/>
              </a:path>
              <a:path w="346075" h="1298575">
                <a:moveTo>
                  <a:pt x="345948" y="6095"/>
                </a:moveTo>
                <a:lnTo>
                  <a:pt x="318515" y="0"/>
                </a:lnTo>
                <a:lnTo>
                  <a:pt x="27006" y="1211985"/>
                </a:lnTo>
                <a:lnTo>
                  <a:pt x="55206" y="1218774"/>
                </a:lnTo>
                <a:lnTo>
                  <a:pt x="345948" y="6095"/>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40066703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it-IT" dirty="0" smtClean="0"/>
              <a:t>La programmazione orientata agli oggetti</a:t>
            </a:r>
            <a:endParaRPr lang="it-IT" dirty="0"/>
          </a:p>
        </p:txBody>
      </p:sp>
      <p:sp>
        <p:nvSpPr>
          <p:cNvPr id="3" name="Segnaposto contenuto 2"/>
          <p:cNvSpPr>
            <a:spLocks noGrp="1"/>
          </p:cNvSpPr>
          <p:nvPr>
            <p:ph idx="1"/>
          </p:nvPr>
        </p:nvSpPr>
        <p:spPr/>
        <p:txBody>
          <a:bodyPr/>
          <a:lstStyle/>
          <a:p>
            <a:pPr marL="352425" indent="-339725">
              <a:lnSpc>
                <a:spcPct val="100000"/>
              </a:lnSpc>
              <a:tabLst>
                <a:tab pos="353060" algn="l"/>
              </a:tabLst>
            </a:pPr>
            <a:r>
              <a:rPr lang="it-IT" sz="1600" spc="-5" dirty="0">
                <a:latin typeface="Arial"/>
                <a:cs typeface="Arial"/>
              </a:rPr>
              <a:t>La programmazione orientata agli oggetti si basa su alcuni concetti</a:t>
            </a:r>
            <a:r>
              <a:rPr lang="it-IT" sz="1600" spc="30" dirty="0">
                <a:latin typeface="Arial"/>
                <a:cs typeface="Arial"/>
              </a:rPr>
              <a:t> </a:t>
            </a:r>
            <a:r>
              <a:rPr lang="it-IT" sz="1600" spc="-5" dirty="0">
                <a:latin typeface="Arial"/>
                <a:cs typeface="Arial"/>
              </a:rPr>
              <a:t>fondamentali:</a:t>
            </a:r>
            <a:endParaRPr lang="it-IT" sz="1600" dirty="0">
              <a:latin typeface="Arial"/>
              <a:cs typeface="Arial"/>
            </a:endParaRPr>
          </a:p>
          <a:p>
            <a:pPr>
              <a:lnSpc>
                <a:spcPct val="100000"/>
              </a:lnSpc>
              <a:spcBef>
                <a:spcPts val="13"/>
              </a:spcBef>
              <a:buClr>
                <a:srgbClr val="000065"/>
              </a:buClr>
              <a:buFont typeface="Arial"/>
              <a:buChar char="■"/>
            </a:pPr>
            <a:endParaRPr lang="it-IT" sz="2300" dirty="0">
              <a:latin typeface="Times New Roman"/>
              <a:cs typeface="Times New Roman"/>
            </a:endParaRPr>
          </a:p>
          <a:p>
            <a:pPr marL="752475" lvl="1" indent="-282575">
              <a:lnSpc>
                <a:spcPct val="100000"/>
              </a:lnSpc>
              <a:buClr>
                <a:schemeClr val="tx1"/>
              </a:buClr>
              <a:buFont typeface="Arial"/>
              <a:buChar char="–"/>
              <a:tabLst>
                <a:tab pos="753110" algn="l"/>
              </a:tabLst>
            </a:pPr>
            <a:r>
              <a:rPr lang="it-IT" sz="1600" b="1" spc="-5" dirty="0">
                <a:solidFill>
                  <a:srgbClr val="FFC000"/>
                </a:solidFill>
                <a:latin typeface="Arial"/>
                <a:cs typeface="Arial"/>
              </a:rPr>
              <a:t>Classe</a:t>
            </a:r>
            <a:endParaRPr lang="it-IT" sz="1600" dirty="0">
              <a:solidFill>
                <a:srgbClr val="FFC000"/>
              </a:solidFill>
              <a:latin typeface="Arial"/>
              <a:cs typeface="Arial"/>
            </a:endParaRPr>
          </a:p>
          <a:p>
            <a:pPr lvl="1">
              <a:lnSpc>
                <a:spcPct val="100000"/>
              </a:lnSpc>
              <a:spcBef>
                <a:spcPts val="7"/>
              </a:spcBef>
              <a:buClr>
                <a:schemeClr val="tx1"/>
              </a:buClr>
              <a:buFont typeface="Arial"/>
              <a:buChar char="–"/>
            </a:pPr>
            <a:endParaRPr lang="it-IT" sz="2300" dirty="0">
              <a:latin typeface="Times New Roman"/>
              <a:cs typeface="Times New Roman"/>
            </a:endParaRPr>
          </a:p>
          <a:p>
            <a:pPr marL="752475" lvl="1" indent="-282575">
              <a:lnSpc>
                <a:spcPct val="100000"/>
              </a:lnSpc>
              <a:buClr>
                <a:schemeClr val="tx1"/>
              </a:buClr>
              <a:buFont typeface="Arial"/>
              <a:buChar char="–"/>
              <a:tabLst>
                <a:tab pos="753110" algn="l"/>
              </a:tabLst>
            </a:pPr>
            <a:r>
              <a:rPr lang="it-IT" sz="1600" b="1" spc="-5" dirty="0">
                <a:solidFill>
                  <a:srgbClr val="FFC000"/>
                </a:solidFill>
                <a:latin typeface="Arial"/>
                <a:cs typeface="Arial"/>
              </a:rPr>
              <a:t>Incapsulamento</a:t>
            </a:r>
            <a:endParaRPr lang="it-IT" sz="1600" dirty="0">
              <a:solidFill>
                <a:srgbClr val="FFC000"/>
              </a:solidFill>
              <a:latin typeface="Arial"/>
              <a:cs typeface="Arial"/>
            </a:endParaRPr>
          </a:p>
          <a:p>
            <a:pPr lvl="1">
              <a:lnSpc>
                <a:spcPct val="100000"/>
              </a:lnSpc>
              <a:spcBef>
                <a:spcPts val="13"/>
              </a:spcBef>
              <a:buClr>
                <a:schemeClr val="tx1"/>
              </a:buClr>
              <a:buFont typeface="Arial"/>
              <a:buChar char="–"/>
            </a:pPr>
            <a:endParaRPr lang="it-IT" sz="2300" dirty="0">
              <a:latin typeface="Times New Roman"/>
              <a:cs typeface="Times New Roman"/>
            </a:endParaRPr>
          </a:p>
          <a:p>
            <a:pPr marL="752475" lvl="1" indent="-282575">
              <a:lnSpc>
                <a:spcPct val="100000"/>
              </a:lnSpc>
              <a:buClr>
                <a:schemeClr val="tx1"/>
              </a:buClr>
              <a:buFont typeface="Arial"/>
              <a:buChar char="–"/>
              <a:tabLst>
                <a:tab pos="753110" algn="l"/>
              </a:tabLst>
            </a:pPr>
            <a:r>
              <a:rPr lang="it-IT" sz="1600" b="1" spc="-5" dirty="0">
                <a:solidFill>
                  <a:srgbClr val="FFC000"/>
                </a:solidFill>
                <a:latin typeface="Arial"/>
                <a:cs typeface="Arial"/>
              </a:rPr>
              <a:t>Oggetto</a:t>
            </a:r>
            <a:endParaRPr lang="it-IT" sz="1600" dirty="0">
              <a:solidFill>
                <a:srgbClr val="FFC000"/>
              </a:solidFill>
              <a:latin typeface="Arial"/>
              <a:cs typeface="Arial"/>
            </a:endParaRPr>
          </a:p>
          <a:p>
            <a:pPr marL="342900" lvl="1" indent="0">
              <a:lnSpc>
                <a:spcPct val="100000"/>
              </a:lnSpc>
              <a:spcBef>
                <a:spcPts val="7"/>
              </a:spcBef>
              <a:buClr>
                <a:schemeClr val="tx1"/>
              </a:buClr>
              <a:buNone/>
            </a:pPr>
            <a:endParaRPr lang="it-IT" sz="2300" dirty="0">
              <a:latin typeface="Times New Roman"/>
              <a:cs typeface="Times New Roman"/>
            </a:endParaRPr>
          </a:p>
          <a:p>
            <a:pPr marL="752475" lvl="1" indent="-282575">
              <a:lnSpc>
                <a:spcPct val="100000"/>
              </a:lnSpc>
              <a:buClr>
                <a:schemeClr val="tx1"/>
              </a:buClr>
              <a:buFont typeface="Arial"/>
              <a:buChar char="–"/>
              <a:tabLst>
                <a:tab pos="753110" algn="l"/>
              </a:tabLst>
            </a:pPr>
            <a:r>
              <a:rPr lang="it-IT" sz="1600" b="1" spc="-5" dirty="0">
                <a:solidFill>
                  <a:srgbClr val="FFC000"/>
                </a:solidFill>
                <a:latin typeface="Arial"/>
                <a:cs typeface="Arial"/>
              </a:rPr>
              <a:t>Ereditarietà</a:t>
            </a:r>
            <a:endParaRPr lang="it-IT" sz="1600" dirty="0">
              <a:solidFill>
                <a:srgbClr val="FFC000"/>
              </a:solidFill>
              <a:latin typeface="Arial"/>
              <a:cs typeface="Arial"/>
            </a:endParaRPr>
          </a:p>
          <a:p>
            <a:pPr lvl="1">
              <a:lnSpc>
                <a:spcPct val="100000"/>
              </a:lnSpc>
              <a:spcBef>
                <a:spcPts val="13"/>
              </a:spcBef>
              <a:buClr>
                <a:schemeClr val="tx1"/>
              </a:buClr>
              <a:buFont typeface="Arial"/>
              <a:buChar char="–"/>
            </a:pPr>
            <a:endParaRPr lang="it-IT" sz="2300" dirty="0">
              <a:latin typeface="Times New Roman"/>
              <a:cs typeface="Times New Roman"/>
            </a:endParaRPr>
          </a:p>
          <a:p>
            <a:pPr marL="752475" lvl="1" indent="-282575">
              <a:lnSpc>
                <a:spcPct val="100000"/>
              </a:lnSpc>
              <a:buClr>
                <a:schemeClr val="tx1"/>
              </a:buClr>
              <a:buFont typeface="Arial"/>
              <a:buChar char="–"/>
              <a:tabLst>
                <a:tab pos="753110" algn="l"/>
              </a:tabLst>
            </a:pPr>
            <a:r>
              <a:rPr lang="it-IT" sz="1600" b="1" dirty="0">
                <a:solidFill>
                  <a:srgbClr val="FFC000"/>
                </a:solidFill>
                <a:latin typeface="Arial"/>
                <a:cs typeface="Arial"/>
              </a:rPr>
              <a:t>Polimorfismo</a:t>
            </a:r>
            <a:endParaRPr lang="it-IT" sz="1600" dirty="0">
              <a:solidFill>
                <a:srgbClr val="FFC000"/>
              </a:solidFill>
              <a:latin typeface="Arial"/>
              <a:cs typeface="Arial"/>
            </a:endParaRPr>
          </a:p>
          <a:p>
            <a:pPr marL="0" indent="0">
              <a:buNone/>
            </a:pP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138</a:t>
            </a:fld>
            <a:endParaRPr lang="it-IT" dirty="0"/>
          </a:p>
        </p:txBody>
      </p:sp>
    </p:spTree>
    <p:extLst>
      <p:ext uri="{BB962C8B-B14F-4D97-AF65-F5344CB8AC3E}">
        <p14:creationId xmlns:p14="http://schemas.microsoft.com/office/powerpoint/2010/main" val="18182362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Classi e oggetti</a:t>
            </a:r>
            <a:endParaRPr lang="it-IT" dirty="0"/>
          </a:p>
        </p:txBody>
      </p:sp>
      <p:sp>
        <p:nvSpPr>
          <p:cNvPr id="3" name="Segnaposto contenuto 2"/>
          <p:cNvSpPr>
            <a:spLocks noGrp="1"/>
          </p:cNvSpPr>
          <p:nvPr>
            <p:ph idx="1"/>
          </p:nvPr>
        </p:nvSpPr>
        <p:spPr/>
        <p:txBody>
          <a:bodyPr>
            <a:normAutofit/>
          </a:bodyPr>
          <a:lstStyle/>
          <a:p>
            <a:pPr marL="352425" marR="5715" indent="-339725" algn="just">
              <a:lnSpc>
                <a:spcPts val="1789"/>
              </a:lnSpc>
              <a:tabLst>
                <a:tab pos="353060" algn="l"/>
              </a:tabLst>
            </a:pPr>
            <a:r>
              <a:rPr lang="it-IT" sz="1600" spc="-5" dirty="0"/>
              <a:t>Nei linguaggi </a:t>
            </a:r>
            <a:r>
              <a:rPr lang="it-IT" sz="1600" dirty="0"/>
              <a:t>a </a:t>
            </a:r>
            <a:r>
              <a:rPr lang="it-IT" sz="1600" spc="-5" dirty="0"/>
              <a:t>oggetti, </a:t>
            </a:r>
            <a:r>
              <a:rPr lang="it-IT" sz="1600" dirty="0"/>
              <a:t>il costrutto </a:t>
            </a:r>
            <a:r>
              <a:rPr lang="it-IT" sz="1600" b="1" i="1" dirty="0" err="1">
                <a:solidFill>
                  <a:srgbClr val="FFC000"/>
                </a:solidFill>
              </a:rPr>
              <a:t>class</a:t>
            </a:r>
            <a:r>
              <a:rPr lang="it-IT" sz="1600" i="1" dirty="0">
                <a:solidFill>
                  <a:srgbClr val="FFC000"/>
                </a:solidFill>
              </a:rPr>
              <a:t> </a:t>
            </a:r>
            <a:r>
              <a:rPr lang="it-IT" sz="1600" spc="-5" dirty="0"/>
              <a:t>consente di definire nuovi tipi di dato </a:t>
            </a:r>
            <a:r>
              <a:rPr lang="it-IT" sz="1600" dirty="0"/>
              <a:t>e </a:t>
            </a:r>
            <a:r>
              <a:rPr lang="it-IT" sz="1600" spc="-5" dirty="0"/>
              <a:t>le  relative</a:t>
            </a:r>
            <a:r>
              <a:rPr lang="it-IT" sz="1600" spc="-85" dirty="0"/>
              <a:t> </a:t>
            </a:r>
            <a:r>
              <a:rPr lang="it-IT" sz="1600" spc="-5" dirty="0" smtClean="0"/>
              <a:t>operazioni</a:t>
            </a:r>
            <a:endParaRPr lang="it-IT" sz="1600" dirty="0"/>
          </a:p>
          <a:p>
            <a:pPr marL="352425" marR="6350" indent="-339725" algn="just">
              <a:lnSpc>
                <a:spcPct val="93000"/>
              </a:lnSpc>
              <a:tabLst>
                <a:tab pos="353060" algn="l"/>
              </a:tabLst>
            </a:pPr>
            <a:r>
              <a:rPr lang="it-IT" sz="1600" spc="-5" dirty="0"/>
              <a:t>Le operazioni possono essere definite sotto forma di operatori </a:t>
            </a:r>
            <a:r>
              <a:rPr lang="it-IT" sz="1600" dirty="0"/>
              <a:t>o </a:t>
            </a:r>
            <a:r>
              <a:rPr lang="it-IT" sz="1600" spc="-5" dirty="0"/>
              <a:t>di funzioni (dette  metodi </a:t>
            </a:r>
            <a:r>
              <a:rPr lang="it-IT" sz="1600" dirty="0"/>
              <a:t>o </a:t>
            </a:r>
            <a:r>
              <a:rPr lang="it-IT" sz="1600" spc="-5" dirty="0"/>
              <a:t>funzioni membro), </a:t>
            </a:r>
            <a:r>
              <a:rPr lang="it-IT" sz="1600" dirty="0"/>
              <a:t>i </a:t>
            </a:r>
            <a:r>
              <a:rPr lang="it-IT" sz="1600" spc="-5" dirty="0"/>
              <a:t>nuovi tipi di dato possono essere gestiti quasi allo  stesso modo dei tipi predefiniti del</a:t>
            </a:r>
            <a:r>
              <a:rPr lang="it-IT" sz="1600" spc="-25" dirty="0"/>
              <a:t> </a:t>
            </a:r>
            <a:r>
              <a:rPr lang="it-IT" sz="1600" spc="-5" dirty="0"/>
              <a:t>linguaggio:</a:t>
            </a:r>
            <a:endParaRPr lang="it-IT" sz="1600" dirty="0"/>
          </a:p>
          <a:p>
            <a:pPr marL="755650" lvl="1" indent="-285750" algn="just">
              <a:lnSpc>
                <a:spcPct val="100000"/>
              </a:lnSpc>
              <a:spcBef>
                <a:spcPts val="370"/>
              </a:spcBef>
              <a:tabLst>
                <a:tab pos="753110" algn="l"/>
              </a:tabLst>
            </a:pPr>
            <a:r>
              <a:rPr lang="it-IT" sz="1600" dirty="0"/>
              <a:t>si </a:t>
            </a:r>
            <a:r>
              <a:rPr lang="it-IT" sz="1600" spc="-5" dirty="0"/>
              <a:t>possono creare istanze,</a:t>
            </a:r>
            <a:r>
              <a:rPr lang="it-IT" sz="1600" spc="-60" dirty="0"/>
              <a:t> </a:t>
            </a:r>
            <a:r>
              <a:rPr lang="it-IT" sz="1600" dirty="0"/>
              <a:t>e</a:t>
            </a:r>
          </a:p>
          <a:p>
            <a:pPr marL="755650" lvl="1" indent="-285750" algn="just">
              <a:lnSpc>
                <a:spcPct val="100000"/>
              </a:lnSpc>
              <a:spcBef>
                <a:spcPts val="365"/>
              </a:spcBef>
              <a:tabLst>
                <a:tab pos="753110" algn="l"/>
              </a:tabLst>
            </a:pPr>
            <a:r>
              <a:rPr lang="it-IT" sz="1600" dirty="0"/>
              <a:t>si </a:t>
            </a:r>
            <a:r>
              <a:rPr lang="it-IT" sz="1600" spc="-5" dirty="0"/>
              <a:t>possono eseguire operazioni su di</a:t>
            </a:r>
            <a:r>
              <a:rPr lang="it-IT" sz="1600" spc="-50" dirty="0"/>
              <a:t> </a:t>
            </a:r>
            <a:r>
              <a:rPr lang="it-IT" sz="1600" spc="-5" dirty="0" smtClean="0"/>
              <a:t>esse</a:t>
            </a:r>
            <a:endParaRPr lang="it-IT" sz="1600" dirty="0"/>
          </a:p>
          <a:p>
            <a:pPr marL="352425" marR="6350" indent="-339725" algn="just">
              <a:lnSpc>
                <a:spcPts val="1789"/>
              </a:lnSpc>
              <a:spcBef>
                <a:spcPts val="980"/>
              </a:spcBef>
              <a:tabLst>
                <a:tab pos="353060" algn="l"/>
              </a:tabLst>
            </a:pPr>
            <a:r>
              <a:rPr lang="it-IT" sz="1600" spc="-5" dirty="0"/>
              <a:t>Un oggetto </a:t>
            </a:r>
            <a:r>
              <a:rPr lang="it-IT" sz="1600" dirty="0"/>
              <a:t>è </a:t>
            </a:r>
            <a:r>
              <a:rPr lang="it-IT" sz="1600" spc="-5" dirty="0"/>
              <a:t>una variabile che appartiene ad un particolare tipo di dato definito  dall'utente  per mezzo del costrutto</a:t>
            </a:r>
            <a:r>
              <a:rPr lang="it-IT" sz="1600" spc="-10" dirty="0"/>
              <a:t> </a:t>
            </a:r>
            <a:r>
              <a:rPr lang="it-IT" sz="1600" spc="-5" dirty="0" err="1"/>
              <a:t>class</a:t>
            </a:r>
            <a:r>
              <a:rPr lang="it-IT" sz="1600" spc="-5" dirty="0" smtClean="0"/>
              <a:t>.</a:t>
            </a:r>
            <a:endParaRPr lang="it-IT" sz="1600" dirty="0"/>
          </a:p>
          <a:p>
            <a:pPr marL="352425" marR="6350" indent="-339725" algn="just">
              <a:lnSpc>
                <a:spcPts val="1789"/>
              </a:lnSpc>
              <a:spcBef>
                <a:spcPts val="944"/>
              </a:spcBef>
              <a:tabLst>
                <a:tab pos="353060" algn="l"/>
              </a:tabLst>
            </a:pPr>
            <a:r>
              <a:rPr lang="it-IT" sz="1600" spc="-5" dirty="0"/>
              <a:t>Nel gergo dei linguaggi OO una variabile definita di un certo tipo (classe)  rappresenta </a:t>
            </a:r>
            <a:r>
              <a:rPr lang="it-IT" sz="1600" b="1" spc="-5" dirty="0" smtClean="0">
                <a:solidFill>
                  <a:srgbClr val="FFC000"/>
                </a:solidFill>
              </a:rPr>
              <a:t>un'istanza</a:t>
            </a:r>
            <a:r>
              <a:rPr lang="it-IT" sz="1600" b="1" spc="-5" dirty="0" smtClean="0"/>
              <a:t> d</a:t>
            </a:r>
            <a:r>
              <a:rPr lang="it-IT" sz="1600" spc="-5" dirty="0" smtClean="0"/>
              <a:t>ella</a:t>
            </a:r>
            <a:r>
              <a:rPr lang="it-IT" sz="1600" spc="-60" dirty="0" smtClean="0"/>
              <a:t> </a:t>
            </a:r>
            <a:r>
              <a:rPr lang="it-IT" sz="1600" spc="-5" dirty="0" smtClean="0"/>
              <a:t>classe</a:t>
            </a:r>
            <a:endParaRPr lang="it-IT" sz="1600" dirty="0"/>
          </a:p>
          <a:p>
            <a:pPr marL="352425" marR="5080" indent="-339725" algn="just">
              <a:lnSpc>
                <a:spcPts val="1789"/>
              </a:lnSpc>
              <a:spcBef>
                <a:spcPts val="940"/>
              </a:spcBef>
              <a:tabLst>
                <a:tab pos="353060" algn="l"/>
              </a:tabLst>
            </a:pPr>
            <a:r>
              <a:rPr lang="it-IT" sz="1600" spc="-5" dirty="0" smtClean="0"/>
              <a:t>Lo </a:t>
            </a:r>
            <a:r>
              <a:rPr lang="it-IT" sz="1600" b="1" dirty="0" smtClean="0">
                <a:solidFill>
                  <a:srgbClr val="FFC000"/>
                </a:solidFill>
              </a:rPr>
              <a:t>stato</a:t>
            </a:r>
            <a:r>
              <a:rPr lang="it-IT" sz="1600" b="1" dirty="0" smtClean="0"/>
              <a:t> </a:t>
            </a:r>
            <a:r>
              <a:rPr lang="it-IT" sz="1600" spc="-5" dirty="0" smtClean="0"/>
              <a:t>di </a:t>
            </a:r>
            <a:r>
              <a:rPr lang="it-IT" sz="1600" spc="-5" dirty="0"/>
              <a:t>un oggetto, invece, </a:t>
            </a:r>
            <a:r>
              <a:rPr lang="it-IT" sz="1600" dirty="0"/>
              <a:t>è </a:t>
            </a:r>
            <a:r>
              <a:rPr lang="it-IT" sz="1600" spc="-5" dirty="0"/>
              <a:t>rappresentato dai valori correnti delle variabili  che costituiscono la struttura dati utilizzata per implementare il tipo di dato  </a:t>
            </a:r>
            <a:r>
              <a:rPr lang="it-IT" sz="1600" spc="-5" dirty="0" smtClean="0"/>
              <a:t>definito </a:t>
            </a:r>
            <a:r>
              <a:rPr lang="it-IT" sz="1600" spc="-5" dirty="0"/>
              <a:t>dalla</a:t>
            </a:r>
            <a:r>
              <a:rPr lang="it-IT" sz="1600" spc="-60" dirty="0"/>
              <a:t> </a:t>
            </a:r>
            <a:r>
              <a:rPr lang="it-IT" sz="1600" spc="-5" dirty="0" smtClean="0"/>
              <a:t>classe</a:t>
            </a:r>
            <a:endParaRPr lang="it-IT" sz="1600" dirty="0"/>
          </a:p>
          <a:p>
            <a:pPr marL="0" indent="0">
              <a:buNone/>
            </a:pP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139</a:t>
            </a:fld>
            <a:endParaRPr lang="it-IT" dirty="0"/>
          </a:p>
        </p:txBody>
      </p:sp>
    </p:spTree>
    <p:extLst>
      <p:ext uri="{BB962C8B-B14F-4D97-AF65-F5344CB8AC3E}">
        <p14:creationId xmlns:p14="http://schemas.microsoft.com/office/powerpoint/2010/main" val="1582567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427163" y="365128"/>
            <a:ext cx="7088187" cy="1325563"/>
          </a:xfrm>
        </p:spPr>
        <p:txBody>
          <a:bodyPr/>
          <a:lstStyle/>
          <a:p>
            <a:r>
              <a:rPr lang="it-IT" altLang="it-IT" dirty="0" err="1"/>
              <a:t>Blaise</a:t>
            </a:r>
            <a:r>
              <a:rPr lang="it-IT" altLang="it-IT" dirty="0"/>
              <a:t> Pascal</a:t>
            </a:r>
            <a:endParaRPr lang="it-IT" dirty="0"/>
          </a:p>
        </p:txBody>
      </p:sp>
      <p:sp>
        <p:nvSpPr>
          <p:cNvPr id="3" name="Segnaposto contenuto 2"/>
          <p:cNvSpPr>
            <a:spLocks noGrp="1"/>
          </p:cNvSpPr>
          <p:nvPr>
            <p:ph idx="1"/>
          </p:nvPr>
        </p:nvSpPr>
        <p:spPr/>
        <p:txBody>
          <a:bodyPr anchor="ctr"/>
          <a:lstStyle/>
          <a:p>
            <a:pPr marL="0" indent="0" algn="just">
              <a:buNone/>
            </a:pPr>
            <a:r>
              <a:rPr lang="it-IT" altLang="it-IT" sz="2000" dirty="0"/>
              <a:t>Matematico, fisico, filosofo e religioso francese (1623-1662) è considerato uno dei precursori dell’informatica.</a:t>
            </a:r>
          </a:p>
          <a:p>
            <a:pPr marL="0" indent="0" algn="just">
              <a:buNone/>
            </a:pPr>
            <a:endParaRPr lang="it-IT" altLang="it-IT" sz="2000" dirty="0"/>
          </a:p>
          <a:p>
            <a:pPr marL="0" indent="0" algn="just">
              <a:buNone/>
            </a:pPr>
            <a:r>
              <a:rPr lang="it-IT" altLang="it-IT" sz="2000" dirty="0"/>
              <a:t>Appena </a:t>
            </a:r>
            <a:r>
              <a:rPr lang="it-IT" altLang="it-IT" sz="2000" b="1" dirty="0"/>
              <a:t>diciottenne</a:t>
            </a:r>
            <a:r>
              <a:rPr lang="it-IT" altLang="it-IT" sz="2000" dirty="0"/>
              <a:t> progettò e costruì circa cinquanta esemplari di un calcolatore meccanico capace di eseguire addizioni e sottrazioni, detto </a:t>
            </a:r>
            <a:r>
              <a:rPr lang="it-IT" altLang="it-IT" sz="2000" b="1" dirty="0" err="1"/>
              <a:t>Pascalina</a:t>
            </a:r>
            <a:r>
              <a:rPr lang="it-IT" altLang="it-IT" sz="2000" dirty="0"/>
              <a:t>.</a:t>
            </a:r>
          </a:p>
          <a:p>
            <a:pPr marL="0" indent="0" algn="just">
              <a:buNone/>
            </a:pPr>
            <a:endParaRPr lang="it-IT" altLang="it-IT" sz="2000" dirty="0"/>
          </a:p>
          <a:p>
            <a:pPr marL="0" indent="0" algn="just">
              <a:buNone/>
            </a:pPr>
            <a:r>
              <a:rPr lang="it-IT" altLang="it-IT" sz="2000" dirty="0"/>
              <a:t>Morì a trentanove anni a causa delle sue da sempre malferme condizioni di salute</a:t>
            </a:r>
            <a:r>
              <a:rPr lang="it-IT" altLang="it-IT" sz="2000" dirty="0" smtClean="0"/>
              <a:t>.</a:t>
            </a:r>
            <a:endParaRPr lang="it-IT" altLang="it-IT" sz="2000" dirty="0"/>
          </a:p>
        </p:txBody>
      </p:sp>
      <p:pic>
        <p:nvPicPr>
          <p:cNvPr id="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137" y="227430"/>
            <a:ext cx="1186026" cy="1463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egnaposto numero diapositiva 3"/>
          <p:cNvSpPr txBox="1">
            <a:spLocks/>
          </p:cNvSpPr>
          <p:nvPr/>
        </p:nvSpPr>
        <p:spPr>
          <a:xfrm>
            <a:off x="4034068" y="6138467"/>
            <a:ext cx="794708" cy="365125"/>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smtClean="0"/>
              <a:t>12</a:t>
            </a:r>
            <a:endParaRPr lang="it-IT" dirty="0"/>
          </a:p>
        </p:txBody>
      </p:sp>
    </p:spTree>
    <p:extLst>
      <p:ext uri="{BB962C8B-B14F-4D97-AF65-F5344CB8AC3E}">
        <p14:creationId xmlns:p14="http://schemas.microsoft.com/office/powerpoint/2010/main" val="1497130517"/>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Caratteristiche di una classa</a:t>
            </a:r>
            <a:endParaRPr lang="it-IT" dirty="0"/>
          </a:p>
        </p:txBody>
      </p:sp>
      <p:sp>
        <p:nvSpPr>
          <p:cNvPr id="3" name="Segnaposto contenuto 2"/>
          <p:cNvSpPr>
            <a:spLocks noGrp="1"/>
          </p:cNvSpPr>
          <p:nvPr>
            <p:ph idx="1"/>
          </p:nvPr>
        </p:nvSpPr>
        <p:spPr/>
        <p:txBody>
          <a:bodyPr/>
          <a:lstStyle/>
          <a:p>
            <a:pPr marL="12700" indent="0">
              <a:lnSpc>
                <a:spcPct val="100000"/>
              </a:lnSpc>
              <a:buNone/>
              <a:tabLst>
                <a:tab pos="353060" algn="l"/>
              </a:tabLst>
            </a:pPr>
            <a:r>
              <a:rPr lang="it-IT" sz="1600" spc="-5" dirty="0"/>
              <a:t>La classe </a:t>
            </a:r>
            <a:r>
              <a:rPr lang="it-IT" sz="1600" dirty="0"/>
              <a:t>è </a:t>
            </a:r>
            <a:r>
              <a:rPr lang="it-IT" sz="1600" spc="-5" dirty="0"/>
              <a:t>un modulo software con le seguenti</a:t>
            </a:r>
            <a:r>
              <a:rPr lang="it-IT" sz="1600" spc="30" dirty="0"/>
              <a:t> </a:t>
            </a:r>
            <a:r>
              <a:rPr lang="it-IT" sz="1600" spc="-5" dirty="0"/>
              <a:t>caratteristiche:</a:t>
            </a:r>
            <a:endParaRPr lang="it-IT" sz="1600" dirty="0"/>
          </a:p>
          <a:p>
            <a:pPr>
              <a:lnSpc>
                <a:spcPct val="100000"/>
              </a:lnSpc>
              <a:spcBef>
                <a:spcPts val="13"/>
              </a:spcBef>
              <a:buClr>
                <a:srgbClr val="000065"/>
              </a:buClr>
            </a:pPr>
            <a:endParaRPr lang="it-IT" sz="2300" dirty="0"/>
          </a:p>
          <a:p>
            <a:pPr marL="755650" lvl="1" indent="-285750">
              <a:lnSpc>
                <a:spcPct val="100000"/>
              </a:lnSpc>
              <a:tabLst>
                <a:tab pos="753110" algn="l"/>
              </a:tabLst>
            </a:pPr>
            <a:r>
              <a:rPr lang="it-IT" sz="1600" spc="-5" dirty="0"/>
              <a:t>E’ dotata di un’interfaccia (specifica) </a:t>
            </a:r>
            <a:r>
              <a:rPr lang="it-IT" sz="1600" dirty="0"/>
              <a:t>e </a:t>
            </a:r>
            <a:r>
              <a:rPr lang="it-IT" sz="1600" spc="-5" dirty="0"/>
              <a:t>di un corpo</a:t>
            </a:r>
            <a:r>
              <a:rPr lang="it-IT" sz="1600" spc="40" dirty="0"/>
              <a:t> </a:t>
            </a:r>
            <a:r>
              <a:rPr lang="it-IT" sz="1600" spc="-5" dirty="0"/>
              <a:t>(implementazione</a:t>
            </a:r>
            <a:r>
              <a:rPr lang="it-IT" sz="1600" spc="-5" dirty="0" smtClean="0"/>
              <a:t>)</a:t>
            </a:r>
            <a:endParaRPr lang="it-IT" sz="1600" dirty="0"/>
          </a:p>
          <a:p>
            <a:pPr marL="755650" marR="5080" lvl="1" indent="-285750" algn="just">
              <a:lnSpc>
                <a:spcPts val="1789"/>
              </a:lnSpc>
              <a:spcBef>
                <a:spcPts val="980"/>
              </a:spcBef>
              <a:tabLst>
                <a:tab pos="753110" algn="l"/>
              </a:tabLst>
            </a:pPr>
            <a:r>
              <a:rPr lang="it-IT" sz="1600" dirty="0"/>
              <a:t>La struttura dati “concreta” </a:t>
            </a:r>
            <a:r>
              <a:rPr lang="it-IT" sz="1600" spc="-5" dirty="0"/>
              <a:t>di </a:t>
            </a:r>
            <a:r>
              <a:rPr lang="it-IT" sz="1600" dirty="0"/>
              <a:t>un oggetto </a:t>
            </a:r>
            <a:r>
              <a:rPr lang="it-IT" sz="1600" spc="-5" dirty="0"/>
              <a:t>della classe, </a:t>
            </a:r>
            <a:r>
              <a:rPr lang="it-IT" sz="1600" dirty="0"/>
              <a:t>e </a:t>
            </a:r>
            <a:r>
              <a:rPr lang="it-IT" sz="1600" spc="-5" dirty="0"/>
              <a:t>gli algoritmi che ne  realizzano le operazioni, sono tenuti nascosti all’interno del modulo che  implementa la</a:t>
            </a:r>
            <a:r>
              <a:rPr lang="it-IT" sz="1600" spc="-75" dirty="0"/>
              <a:t> </a:t>
            </a:r>
            <a:r>
              <a:rPr lang="it-IT" sz="1600" spc="-5" dirty="0" smtClean="0"/>
              <a:t>classe</a:t>
            </a:r>
            <a:endParaRPr lang="it-IT" sz="1600" dirty="0"/>
          </a:p>
          <a:p>
            <a:pPr marL="755650" marR="6350" lvl="1" indent="-285750" algn="just">
              <a:lnSpc>
                <a:spcPts val="1789"/>
              </a:lnSpc>
              <a:spcBef>
                <a:spcPts val="940"/>
              </a:spcBef>
              <a:tabLst>
                <a:tab pos="753110" algn="l"/>
              </a:tabLst>
            </a:pPr>
            <a:r>
              <a:rPr lang="it-IT" sz="1600" spc="-5" dirty="0"/>
              <a:t>Lo stato di un oggetto evolve unicamente in relazione alle operazioni ad esso  </a:t>
            </a:r>
            <a:r>
              <a:rPr lang="it-IT" sz="1600" spc="-5" dirty="0" smtClean="0"/>
              <a:t>applicate</a:t>
            </a:r>
            <a:endParaRPr lang="it-IT" sz="1600" dirty="0"/>
          </a:p>
          <a:p>
            <a:pPr marL="755650" marR="5715" lvl="1" indent="-285750" algn="just">
              <a:lnSpc>
                <a:spcPts val="1789"/>
              </a:lnSpc>
              <a:spcBef>
                <a:spcPts val="944"/>
              </a:spcBef>
              <a:tabLst>
                <a:tab pos="753110" algn="l"/>
              </a:tabLst>
            </a:pPr>
            <a:r>
              <a:rPr lang="it-IT" sz="1600" spc="-5" dirty="0"/>
              <a:t>Le operazioni sono utilizzabili con modalità che prescindono completamente  dagli aspetti implementativi; in tal modo </a:t>
            </a:r>
            <a:r>
              <a:rPr lang="it-IT" sz="1600" dirty="0"/>
              <a:t>è </a:t>
            </a:r>
            <a:r>
              <a:rPr lang="it-IT" sz="1600" spc="-5" dirty="0"/>
              <a:t>possibile modificare gli algoritmi  utilizzati senza modificare</a:t>
            </a:r>
            <a:r>
              <a:rPr lang="it-IT" sz="1600" spc="-55" dirty="0"/>
              <a:t> </a:t>
            </a:r>
            <a:r>
              <a:rPr lang="it-IT" sz="1600" spc="-5" dirty="0"/>
              <a:t>l’interfaccia</a:t>
            </a:r>
            <a:endParaRPr lang="it-IT" sz="1600" dirty="0"/>
          </a:p>
          <a:p>
            <a:pPr marL="0" indent="0">
              <a:buNone/>
            </a:pP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140</a:t>
            </a:fld>
            <a:endParaRPr lang="it-IT" dirty="0"/>
          </a:p>
        </p:txBody>
      </p:sp>
    </p:spTree>
    <p:extLst>
      <p:ext uri="{BB962C8B-B14F-4D97-AF65-F5344CB8AC3E}">
        <p14:creationId xmlns:p14="http://schemas.microsoft.com/office/powerpoint/2010/main" val="17266808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Incapsulamento</a:t>
            </a:r>
            <a:endParaRPr lang="it-IT" dirty="0"/>
          </a:p>
        </p:txBody>
      </p:sp>
      <p:sp>
        <p:nvSpPr>
          <p:cNvPr id="3" name="Segnaposto contenuto 2"/>
          <p:cNvSpPr>
            <a:spLocks noGrp="1"/>
          </p:cNvSpPr>
          <p:nvPr>
            <p:ph idx="1"/>
          </p:nvPr>
        </p:nvSpPr>
        <p:spPr/>
        <p:txBody>
          <a:bodyPr>
            <a:noAutofit/>
          </a:bodyPr>
          <a:lstStyle/>
          <a:p>
            <a:pPr marL="352425" marR="5715" indent="-339725">
              <a:lnSpc>
                <a:spcPts val="1789"/>
              </a:lnSpc>
              <a:tabLst>
                <a:tab pos="353060" algn="l"/>
              </a:tabLst>
            </a:pPr>
            <a:r>
              <a:rPr lang="it-IT" sz="1600" spc="-5" dirty="0"/>
              <a:t>L'incapsulamento (in inglese: </a:t>
            </a:r>
            <a:r>
              <a:rPr lang="it-IT" sz="1600" i="1" spc="-5" dirty="0"/>
              <a:t>information </a:t>
            </a:r>
            <a:r>
              <a:rPr lang="it-IT" sz="1600" i="1" spc="-5" dirty="0" err="1"/>
              <a:t>hiding</a:t>
            </a:r>
            <a:r>
              <a:rPr lang="it-IT" sz="1600" spc="-5" dirty="0"/>
              <a:t>) </a:t>
            </a:r>
            <a:r>
              <a:rPr lang="it-IT" sz="1600" dirty="0"/>
              <a:t>è </a:t>
            </a:r>
            <a:r>
              <a:rPr lang="it-IT" sz="1600" spc="-5" dirty="0"/>
              <a:t>la suddivisione di un oggetto in  due</a:t>
            </a:r>
            <a:r>
              <a:rPr lang="it-IT" sz="1600" spc="-85" dirty="0"/>
              <a:t> </a:t>
            </a:r>
            <a:r>
              <a:rPr lang="it-IT" sz="1600" spc="-5" dirty="0"/>
              <a:t>parti:</a:t>
            </a:r>
            <a:endParaRPr lang="it-IT" sz="1600" dirty="0"/>
          </a:p>
          <a:p>
            <a:pPr marL="755650" lvl="1" indent="-285750">
              <a:lnSpc>
                <a:spcPct val="100000"/>
              </a:lnSpc>
              <a:spcBef>
                <a:spcPts val="325"/>
              </a:spcBef>
              <a:buClr>
                <a:schemeClr val="tx1"/>
              </a:buClr>
              <a:tabLst>
                <a:tab pos="753110" algn="l"/>
              </a:tabLst>
            </a:pPr>
            <a:r>
              <a:rPr lang="it-IT" sz="1600" b="1" spc="-5" dirty="0">
                <a:solidFill>
                  <a:srgbClr val="FFC000"/>
                </a:solidFill>
              </a:rPr>
              <a:t>Interfaccia</a:t>
            </a:r>
            <a:r>
              <a:rPr lang="it-IT" sz="1600" b="1" spc="-5" dirty="0"/>
              <a:t>:</a:t>
            </a:r>
            <a:endParaRPr lang="it-IT" sz="1600" dirty="0"/>
          </a:p>
          <a:p>
            <a:pPr marL="1212850" marR="5715" lvl="2" indent="-285750">
              <a:lnSpc>
                <a:spcPts val="1780"/>
              </a:lnSpc>
              <a:spcBef>
                <a:spcPts val="545"/>
              </a:spcBef>
              <a:tabLst>
                <a:tab pos="1155700" algn="l"/>
                <a:tab pos="2088514" algn="l"/>
                <a:tab pos="3272790" algn="l"/>
                <a:tab pos="3561715" algn="l"/>
                <a:tab pos="4303395" algn="l"/>
                <a:tab pos="4885690" algn="l"/>
                <a:tab pos="5570220" algn="l"/>
                <a:tab pos="6525895" algn="l"/>
                <a:tab pos="6984365" algn="l"/>
              </a:tabLst>
            </a:pPr>
            <a:r>
              <a:rPr lang="it-IT" sz="1600" dirty="0"/>
              <a:t>c</a:t>
            </a:r>
            <a:r>
              <a:rPr lang="it-IT" sz="1600" spc="-5" dirty="0"/>
              <a:t>ostituit</a:t>
            </a:r>
            <a:r>
              <a:rPr lang="it-IT" sz="1600" dirty="0"/>
              <a:t>o	</a:t>
            </a:r>
            <a:r>
              <a:rPr lang="it-IT" sz="1600" spc="-5" dirty="0"/>
              <a:t>dall'insiem</a:t>
            </a:r>
            <a:r>
              <a:rPr lang="it-IT" sz="1600" dirty="0"/>
              <a:t>e	</a:t>
            </a:r>
            <a:r>
              <a:rPr lang="it-IT" sz="1600" spc="-5" dirty="0"/>
              <a:t>d</a:t>
            </a:r>
            <a:r>
              <a:rPr lang="it-IT" sz="1600" dirty="0"/>
              <a:t>i	</a:t>
            </a:r>
            <a:r>
              <a:rPr lang="it-IT" sz="1600" spc="-5" dirty="0"/>
              <a:t>metod</a:t>
            </a:r>
            <a:r>
              <a:rPr lang="it-IT" sz="1600" dirty="0"/>
              <a:t>i	</a:t>
            </a:r>
            <a:r>
              <a:rPr lang="it-IT" sz="1600" spc="-5" dirty="0"/>
              <a:t>(dett</a:t>
            </a:r>
            <a:r>
              <a:rPr lang="it-IT" sz="1600" dirty="0"/>
              <a:t>i	</a:t>
            </a:r>
            <a:r>
              <a:rPr lang="it-IT" sz="1600" spc="-5" dirty="0"/>
              <a:t>anch</a:t>
            </a:r>
            <a:r>
              <a:rPr lang="it-IT" sz="1600" dirty="0"/>
              <a:t>e	</a:t>
            </a:r>
            <a:r>
              <a:rPr lang="it-IT" sz="1600" spc="-5" dirty="0" err="1"/>
              <a:t>messagi</a:t>
            </a:r>
            <a:r>
              <a:rPr lang="it-IT" sz="1600" dirty="0"/>
              <a:t>)	</a:t>
            </a:r>
            <a:r>
              <a:rPr lang="it-IT" sz="1600" spc="-5" dirty="0"/>
              <a:t>ch</a:t>
            </a:r>
            <a:r>
              <a:rPr lang="it-IT" sz="1600" dirty="0"/>
              <a:t>e	</a:t>
            </a:r>
            <a:r>
              <a:rPr lang="it-IT" sz="1600" spc="-5" dirty="0"/>
              <a:t>possono  essere invocati dall'utente per accedere alle funzionalità</a:t>
            </a:r>
            <a:r>
              <a:rPr lang="it-IT" sz="1600" spc="35" dirty="0"/>
              <a:t> </a:t>
            </a:r>
            <a:r>
              <a:rPr lang="it-IT" sz="1600" spc="-10" dirty="0"/>
              <a:t>dell'oggetto</a:t>
            </a:r>
            <a:r>
              <a:rPr lang="it-IT" sz="1600" spc="-10" dirty="0" smtClean="0"/>
              <a:t>;</a:t>
            </a:r>
            <a:endParaRPr lang="it-IT" sz="1600" dirty="0"/>
          </a:p>
          <a:p>
            <a:pPr marL="755650" lvl="1" indent="-285750">
              <a:lnSpc>
                <a:spcPct val="100000"/>
              </a:lnSpc>
              <a:buClr>
                <a:schemeClr val="tx1"/>
              </a:buClr>
              <a:tabLst>
                <a:tab pos="753110" algn="l"/>
              </a:tabLst>
            </a:pPr>
            <a:r>
              <a:rPr lang="it-IT" sz="1600" b="1" spc="-5" dirty="0">
                <a:solidFill>
                  <a:srgbClr val="FFC000"/>
                </a:solidFill>
              </a:rPr>
              <a:t>Implementazione</a:t>
            </a:r>
            <a:endParaRPr lang="it-IT" sz="1600" dirty="0">
              <a:solidFill>
                <a:srgbClr val="FFC000"/>
              </a:solidFill>
            </a:endParaRPr>
          </a:p>
          <a:p>
            <a:pPr marL="1212850" marR="5715" lvl="2" indent="-285750">
              <a:lnSpc>
                <a:spcPts val="1789"/>
              </a:lnSpc>
              <a:spcBef>
                <a:spcPts val="535"/>
              </a:spcBef>
              <a:tabLst>
                <a:tab pos="1155700" algn="l"/>
              </a:tabLst>
            </a:pPr>
            <a:r>
              <a:rPr lang="it-IT" sz="1600" spc="-5" dirty="0"/>
              <a:t>Contiene l'implementazione delle funzionalità dell'oggetto </a:t>
            </a:r>
            <a:r>
              <a:rPr lang="it-IT" sz="1600" dirty="0"/>
              <a:t>e </a:t>
            </a:r>
            <a:r>
              <a:rPr lang="it-IT" sz="1600" spc="-5" dirty="0"/>
              <a:t>delle strutture  dati</a:t>
            </a:r>
            <a:r>
              <a:rPr lang="it-IT" sz="1600" spc="-90" dirty="0"/>
              <a:t> </a:t>
            </a:r>
            <a:r>
              <a:rPr lang="it-IT" sz="1600" spc="-5" dirty="0"/>
              <a:t>necessarie</a:t>
            </a:r>
            <a:endParaRPr lang="it-IT" sz="1600" dirty="0"/>
          </a:p>
          <a:p>
            <a:pPr marL="1212850" lvl="2" indent="-285750">
              <a:lnSpc>
                <a:spcPct val="100000"/>
              </a:lnSpc>
              <a:spcBef>
                <a:spcPts val="325"/>
              </a:spcBef>
              <a:tabLst>
                <a:tab pos="1155700" algn="l"/>
              </a:tabLst>
            </a:pPr>
            <a:r>
              <a:rPr lang="it-IT" sz="1600" dirty="0"/>
              <a:t>È </a:t>
            </a:r>
            <a:r>
              <a:rPr lang="it-IT" sz="1600" spc="-5" dirty="0"/>
              <a:t>nascosta</a:t>
            </a:r>
            <a:r>
              <a:rPr lang="it-IT" sz="1600" spc="-85" dirty="0"/>
              <a:t> </a:t>
            </a:r>
            <a:r>
              <a:rPr lang="it-IT" sz="1600" spc="-5" dirty="0" smtClean="0"/>
              <a:t>all’utente</a:t>
            </a:r>
            <a:endParaRPr lang="it-IT" sz="1600" dirty="0"/>
          </a:p>
          <a:p>
            <a:pPr marL="352425" indent="-339725">
              <a:lnSpc>
                <a:spcPct val="100000"/>
              </a:lnSpc>
              <a:tabLst>
                <a:tab pos="353060" algn="l"/>
              </a:tabLst>
            </a:pPr>
            <a:r>
              <a:rPr lang="it-IT" sz="1600" spc="-5" dirty="0"/>
              <a:t>L'incapsulamento </a:t>
            </a:r>
            <a:r>
              <a:rPr lang="it-IT" sz="1600" dirty="0"/>
              <a:t>è </a:t>
            </a:r>
            <a:r>
              <a:rPr lang="it-IT" sz="1600" spc="-5" dirty="0"/>
              <a:t>realizzato per mezzo delle</a:t>
            </a:r>
            <a:r>
              <a:rPr lang="it-IT" sz="1600" spc="-10" dirty="0"/>
              <a:t> </a:t>
            </a:r>
            <a:r>
              <a:rPr lang="it-IT" sz="1600" spc="-5" dirty="0"/>
              <a:t>istruzioni:</a:t>
            </a:r>
            <a:endParaRPr lang="it-IT" sz="1600" dirty="0"/>
          </a:p>
          <a:p>
            <a:pPr marL="755650" marR="5080" lvl="1" indent="-285750">
              <a:lnSpc>
                <a:spcPts val="1789"/>
              </a:lnSpc>
              <a:spcBef>
                <a:spcPts val="535"/>
              </a:spcBef>
              <a:buClr>
                <a:schemeClr val="tx1"/>
              </a:buClr>
              <a:tabLst>
                <a:tab pos="753110" algn="l"/>
                <a:tab pos="1635125" algn="l"/>
                <a:tab pos="1929130" algn="l"/>
                <a:tab pos="2764155" algn="l"/>
                <a:tab pos="3013075" algn="l"/>
                <a:tab pos="3307079" algn="l"/>
                <a:tab pos="4130040" algn="l"/>
                <a:tab pos="4921250" algn="l"/>
                <a:tab pos="5666740" algn="l"/>
                <a:tab pos="6254115" algn="l"/>
                <a:tab pos="6830059" algn="l"/>
              </a:tabLst>
            </a:pPr>
            <a:r>
              <a:rPr lang="it-IT" sz="1600" b="1" spc="-5" dirty="0">
                <a:solidFill>
                  <a:srgbClr val="FFC000"/>
                </a:solidFill>
              </a:rPr>
              <a:t>Private</a:t>
            </a:r>
            <a:r>
              <a:rPr lang="it-IT" sz="1600" b="1" dirty="0"/>
              <a:t>:	</a:t>
            </a:r>
            <a:r>
              <a:rPr lang="it-IT" sz="1600" spc="-5" dirty="0"/>
              <a:t>l</a:t>
            </a:r>
            <a:r>
              <a:rPr lang="it-IT" sz="1600" dirty="0"/>
              <a:t>e	</a:t>
            </a:r>
            <a:r>
              <a:rPr lang="it-IT" sz="1600" spc="-5" dirty="0"/>
              <a:t>funzion</a:t>
            </a:r>
            <a:r>
              <a:rPr lang="it-IT" sz="1600" dirty="0"/>
              <a:t>i	e	</a:t>
            </a:r>
            <a:r>
              <a:rPr lang="it-IT" sz="1600" spc="-5" dirty="0"/>
              <a:t>l</a:t>
            </a:r>
            <a:r>
              <a:rPr lang="it-IT" sz="1600" dirty="0"/>
              <a:t>e	</a:t>
            </a:r>
            <a:r>
              <a:rPr lang="it-IT" sz="1600" spc="-5" dirty="0"/>
              <a:t>variabil</a:t>
            </a:r>
            <a:r>
              <a:rPr lang="it-IT" sz="1600" dirty="0"/>
              <a:t>i	</a:t>
            </a:r>
            <a:r>
              <a:rPr lang="it-IT" sz="1600" spc="-5" dirty="0"/>
              <a:t>defini</a:t>
            </a:r>
            <a:r>
              <a:rPr lang="it-IT" sz="1600" spc="5" dirty="0"/>
              <a:t>t</a:t>
            </a:r>
            <a:r>
              <a:rPr lang="it-IT" sz="1600" dirty="0"/>
              <a:t>e	</a:t>
            </a:r>
            <a:r>
              <a:rPr lang="it-IT" sz="1600" spc="-5" dirty="0"/>
              <a:t>privat</a:t>
            </a:r>
            <a:r>
              <a:rPr lang="it-IT" sz="1600" dirty="0"/>
              <a:t>e	</a:t>
            </a:r>
            <a:r>
              <a:rPr lang="it-IT" sz="1600" spc="-5" dirty="0"/>
              <a:t>NO</a:t>
            </a:r>
            <a:r>
              <a:rPr lang="it-IT" sz="1600" dirty="0"/>
              <a:t>N	</a:t>
            </a:r>
            <a:r>
              <a:rPr lang="it-IT" sz="1600" spc="-5" dirty="0" smtClean="0"/>
              <a:t>son</a:t>
            </a:r>
            <a:r>
              <a:rPr lang="it-IT" sz="1600" dirty="0" smtClean="0"/>
              <a:t>o </a:t>
            </a:r>
            <a:r>
              <a:rPr lang="it-IT" sz="1600" spc="-5" dirty="0" smtClean="0"/>
              <a:t>accessib</a:t>
            </a:r>
            <a:r>
              <a:rPr lang="it-IT" sz="1600" spc="-15" dirty="0" smtClean="0"/>
              <a:t>i</a:t>
            </a:r>
            <a:r>
              <a:rPr lang="it-IT" sz="1600" spc="-10" dirty="0" smtClean="0"/>
              <a:t>l</a:t>
            </a:r>
            <a:r>
              <a:rPr lang="it-IT" sz="1600" dirty="0" smtClean="0"/>
              <a:t>i  </a:t>
            </a:r>
            <a:r>
              <a:rPr lang="it-IT" sz="1600" spc="-5" dirty="0"/>
              <a:t>all'esterno della</a:t>
            </a:r>
            <a:r>
              <a:rPr lang="it-IT" sz="1600" spc="-75" dirty="0"/>
              <a:t> </a:t>
            </a:r>
            <a:r>
              <a:rPr lang="it-IT" sz="1600" spc="-5" dirty="0"/>
              <a:t>classe.</a:t>
            </a:r>
            <a:endParaRPr lang="it-IT" sz="1600" dirty="0"/>
          </a:p>
          <a:p>
            <a:pPr marL="754063" marR="5715" lvl="1" indent="-309563">
              <a:lnSpc>
                <a:spcPts val="1789"/>
              </a:lnSpc>
              <a:spcBef>
                <a:spcPts val="495"/>
              </a:spcBef>
              <a:buClr>
                <a:schemeClr val="tx1"/>
              </a:buClr>
              <a:tabLst>
                <a:tab pos="1524000" algn="l"/>
                <a:tab pos="1611313" algn="l"/>
              </a:tabLst>
            </a:pPr>
            <a:r>
              <a:rPr lang="it-IT" sz="1600" b="1" spc="-5" dirty="0">
                <a:solidFill>
                  <a:srgbClr val="FFC000"/>
                </a:solidFill>
              </a:rPr>
              <a:t>Public</a:t>
            </a:r>
            <a:r>
              <a:rPr lang="it-IT" sz="1600" b="1" spc="-5" dirty="0"/>
              <a:t>: </a:t>
            </a:r>
            <a:r>
              <a:rPr lang="it-IT" sz="1600" b="1" spc="-5" dirty="0" smtClean="0"/>
              <a:t>   </a:t>
            </a:r>
            <a:r>
              <a:rPr lang="it-IT" sz="1600" spc="-5" dirty="0" smtClean="0"/>
              <a:t>le </a:t>
            </a:r>
            <a:r>
              <a:rPr lang="it-IT" sz="1600" spc="-5" dirty="0"/>
              <a:t>funzioni </a:t>
            </a:r>
            <a:r>
              <a:rPr lang="it-IT" sz="1600" dirty="0"/>
              <a:t>e </a:t>
            </a:r>
            <a:r>
              <a:rPr lang="it-IT" sz="1600" spc="-5" dirty="0"/>
              <a:t>le variabili definite </a:t>
            </a:r>
            <a:r>
              <a:rPr lang="it-IT" sz="1600" spc="-5" dirty="0" smtClean="0"/>
              <a:t>pubbliche </a:t>
            </a:r>
            <a:r>
              <a:rPr lang="it-IT" sz="1600" spc="-5" dirty="0"/>
              <a:t>sono accessibili </a:t>
            </a:r>
            <a:r>
              <a:rPr lang="it-IT" sz="1600" spc="-5" dirty="0" smtClean="0"/>
              <a:t>all'esterno della</a:t>
            </a:r>
            <a:r>
              <a:rPr lang="it-IT" sz="1600" spc="-100" dirty="0" smtClean="0"/>
              <a:t> </a:t>
            </a:r>
            <a:r>
              <a:rPr lang="it-IT" sz="1600" spc="-5" dirty="0"/>
              <a:t>classe</a:t>
            </a:r>
            <a:r>
              <a:rPr lang="it-IT" sz="1600" spc="-5" dirty="0" smtClean="0"/>
              <a:t>.</a:t>
            </a:r>
            <a:endParaRPr lang="it-IT" sz="1600"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141</a:t>
            </a:fld>
            <a:endParaRPr lang="it-IT" dirty="0"/>
          </a:p>
        </p:txBody>
      </p:sp>
    </p:spTree>
    <p:extLst>
      <p:ext uri="{BB962C8B-B14F-4D97-AF65-F5344CB8AC3E}">
        <p14:creationId xmlns:p14="http://schemas.microsoft.com/office/powerpoint/2010/main" val="126753915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Ereditarietà e </a:t>
            </a:r>
            <a:r>
              <a:rPr lang="it-IT" dirty="0" err="1" smtClean="0"/>
              <a:t>poliformismo</a:t>
            </a:r>
            <a:endParaRPr lang="it-IT" dirty="0"/>
          </a:p>
        </p:txBody>
      </p:sp>
      <p:sp>
        <p:nvSpPr>
          <p:cNvPr id="3" name="Segnaposto contenuto 2"/>
          <p:cNvSpPr>
            <a:spLocks noGrp="1"/>
          </p:cNvSpPr>
          <p:nvPr>
            <p:ph idx="1"/>
          </p:nvPr>
        </p:nvSpPr>
        <p:spPr/>
        <p:txBody>
          <a:bodyPr/>
          <a:lstStyle/>
          <a:p>
            <a:pPr algn="just"/>
            <a:r>
              <a:rPr lang="it-IT" sz="2000" spc="-5" dirty="0">
                <a:latin typeface="Arial"/>
                <a:cs typeface="Arial"/>
              </a:rPr>
              <a:t>L’</a:t>
            </a:r>
            <a:r>
              <a:rPr lang="it-IT" sz="2000" b="1" spc="-5" dirty="0">
                <a:solidFill>
                  <a:srgbClr val="FFC000"/>
                </a:solidFill>
                <a:latin typeface="Arial"/>
                <a:cs typeface="Arial"/>
              </a:rPr>
              <a:t>ereditarietà</a:t>
            </a:r>
            <a:r>
              <a:rPr lang="it-IT" sz="2000" b="1" spc="-5" dirty="0">
                <a:latin typeface="Arial"/>
                <a:cs typeface="Arial"/>
              </a:rPr>
              <a:t> </a:t>
            </a:r>
            <a:r>
              <a:rPr lang="it-IT" sz="2000" spc="-5" dirty="0">
                <a:latin typeface="Arial"/>
                <a:cs typeface="Arial"/>
              </a:rPr>
              <a:t>consente di definire nuove classi per specializzazione </a:t>
            </a:r>
            <a:r>
              <a:rPr lang="it-IT" sz="2000" dirty="0">
                <a:latin typeface="Arial"/>
                <a:cs typeface="Arial"/>
              </a:rPr>
              <a:t>o </a:t>
            </a:r>
            <a:r>
              <a:rPr lang="it-IT" sz="2000" spc="-5" dirty="0">
                <a:latin typeface="Arial"/>
                <a:cs typeface="Arial"/>
              </a:rPr>
              <a:t>estensione  di classi preesistenti, in modo</a:t>
            </a:r>
            <a:r>
              <a:rPr lang="it-IT" sz="2000" spc="-25" dirty="0">
                <a:latin typeface="Arial"/>
                <a:cs typeface="Arial"/>
              </a:rPr>
              <a:t> </a:t>
            </a:r>
            <a:r>
              <a:rPr lang="it-IT" sz="2000" spc="-5" dirty="0" smtClean="0">
                <a:latin typeface="Arial"/>
                <a:cs typeface="Arial"/>
              </a:rPr>
              <a:t>incrementale</a:t>
            </a:r>
          </a:p>
          <a:p>
            <a:pPr algn="just"/>
            <a:endParaRPr lang="it-IT" sz="2000" dirty="0">
              <a:latin typeface="Arial"/>
              <a:cs typeface="Arial"/>
            </a:endParaRPr>
          </a:p>
          <a:p>
            <a:pPr algn="just"/>
            <a:r>
              <a:rPr lang="it-IT" sz="2000" spc="-5" dirty="0">
                <a:latin typeface="Arial"/>
                <a:cs typeface="Arial"/>
              </a:rPr>
              <a:t>Il </a:t>
            </a:r>
            <a:r>
              <a:rPr lang="it-IT" sz="2000" b="1" dirty="0">
                <a:solidFill>
                  <a:srgbClr val="FFC000"/>
                </a:solidFill>
                <a:latin typeface="Arial"/>
                <a:cs typeface="Arial"/>
              </a:rPr>
              <a:t>polimorfismo</a:t>
            </a:r>
            <a:r>
              <a:rPr lang="it-IT" sz="2000" b="1" dirty="0">
                <a:latin typeface="Arial"/>
                <a:cs typeface="Arial"/>
              </a:rPr>
              <a:t> </a:t>
            </a:r>
            <a:r>
              <a:rPr lang="it-IT" sz="2000" spc="-5" dirty="0">
                <a:latin typeface="Arial"/>
                <a:cs typeface="Arial"/>
              </a:rPr>
              <a:t>consente di invocare operazioni su un oggetto, pur non essendo  nota </a:t>
            </a:r>
            <a:r>
              <a:rPr lang="it-IT" sz="2000" dirty="0">
                <a:latin typeface="Arial"/>
                <a:cs typeface="Arial"/>
              </a:rPr>
              <a:t>a tempo </a:t>
            </a:r>
            <a:r>
              <a:rPr lang="it-IT" sz="2000" spc="-5" dirty="0">
                <a:latin typeface="Arial"/>
                <a:cs typeface="Arial"/>
              </a:rPr>
              <a:t>di </a:t>
            </a:r>
            <a:r>
              <a:rPr lang="it-IT" sz="2000" spc="-10" dirty="0">
                <a:latin typeface="Arial"/>
                <a:cs typeface="Arial"/>
              </a:rPr>
              <a:t>compilazione </a:t>
            </a:r>
            <a:r>
              <a:rPr lang="it-IT" sz="2000" spc="-5" dirty="0">
                <a:latin typeface="Arial"/>
                <a:cs typeface="Arial"/>
              </a:rPr>
              <a:t>la classe cui fa riferimento l’oggetto</a:t>
            </a:r>
            <a:r>
              <a:rPr lang="it-IT" sz="2000" spc="85" dirty="0">
                <a:latin typeface="Arial"/>
                <a:cs typeface="Arial"/>
              </a:rPr>
              <a:t> </a:t>
            </a:r>
            <a:r>
              <a:rPr lang="it-IT" sz="2000" spc="-5" dirty="0">
                <a:latin typeface="Arial"/>
                <a:cs typeface="Arial"/>
              </a:rPr>
              <a:t>stesso</a:t>
            </a:r>
            <a:endParaRPr lang="it-IT" sz="2000" dirty="0">
              <a:latin typeface="Arial"/>
              <a:cs typeface="Arial"/>
            </a:endParaRPr>
          </a:p>
          <a:p>
            <a:pPr marL="0" indent="0">
              <a:buNone/>
            </a:pP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142</a:t>
            </a:fld>
            <a:endParaRPr lang="it-IT" dirty="0"/>
          </a:p>
        </p:txBody>
      </p:sp>
    </p:spTree>
    <p:extLst>
      <p:ext uri="{BB962C8B-B14F-4D97-AF65-F5344CB8AC3E}">
        <p14:creationId xmlns:p14="http://schemas.microsoft.com/office/powerpoint/2010/main" val="342583075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Ereditarietà</a:t>
            </a:r>
            <a:endParaRPr lang="it-IT" dirty="0"/>
          </a:p>
        </p:txBody>
      </p:sp>
      <p:sp>
        <p:nvSpPr>
          <p:cNvPr id="3" name="Segnaposto contenuto 2"/>
          <p:cNvSpPr>
            <a:spLocks noGrp="1"/>
          </p:cNvSpPr>
          <p:nvPr>
            <p:ph idx="1"/>
          </p:nvPr>
        </p:nvSpPr>
        <p:spPr/>
        <p:txBody>
          <a:bodyPr>
            <a:normAutofit lnSpcReduction="10000"/>
          </a:bodyPr>
          <a:lstStyle/>
          <a:p>
            <a:pPr marL="654685" marR="215265" indent="-342900" algn="just">
              <a:lnSpc>
                <a:spcPts val="1789"/>
              </a:lnSpc>
              <a:tabLst>
                <a:tab pos="652780" algn="l"/>
              </a:tabLst>
            </a:pPr>
            <a:r>
              <a:rPr lang="it-IT" spc="-5" dirty="0"/>
              <a:t>Il meccanismo dell'ereditarietà </a:t>
            </a:r>
            <a:r>
              <a:rPr lang="it-IT" dirty="0"/>
              <a:t>è </a:t>
            </a:r>
            <a:r>
              <a:rPr lang="it-IT" spc="-5" dirty="0"/>
              <a:t>di fondamentale importanza nella  programmazione ad oggetti, in quanto induce una strutturazione gerarchica nel  sistema software da</a:t>
            </a:r>
            <a:r>
              <a:rPr lang="it-IT" spc="-55" dirty="0"/>
              <a:t> </a:t>
            </a:r>
            <a:r>
              <a:rPr lang="it-IT" spc="-5" dirty="0"/>
              <a:t>costruire.</a:t>
            </a:r>
          </a:p>
          <a:p>
            <a:pPr marL="470535" indent="-342900" algn="just">
              <a:lnSpc>
                <a:spcPct val="100000"/>
              </a:lnSpc>
              <a:buClr>
                <a:srgbClr val="000065"/>
              </a:buClr>
            </a:pPr>
            <a:endParaRPr lang="it-IT" spc="-5" dirty="0"/>
          </a:p>
          <a:p>
            <a:pPr marL="654685" marR="5080" indent="-342900" algn="just">
              <a:lnSpc>
                <a:spcPts val="1789"/>
              </a:lnSpc>
              <a:spcBef>
                <a:spcPts val="940"/>
              </a:spcBef>
              <a:tabLst>
                <a:tab pos="652780" algn="l"/>
              </a:tabLst>
            </a:pPr>
            <a:r>
              <a:rPr lang="it-IT" spc="-5" dirty="0"/>
              <a:t>L’ereditarietà consente infatti di realizzare relazioni tra classi di tipo  generalizzazione-specializzazione, in cui una classe, detta base, realizza un  comportamento generale comune ad un insieme di entità, mentre le classi  derivate (sottoclassi) realizzano comportamenti specializzati rispetto </a:t>
            </a:r>
            <a:r>
              <a:rPr lang="it-IT" dirty="0"/>
              <a:t>a </a:t>
            </a:r>
            <a:r>
              <a:rPr lang="it-IT" spc="-5" dirty="0"/>
              <a:t>quelli della  classe</a:t>
            </a:r>
            <a:r>
              <a:rPr lang="it-IT" spc="-95" dirty="0"/>
              <a:t> </a:t>
            </a:r>
            <a:r>
              <a:rPr lang="it-IT" spc="-5" dirty="0"/>
              <a:t>base</a:t>
            </a:r>
          </a:p>
          <a:p>
            <a:pPr marL="140335" indent="0" algn="just">
              <a:lnSpc>
                <a:spcPct val="100000"/>
              </a:lnSpc>
              <a:spcBef>
                <a:spcPts val="325"/>
              </a:spcBef>
              <a:buNone/>
            </a:pPr>
            <a:r>
              <a:rPr lang="it-IT" b="1" spc="-5" dirty="0">
                <a:latin typeface="Arial"/>
                <a:cs typeface="Arial"/>
              </a:rPr>
              <a:t>	</a:t>
            </a:r>
            <a:r>
              <a:rPr lang="it-IT" b="1" spc="-5" dirty="0" smtClean="0">
                <a:latin typeface="Arial"/>
                <a:cs typeface="Arial"/>
              </a:rPr>
              <a:t>Esempio</a:t>
            </a:r>
            <a:endParaRPr lang="it-IT" b="1" spc="-5" dirty="0">
              <a:latin typeface="Arial"/>
              <a:cs typeface="Arial"/>
            </a:endParaRPr>
          </a:p>
          <a:p>
            <a:pPr marL="1054735" lvl="1" indent="-285750" algn="just">
              <a:lnSpc>
                <a:spcPct val="100000"/>
              </a:lnSpc>
              <a:spcBef>
                <a:spcPts val="370"/>
              </a:spcBef>
              <a:tabLst>
                <a:tab pos="1052830" algn="l"/>
              </a:tabLst>
            </a:pPr>
            <a:r>
              <a:rPr lang="it-IT" sz="1600" spc="-5" dirty="0">
                <a:solidFill>
                  <a:srgbClr val="000065"/>
                </a:solidFill>
                <a:latin typeface="Arial"/>
                <a:cs typeface="Arial"/>
              </a:rPr>
              <a:t>Tipo </a:t>
            </a:r>
            <a:r>
              <a:rPr lang="it-IT" sz="1600" dirty="0">
                <a:solidFill>
                  <a:srgbClr val="000065"/>
                </a:solidFill>
                <a:latin typeface="Arial"/>
                <a:cs typeface="Arial"/>
              </a:rPr>
              <a:t>o </a:t>
            </a:r>
            <a:r>
              <a:rPr lang="it-IT" sz="1600" spc="-5" dirty="0">
                <a:solidFill>
                  <a:srgbClr val="000065"/>
                </a:solidFill>
                <a:latin typeface="Arial"/>
                <a:cs typeface="Arial"/>
              </a:rPr>
              <a:t>classe base:</a:t>
            </a:r>
            <a:r>
              <a:rPr lang="it-IT" sz="1600" spc="-75" dirty="0">
                <a:solidFill>
                  <a:srgbClr val="000065"/>
                </a:solidFill>
                <a:latin typeface="Arial"/>
                <a:cs typeface="Arial"/>
              </a:rPr>
              <a:t> </a:t>
            </a:r>
            <a:r>
              <a:rPr lang="it-IT" sz="1600" spc="-5" dirty="0">
                <a:solidFill>
                  <a:srgbClr val="000065"/>
                </a:solidFill>
                <a:latin typeface="Arial"/>
                <a:cs typeface="Arial"/>
              </a:rPr>
              <a:t>Animale</a:t>
            </a:r>
            <a:endParaRPr lang="it-IT" sz="1600" dirty="0">
              <a:latin typeface="Arial"/>
              <a:cs typeface="Arial"/>
            </a:endParaRPr>
          </a:p>
          <a:p>
            <a:pPr marL="1054735" lvl="1" indent="-285750" algn="just">
              <a:lnSpc>
                <a:spcPct val="100000"/>
              </a:lnSpc>
              <a:spcBef>
                <a:spcPts val="365"/>
              </a:spcBef>
              <a:tabLst>
                <a:tab pos="1052830" algn="l"/>
              </a:tabLst>
            </a:pPr>
            <a:r>
              <a:rPr lang="it-IT" sz="1600" spc="-5" dirty="0">
                <a:solidFill>
                  <a:srgbClr val="000065"/>
                </a:solidFill>
                <a:latin typeface="Arial"/>
                <a:cs typeface="Arial"/>
              </a:rPr>
              <a:t>Tipi derivati (sottoclassi): Cane, </a:t>
            </a:r>
            <a:r>
              <a:rPr lang="it-IT" sz="1600" dirty="0">
                <a:solidFill>
                  <a:srgbClr val="000065"/>
                </a:solidFill>
                <a:latin typeface="Arial"/>
                <a:cs typeface="Arial"/>
              </a:rPr>
              <a:t>Gatto, </a:t>
            </a:r>
            <a:r>
              <a:rPr lang="it-IT" sz="1600" spc="-5" dirty="0">
                <a:solidFill>
                  <a:srgbClr val="000065"/>
                </a:solidFill>
                <a:latin typeface="Arial"/>
                <a:cs typeface="Arial"/>
              </a:rPr>
              <a:t>Cavallo,</a:t>
            </a:r>
            <a:r>
              <a:rPr lang="it-IT" sz="1600" spc="-15" dirty="0">
                <a:solidFill>
                  <a:srgbClr val="000065"/>
                </a:solidFill>
                <a:latin typeface="Arial"/>
                <a:cs typeface="Arial"/>
              </a:rPr>
              <a:t> </a:t>
            </a:r>
            <a:r>
              <a:rPr lang="it-IT" sz="1600" dirty="0">
                <a:solidFill>
                  <a:srgbClr val="000065"/>
                </a:solidFill>
                <a:latin typeface="Arial"/>
                <a:cs typeface="Arial"/>
              </a:rPr>
              <a:t>…</a:t>
            </a:r>
            <a:endParaRPr lang="it-IT" sz="1600" dirty="0">
              <a:latin typeface="Arial"/>
              <a:cs typeface="Arial"/>
            </a:endParaRPr>
          </a:p>
          <a:p>
            <a:pPr marL="413385" lvl="1" indent="-285750" algn="just">
              <a:lnSpc>
                <a:spcPct val="100000"/>
              </a:lnSpc>
              <a:buClr>
                <a:srgbClr val="000065"/>
              </a:buClr>
            </a:pPr>
            <a:endParaRPr lang="it-IT" sz="1600" dirty="0">
              <a:latin typeface="Arial"/>
              <a:cs typeface="Arial"/>
            </a:endParaRPr>
          </a:p>
          <a:p>
            <a:pPr marL="654685" marR="455930" indent="-342900" algn="just">
              <a:lnSpc>
                <a:spcPts val="1789"/>
              </a:lnSpc>
              <a:spcBef>
                <a:spcPts val="980"/>
              </a:spcBef>
              <a:tabLst>
                <a:tab pos="652780" algn="l"/>
              </a:tabLst>
            </a:pPr>
            <a:r>
              <a:rPr lang="it-IT" spc="-5" dirty="0"/>
              <a:t>In una gerarchia </a:t>
            </a:r>
            <a:r>
              <a:rPr lang="it-IT" spc="-5" dirty="0" err="1"/>
              <a:t>gen-spec</a:t>
            </a:r>
            <a:r>
              <a:rPr lang="it-IT" spc="-5" dirty="0"/>
              <a:t>, le classi derivate sono specializzazioni (cioè casi  particolari) della classe</a:t>
            </a:r>
            <a:r>
              <a:rPr lang="it-IT" spc="-60" dirty="0"/>
              <a:t> </a:t>
            </a:r>
            <a:r>
              <a:rPr lang="it-IT" spc="-5" dirty="0"/>
              <a:t>base</a:t>
            </a:r>
          </a:p>
          <a:p>
            <a:pPr marL="0" indent="0">
              <a:buNone/>
            </a:pP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143</a:t>
            </a:fld>
            <a:endParaRPr lang="it-IT" dirty="0"/>
          </a:p>
        </p:txBody>
      </p:sp>
    </p:spTree>
    <p:extLst>
      <p:ext uri="{BB962C8B-B14F-4D97-AF65-F5344CB8AC3E}">
        <p14:creationId xmlns:p14="http://schemas.microsoft.com/office/powerpoint/2010/main" val="351120076"/>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Ereditarietà: vantaggi</a:t>
            </a:r>
            <a:endParaRPr lang="it-IT" dirty="0"/>
          </a:p>
        </p:txBody>
      </p:sp>
      <p:sp>
        <p:nvSpPr>
          <p:cNvPr id="3" name="Segnaposto contenuto 2"/>
          <p:cNvSpPr>
            <a:spLocks noGrp="1"/>
          </p:cNvSpPr>
          <p:nvPr>
            <p:ph idx="1"/>
          </p:nvPr>
        </p:nvSpPr>
        <p:spPr/>
        <p:txBody>
          <a:bodyPr/>
          <a:lstStyle/>
          <a:p>
            <a:pPr marL="355600" marR="5080" indent="-342900" algn="just">
              <a:lnSpc>
                <a:spcPts val="1789"/>
              </a:lnSpc>
              <a:tabLst>
                <a:tab pos="353060" algn="l"/>
              </a:tabLst>
            </a:pPr>
            <a:r>
              <a:rPr lang="it-IT" sz="1800" spc="-5" dirty="0"/>
              <a:t>Esiste però anche un altro motivo, di ordine pratico, per cui conviene usare  l'ereditarietà, oltre quello di descrivere un sistema secondo un </a:t>
            </a:r>
            <a:r>
              <a:rPr lang="it-IT" sz="1800" dirty="0"/>
              <a:t>modello </a:t>
            </a:r>
            <a:r>
              <a:rPr lang="it-IT" sz="1800" spc="-5" dirty="0"/>
              <a:t>gerarchico;  questo secondo motivo </a:t>
            </a:r>
            <a:r>
              <a:rPr lang="it-IT" sz="1800" dirty="0"/>
              <a:t>è </a:t>
            </a:r>
            <a:r>
              <a:rPr lang="it-IT" sz="1800" spc="-5" dirty="0"/>
              <a:t>legato esclusivamente al concetto di riuso del</a:t>
            </a:r>
            <a:r>
              <a:rPr lang="it-IT" sz="1800" spc="20" dirty="0"/>
              <a:t> </a:t>
            </a:r>
            <a:r>
              <a:rPr lang="it-IT" sz="1800" spc="-5" dirty="0"/>
              <a:t>software.</a:t>
            </a:r>
            <a:endParaRPr lang="it-IT" sz="1800" dirty="0"/>
          </a:p>
          <a:p>
            <a:pPr algn="just">
              <a:lnSpc>
                <a:spcPct val="100000"/>
              </a:lnSpc>
              <a:buClr>
                <a:srgbClr val="000065"/>
              </a:buClr>
            </a:pPr>
            <a:endParaRPr lang="it-IT" sz="1800" dirty="0"/>
          </a:p>
          <a:p>
            <a:pPr marL="355600" marR="7620" indent="-342900" algn="just">
              <a:lnSpc>
                <a:spcPts val="1789"/>
              </a:lnSpc>
              <a:spcBef>
                <a:spcPts val="940"/>
              </a:spcBef>
              <a:tabLst>
                <a:tab pos="353060" algn="l"/>
              </a:tabLst>
            </a:pPr>
            <a:r>
              <a:rPr lang="it-IT" sz="1800" spc="-5" dirty="0"/>
              <a:t>In alcuni casi si ha </a:t>
            </a:r>
            <a:r>
              <a:rPr lang="it-IT" sz="1800" dirty="0"/>
              <a:t>a </a:t>
            </a:r>
            <a:r>
              <a:rPr lang="it-IT" sz="1800" spc="-5" dirty="0"/>
              <a:t>disposizione una classe che non corrisponde esattamente  alle proprie esigenze. Anziché scartare del tutto il codice esistente </a:t>
            </a:r>
            <a:r>
              <a:rPr lang="it-IT" sz="1800" dirty="0"/>
              <a:t>e </a:t>
            </a:r>
            <a:r>
              <a:rPr lang="it-IT" sz="1800" spc="-5" dirty="0"/>
              <a:t>riscriverlo, si  può seguire con l'ereditarietà un approccio diverso, costruendo una nuova classe  che eredita il comportamento di quella esistente, salvo che per </a:t>
            </a:r>
            <a:r>
              <a:rPr lang="it-IT" sz="1800" dirty="0"/>
              <a:t>i </a:t>
            </a:r>
            <a:r>
              <a:rPr lang="it-IT" sz="1800" spc="-5" dirty="0"/>
              <a:t>cambiamenti che  si ritiene necessario</a:t>
            </a:r>
            <a:r>
              <a:rPr lang="it-IT" sz="1800" spc="-50" dirty="0"/>
              <a:t> </a:t>
            </a:r>
            <a:r>
              <a:rPr lang="it-IT" sz="1800" spc="-5" dirty="0"/>
              <a:t>apportare</a:t>
            </a:r>
            <a:endParaRPr lang="it-IT" sz="1800" dirty="0"/>
          </a:p>
          <a:p>
            <a:pPr algn="just">
              <a:lnSpc>
                <a:spcPct val="100000"/>
              </a:lnSpc>
              <a:buClr>
                <a:srgbClr val="000065"/>
              </a:buClr>
            </a:pPr>
            <a:endParaRPr lang="it-IT" sz="1800" dirty="0"/>
          </a:p>
          <a:p>
            <a:pPr marL="355600" marR="8890" indent="-342900" algn="just">
              <a:lnSpc>
                <a:spcPts val="1789"/>
              </a:lnSpc>
              <a:spcBef>
                <a:spcPts val="944"/>
              </a:spcBef>
              <a:tabLst>
                <a:tab pos="353060" algn="l"/>
              </a:tabLst>
            </a:pPr>
            <a:r>
              <a:rPr lang="it-IT" sz="1800" spc="-5" dirty="0"/>
              <a:t>Tali cambiamenti possono riguardare sia l'aggiunta di nuove funzionalità che la  modifica di quelle</a:t>
            </a:r>
            <a:r>
              <a:rPr lang="it-IT" sz="1800" spc="-70" dirty="0"/>
              <a:t> </a:t>
            </a:r>
            <a:r>
              <a:rPr lang="it-IT" sz="1800" spc="-5" dirty="0"/>
              <a:t>esistenti</a:t>
            </a:r>
            <a:endParaRPr lang="it-IT" sz="1800" dirty="0"/>
          </a:p>
          <a:p>
            <a:pPr marL="0" indent="0">
              <a:buNone/>
            </a:pP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144</a:t>
            </a:fld>
            <a:endParaRPr lang="it-IT" dirty="0"/>
          </a:p>
        </p:txBody>
      </p:sp>
    </p:spTree>
    <p:extLst>
      <p:ext uri="{BB962C8B-B14F-4D97-AF65-F5344CB8AC3E}">
        <p14:creationId xmlns:p14="http://schemas.microsoft.com/office/powerpoint/2010/main" val="492722429"/>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Polimorfismo</a:t>
            </a:r>
            <a:endParaRPr lang="it-IT" dirty="0"/>
          </a:p>
        </p:txBody>
      </p:sp>
      <p:sp>
        <p:nvSpPr>
          <p:cNvPr id="3" name="Segnaposto contenuto 2"/>
          <p:cNvSpPr>
            <a:spLocks noGrp="1"/>
          </p:cNvSpPr>
          <p:nvPr>
            <p:ph idx="1"/>
          </p:nvPr>
        </p:nvSpPr>
        <p:spPr/>
        <p:txBody>
          <a:bodyPr>
            <a:normAutofit fontScale="85000" lnSpcReduction="10000"/>
          </a:bodyPr>
          <a:lstStyle/>
          <a:p>
            <a:pPr marL="355600" marR="6350" indent="-342900" algn="just">
              <a:lnSpc>
                <a:spcPts val="1789"/>
              </a:lnSpc>
              <a:tabLst>
                <a:tab pos="353060" algn="l"/>
              </a:tabLst>
            </a:pPr>
            <a:r>
              <a:rPr lang="it-IT" sz="2000" spc="-5" dirty="0">
                <a:latin typeface="Arial"/>
                <a:cs typeface="Arial"/>
              </a:rPr>
              <a:t>Per polimorfismo si intende la proprietà di una entità di assumere forme diverse  nel</a:t>
            </a:r>
            <a:r>
              <a:rPr lang="it-IT" sz="2000" spc="-95" dirty="0">
                <a:latin typeface="Arial"/>
                <a:cs typeface="Arial"/>
              </a:rPr>
              <a:t> </a:t>
            </a:r>
            <a:r>
              <a:rPr lang="it-IT" sz="2000" dirty="0">
                <a:latin typeface="Arial"/>
                <a:cs typeface="Arial"/>
              </a:rPr>
              <a:t>tempo.</a:t>
            </a:r>
          </a:p>
          <a:p>
            <a:pPr>
              <a:lnSpc>
                <a:spcPct val="100000"/>
              </a:lnSpc>
              <a:spcBef>
                <a:spcPts val="32"/>
              </a:spcBef>
              <a:buClr>
                <a:srgbClr val="000065"/>
              </a:buClr>
            </a:pPr>
            <a:endParaRPr lang="it-IT" sz="3200" dirty="0">
              <a:latin typeface="Times New Roman"/>
              <a:cs typeface="Times New Roman"/>
            </a:endParaRPr>
          </a:p>
          <a:p>
            <a:pPr marL="355600" indent="-342900">
              <a:lnSpc>
                <a:spcPct val="100000"/>
              </a:lnSpc>
              <a:tabLst>
                <a:tab pos="353060" algn="l"/>
              </a:tabLst>
            </a:pPr>
            <a:r>
              <a:rPr lang="it-IT" sz="2000" spc="-5" dirty="0">
                <a:latin typeface="Arial"/>
                <a:cs typeface="Arial"/>
              </a:rPr>
              <a:t>Una entità </a:t>
            </a:r>
            <a:r>
              <a:rPr lang="it-IT" sz="2000" dirty="0">
                <a:latin typeface="Arial"/>
                <a:cs typeface="Arial"/>
              </a:rPr>
              <a:t>è </a:t>
            </a:r>
            <a:r>
              <a:rPr lang="it-IT" sz="2000" spc="-5" dirty="0">
                <a:latin typeface="Arial"/>
                <a:cs typeface="Arial"/>
              </a:rPr>
              <a:t>polimorfa </a:t>
            </a:r>
            <a:r>
              <a:rPr lang="it-IT" sz="2000" dirty="0">
                <a:latin typeface="Arial"/>
                <a:cs typeface="Arial"/>
              </a:rPr>
              <a:t>se </a:t>
            </a:r>
            <a:r>
              <a:rPr lang="it-IT" sz="2000" spc="-5" dirty="0">
                <a:latin typeface="Arial"/>
                <a:cs typeface="Arial"/>
              </a:rPr>
              <a:t>può fare riferimento, nel </a:t>
            </a:r>
            <a:r>
              <a:rPr lang="it-IT" sz="2000" dirty="0">
                <a:latin typeface="Arial"/>
                <a:cs typeface="Arial"/>
              </a:rPr>
              <a:t>tempo, a </a:t>
            </a:r>
            <a:r>
              <a:rPr lang="it-IT" sz="2000" spc="-5" dirty="0">
                <a:latin typeface="Arial"/>
                <a:cs typeface="Arial"/>
              </a:rPr>
              <a:t>classi</a:t>
            </a:r>
            <a:r>
              <a:rPr lang="it-IT" sz="2000" spc="15" dirty="0">
                <a:latin typeface="Arial"/>
                <a:cs typeface="Arial"/>
              </a:rPr>
              <a:t> </a:t>
            </a:r>
            <a:r>
              <a:rPr lang="it-IT" sz="2000" spc="-5" dirty="0">
                <a:latin typeface="Arial"/>
                <a:cs typeface="Arial"/>
              </a:rPr>
              <a:t>diverse.</a:t>
            </a:r>
            <a:endParaRPr lang="it-IT" sz="2000" dirty="0">
              <a:latin typeface="Arial"/>
              <a:cs typeface="Arial"/>
            </a:endParaRPr>
          </a:p>
          <a:p>
            <a:pPr>
              <a:lnSpc>
                <a:spcPct val="100000"/>
              </a:lnSpc>
              <a:buClr>
                <a:srgbClr val="000065"/>
              </a:buClr>
            </a:pPr>
            <a:endParaRPr lang="it-IT" sz="2000" dirty="0">
              <a:latin typeface="Times New Roman"/>
              <a:cs typeface="Times New Roman"/>
            </a:endParaRPr>
          </a:p>
          <a:p>
            <a:pPr marL="355600" marR="5080" indent="-342900" algn="just">
              <a:lnSpc>
                <a:spcPts val="1789"/>
              </a:lnSpc>
              <a:spcBef>
                <a:spcPts val="980"/>
              </a:spcBef>
              <a:tabLst>
                <a:tab pos="353060" algn="l"/>
              </a:tabLst>
            </a:pPr>
            <a:r>
              <a:rPr lang="it-IT" sz="2000" spc="-5" dirty="0">
                <a:latin typeface="Arial"/>
                <a:cs typeface="Arial"/>
              </a:rPr>
              <a:t>Siano ad esempio a, </a:t>
            </a:r>
            <a:r>
              <a:rPr lang="it-IT" sz="2000" dirty="0">
                <a:latin typeface="Arial"/>
                <a:cs typeface="Arial"/>
              </a:rPr>
              <a:t>b </a:t>
            </a:r>
            <a:r>
              <a:rPr lang="it-IT" sz="2000" spc="-5" dirty="0">
                <a:latin typeface="Arial"/>
                <a:cs typeface="Arial"/>
              </a:rPr>
              <a:t>due oggetti appartenenti rispettivamente alle classi A, B,  che prevedono entrambe una operazione m, </a:t>
            </a:r>
            <a:r>
              <a:rPr lang="it-IT" sz="2000" dirty="0">
                <a:latin typeface="Arial"/>
                <a:cs typeface="Arial"/>
              </a:rPr>
              <a:t>con </a:t>
            </a:r>
            <a:r>
              <a:rPr lang="it-IT" sz="2000" spc="-5" dirty="0">
                <a:latin typeface="Arial"/>
                <a:cs typeface="Arial"/>
              </a:rPr>
              <a:t>diverse implementazioni. Si  consideri</a:t>
            </a:r>
            <a:r>
              <a:rPr lang="it-IT" sz="2000" spc="-80" dirty="0">
                <a:latin typeface="Arial"/>
                <a:cs typeface="Arial"/>
              </a:rPr>
              <a:t> </a:t>
            </a:r>
            <a:r>
              <a:rPr lang="it-IT" sz="2000" spc="-5" dirty="0">
                <a:latin typeface="Arial"/>
                <a:cs typeface="Arial"/>
              </a:rPr>
              <a:t>l'assegnazione:</a:t>
            </a:r>
            <a:endParaRPr lang="it-IT" sz="2000" dirty="0">
              <a:latin typeface="Arial"/>
              <a:cs typeface="Arial"/>
            </a:endParaRPr>
          </a:p>
          <a:p>
            <a:pPr marL="0" indent="0" algn="ctr">
              <a:lnSpc>
                <a:spcPct val="100000"/>
              </a:lnSpc>
              <a:spcBef>
                <a:spcPts val="325"/>
              </a:spcBef>
              <a:buNone/>
            </a:pPr>
            <a:r>
              <a:rPr lang="it-IT" sz="2000" dirty="0">
                <a:latin typeface="Arial"/>
                <a:cs typeface="Arial"/>
              </a:rPr>
              <a:t>a :=</a:t>
            </a:r>
            <a:r>
              <a:rPr lang="it-IT" sz="2000" spc="-100" dirty="0">
                <a:latin typeface="Arial"/>
                <a:cs typeface="Arial"/>
              </a:rPr>
              <a:t> </a:t>
            </a:r>
            <a:r>
              <a:rPr lang="it-IT" sz="2000" dirty="0">
                <a:latin typeface="Arial"/>
                <a:cs typeface="Arial"/>
              </a:rPr>
              <a:t>b</a:t>
            </a:r>
          </a:p>
          <a:p>
            <a:pPr>
              <a:lnSpc>
                <a:spcPct val="100000"/>
              </a:lnSpc>
            </a:pPr>
            <a:endParaRPr lang="it-IT" sz="2000" dirty="0">
              <a:latin typeface="Times New Roman"/>
              <a:cs typeface="Times New Roman"/>
            </a:endParaRPr>
          </a:p>
          <a:p>
            <a:pPr marL="355600" marR="5080" indent="-342900" algn="just">
              <a:lnSpc>
                <a:spcPts val="1789"/>
              </a:lnSpc>
              <a:spcBef>
                <a:spcPts val="985"/>
              </a:spcBef>
              <a:tabLst>
                <a:tab pos="353060" algn="l"/>
              </a:tabLst>
            </a:pPr>
            <a:r>
              <a:rPr lang="it-IT" sz="2000" spc="-5" dirty="0">
                <a:latin typeface="Arial"/>
                <a:cs typeface="Arial"/>
              </a:rPr>
              <a:t>L'esecuzione della operazione </a:t>
            </a:r>
            <a:r>
              <a:rPr lang="it-IT" sz="2000" dirty="0">
                <a:latin typeface="Arial"/>
                <a:cs typeface="Arial"/>
              </a:rPr>
              <a:t>m </a:t>
            </a:r>
            <a:r>
              <a:rPr lang="it-IT" sz="2000" spc="-5" dirty="0">
                <a:latin typeface="Arial"/>
                <a:cs typeface="Arial"/>
              </a:rPr>
              <a:t>sull'oggetto </a:t>
            </a:r>
            <a:r>
              <a:rPr lang="it-IT" sz="2000" dirty="0">
                <a:latin typeface="Arial"/>
                <a:cs typeface="Arial"/>
              </a:rPr>
              <a:t>a </a:t>
            </a:r>
            <a:r>
              <a:rPr lang="it-IT" sz="2000" spc="-5" dirty="0">
                <a:latin typeface="Arial"/>
                <a:cs typeface="Arial"/>
              </a:rPr>
              <a:t>dopo l'assegnazione, per la quale  </a:t>
            </a:r>
            <a:r>
              <a:rPr lang="it-IT" sz="2000" dirty="0">
                <a:latin typeface="Arial"/>
                <a:cs typeface="Arial"/>
              </a:rPr>
              <a:t>è </a:t>
            </a:r>
            <a:r>
              <a:rPr lang="it-IT" sz="2000" spc="-5" dirty="0">
                <a:latin typeface="Arial"/>
                <a:cs typeface="Arial"/>
              </a:rPr>
              <a:t>spesso adoperata la</a:t>
            </a:r>
            <a:r>
              <a:rPr lang="it-IT" sz="2000" spc="-55" dirty="0">
                <a:latin typeface="Arial"/>
                <a:cs typeface="Arial"/>
              </a:rPr>
              <a:t> </a:t>
            </a:r>
            <a:r>
              <a:rPr lang="it-IT" sz="2000" spc="-5" dirty="0">
                <a:latin typeface="Arial"/>
                <a:cs typeface="Arial"/>
              </a:rPr>
              <a:t>sintassi:</a:t>
            </a:r>
            <a:endParaRPr lang="it-IT" sz="2000" dirty="0">
              <a:latin typeface="Arial"/>
              <a:cs typeface="Arial"/>
            </a:endParaRPr>
          </a:p>
          <a:p>
            <a:pPr marL="0" indent="0" algn="ctr">
              <a:lnSpc>
                <a:spcPct val="100000"/>
              </a:lnSpc>
              <a:spcBef>
                <a:spcPts val="325"/>
              </a:spcBef>
              <a:buNone/>
            </a:pPr>
            <a:r>
              <a:rPr lang="it-IT" sz="2000" spc="-5" dirty="0" err="1">
                <a:latin typeface="Arial"/>
                <a:cs typeface="Arial"/>
              </a:rPr>
              <a:t>a.m</a:t>
            </a:r>
            <a:r>
              <a:rPr lang="it-IT" sz="2000" spc="-5" dirty="0">
                <a:latin typeface="Arial"/>
                <a:cs typeface="Arial"/>
              </a:rPr>
              <a:t>()</a:t>
            </a:r>
            <a:endParaRPr lang="it-IT" sz="2000" dirty="0">
              <a:latin typeface="Arial"/>
              <a:cs typeface="Arial"/>
            </a:endParaRPr>
          </a:p>
          <a:p>
            <a:pPr marL="357188" indent="0">
              <a:lnSpc>
                <a:spcPct val="100000"/>
              </a:lnSpc>
              <a:spcBef>
                <a:spcPts val="365"/>
              </a:spcBef>
              <a:buNone/>
            </a:pPr>
            <a:r>
              <a:rPr lang="it-IT" sz="2000" spc="-5" dirty="0">
                <a:latin typeface="Arial"/>
                <a:cs typeface="Arial"/>
              </a:rPr>
              <a:t>produce l'esecuzione della implementazione di </a:t>
            </a:r>
            <a:r>
              <a:rPr lang="it-IT" sz="2000" dirty="0">
                <a:latin typeface="Arial"/>
                <a:cs typeface="Arial"/>
              </a:rPr>
              <a:t>m </a:t>
            </a:r>
            <a:r>
              <a:rPr lang="it-IT" sz="2000" spc="-5" dirty="0">
                <a:latin typeface="Arial"/>
                <a:cs typeface="Arial"/>
              </a:rPr>
              <a:t>specificata per la classe</a:t>
            </a:r>
            <a:r>
              <a:rPr lang="it-IT" sz="2000" spc="15" dirty="0">
                <a:latin typeface="Arial"/>
                <a:cs typeface="Arial"/>
              </a:rPr>
              <a:t> </a:t>
            </a:r>
            <a:r>
              <a:rPr lang="it-IT" sz="2000" spc="-5" dirty="0">
                <a:latin typeface="Arial"/>
                <a:cs typeface="Arial"/>
              </a:rPr>
              <a:t>B.</a:t>
            </a:r>
            <a:endParaRPr lang="it-IT" sz="2000" dirty="0">
              <a:latin typeface="Arial"/>
              <a:cs typeface="Arial"/>
            </a:endParaRPr>
          </a:p>
          <a:p>
            <a:pPr marL="0" indent="0">
              <a:buNone/>
            </a:pP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145</a:t>
            </a:fld>
            <a:endParaRPr lang="it-IT" dirty="0"/>
          </a:p>
        </p:txBody>
      </p:sp>
    </p:spTree>
    <p:extLst>
      <p:ext uri="{BB962C8B-B14F-4D97-AF65-F5344CB8AC3E}">
        <p14:creationId xmlns:p14="http://schemas.microsoft.com/office/powerpoint/2010/main" val="4188454999"/>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Polimorfismo: un esempio</a:t>
            </a: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146</a:t>
            </a:fld>
            <a:endParaRPr lang="it-IT" dirty="0"/>
          </a:p>
        </p:txBody>
      </p:sp>
      <p:sp>
        <p:nvSpPr>
          <p:cNvPr id="5" name="object 3"/>
          <p:cNvSpPr/>
          <p:nvPr/>
        </p:nvSpPr>
        <p:spPr>
          <a:xfrm>
            <a:off x="5100841" y="2771938"/>
            <a:ext cx="76200" cy="693420"/>
          </a:xfrm>
          <a:custGeom>
            <a:avLst/>
            <a:gdLst/>
            <a:ahLst/>
            <a:cxnLst/>
            <a:rect l="l" t="t" r="r" b="b"/>
            <a:pathLst>
              <a:path w="76200" h="693420">
                <a:moveTo>
                  <a:pt x="76200" y="76199"/>
                </a:moveTo>
                <a:lnTo>
                  <a:pt x="38100" y="0"/>
                </a:lnTo>
                <a:lnTo>
                  <a:pt x="0" y="76199"/>
                </a:lnTo>
                <a:lnTo>
                  <a:pt x="33496" y="76199"/>
                </a:lnTo>
                <a:lnTo>
                  <a:pt x="33527" y="63245"/>
                </a:lnTo>
                <a:lnTo>
                  <a:pt x="34289" y="60197"/>
                </a:lnTo>
                <a:lnTo>
                  <a:pt x="38100" y="58673"/>
                </a:lnTo>
                <a:lnTo>
                  <a:pt x="41147" y="60197"/>
                </a:lnTo>
                <a:lnTo>
                  <a:pt x="42671" y="63245"/>
                </a:lnTo>
                <a:lnTo>
                  <a:pt x="42671" y="76199"/>
                </a:lnTo>
                <a:lnTo>
                  <a:pt x="76200" y="76199"/>
                </a:lnTo>
                <a:close/>
              </a:path>
              <a:path w="76200" h="693420">
                <a:moveTo>
                  <a:pt x="42640" y="76199"/>
                </a:moveTo>
                <a:lnTo>
                  <a:pt x="33496" y="76199"/>
                </a:lnTo>
                <a:lnTo>
                  <a:pt x="32003" y="688847"/>
                </a:lnTo>
                <a:lnTo>
                  <a:pt x="33527" y="691895"/>
                </a:lnTo>
                <a:lnTo>
                  <a:pt x="36575" y="693419"/>
                </a:lnTo>
                <a:lnTo>
                  <a:pt x="39623" y="691895"/>
                </a:lnTo>
                <a:lnTo>
                  <a:pt x="41147" y="688847"/>
                </a:lnTo>
                <a:lnTo>
                  <a:pt x="42640" y="76199"/>
                </a:lnTo>
                <a:close/>
              </a:path>
              <a:path w="76200" h="693420">
                <a:moveTo>
                  <a:pt x="42671" y="63245"/>
                </a:moveTo>
                <a:lnTo>
                  <a:pt x="41147" y="60197"/>
                </a:lnTo>
                <a:lnTo>
                  <a:pt x="38100" y="58673"/>
                </a:lnTo>
                <a:lnTo>
                  <a:pt x="34289" y="60197"/>
                </a:lnTo>
                <a:lnTo>
                  <a:pt x="33527" y="63245"/>
                </a:lnTo>
                <a:lnTo>
                  <a:pt x="33496" y="76199"/>
                </a:lnTo>
                <a:lnTo>
                  <a:pt x="42640" y="76199"/>
                </a:lnTo>
                <a:lnTo>
                  <a:pt x="42671" y="63245"/>
                </a:lnTo>
                <a:close/>
              </a:path>
              <a:path w="76200" h="693420">
                <a:moveTo>
                  <a:pt x="42671" y="76199"/>
                </a:moveTo>
                <a:lnTo>
                  <a:pt x="42671" y="63245"/>
                </a:lnTo>
                <a:lnTo>
                  <a:pt x="42640" y="76199"/>
                </a:lnTo>
                <a:close/>
              </a:path>
            </a:pathLst>
          </a:custGeom>
          <a:solidFill>
            <a:srgbClr val="3366CC"/>
          </a:solidFill>
        </p:spPr>
        <p:txBody>
          <a:bodyPr wrap="square" lIns="0" tIns="0" rIns="0" bIns="0" rtlCol="0"/>
          <a:lstStyle/>
          <a:p>
            <a:endParaRPr/>
          </a:p>
        </p:txBody>
      </p:sp>
      <p:sp>
        <p:nvSpPr>
          <p:cNvPr id="6" name="object 4"/>
          <p:cNvSpPr txBox="1"/>
          <p:nvPr/>
        </p:nvSpPr>
        <p:spPr>
          <a:xfrm>
            <a:off x="749300" y="4994947"/>
            <a:ext cx="7766050" cy="1040130"/>
          </a:xfrm>
          <a:prstGeom prst="rect">
            <a:avLst/>
          </a:prstGeom>
        </p:spPr>
        <p:txBody>
          <a:bodyPr vert="horz" wrap="square" lIns="0" tIns="0" rIns="0" bIns="0" rtlCol="0">
            <a:spAutoFit/>
          </a:bodyPr>
          <a:lstStyle/>
          <a:p>
            <a:pPr marL="352425" marR="5080" indent="-339725">
              <a:lnSpc>
                <a:spcPts val="1789"/>
              </a:lnSpc>
              <a:buFont typeface="Arial" panose="020B0604020202020204" pitchFamily="34" charset="0"/>
              <a:buChar char="•"/>
              <a:tabLst>
                <a:tab pos="353060" algn="l"/>
              </a:tabLst>
            </a:pPr>
            <a:r>
              <a:rPr sz="1600" spc="-5" dirty="0">
                <a:latin typeface="Arial"/>
                <a:cs typeface="Arial"/>
              </a:rPr>
              <a:t>Sia ad es. </a:t>
            </a:r>
            <a:r>
              <a:rPr sz="1600" dirty="0">
                <a:latin typeface="Arial"/>
                <a:cs typeface="Arial"/>
              </a:rPr>
              <a:t>A </a:t>
            </a:r>
            <a:r>
              <a:rPr sz="1600" spc="-5" dirty="0">
                <a:latin typeface="Arial"/>
                <a:cs typeface="Arial"/>
              </a:rPr>
              <a:t>un vettore di </a:t>
            </a:r>
            <a:r>
              <a:rPr sz="1600" dirty="0">
                <a:latin typeface="Arial"/>
                <a:cs typeface="Arial"/>
              </a:rPr>
              <a:t>N </a:t>
            </a:r>
            <a:r>
              <a:rPr sz="1600" spc="-5" dirty="0">
                <a:latin typeface="Arial"/>
                <a:cs typeface="Arial"/>
              </a:rPr>
              <a:t>oggetti della classe Figura, composto di oggetti delle  sottoclassi Triangolo, Rettangolo,</a:t>
            </a:r>
            <a:r>
              <a:rPr sz="1600" spc="-55" dirty="0">
                <a:latin typeface="Arial"/>
                <a:cs typeface="Arial"/>
              </a:rPr>
              <a:t> </a:t>
            </a:r>
            <a:r>
              <a:rPr sz="1600" spc="-5" dirty="0">
                <a:latin typeface="Arial"/>
                <a:cs typeface="Arial"/>
              </a:rPr>
              <a:t>Quadrato:</a:t>
            </a:r>
            <a:endParaRPr sz="1600" dirty="0">
              <a:latin typeface="Arial"/>
              <a:cs typeface="Arial"/>
            </a:endParaRPr>
          </a:p>
          <a:p>
            <a:pPr marL="927100">
              <a:lnSpc>
                <a:spcPct val="100000"/>
              </a:lnSpc>
              <a:spcBef>
                <a:spcPts val="325"/>
              </a:spcBef>
            </a:pPr>
            <a:r>
              <a:rPr sz="1600" spc="-5" dirty="0">
                <a:latin typeface="Arial"/>
                <a:cs typeface="Arial"/>
              </a:rPr>
              <a:t>Figura</a:t>
            </a:r>
            <a:r>
              <a:rPr sz="1600" spc="-100" dirty="0">
                <a:latin typeface="Arial"/>
                <a:cs typeface="Arial"/>
              </a:rPr>
              <a:t> </a:t>
            </a:r>
            <a:r>
              <a:rPr sz="1600" spc="-5" dirty="0">
                <a:latin typeface="Arial"/>
                <a:cs typeface="Arial"/>
              </a:rPr>
              <a:t>A[N]</a:t>
            </a:r>
            <a:endParaRPr sz="1600" dirty="0">
              <a:latin typeface="Arial"/>
              <a:cs typeface="Arial"/>
            </a:endParaRPr>
          </a:p>
          <a:p>
            <a:pPr marL="12700">
              <a:lnSpc>
                <a:spcPct val="100000"/>
              </a:lnSpc>
              <a:spcBef>
                <a:spcPts val="359"/>
              </a:spcBef>
            </a:pPr>
            <a:r>
              <a:rPr sz="1600" spc="-5" dirty="0">
                <a:latin typeface="Arial"/>
                <a:cs typeface="Arial"/>
              </a:rPr>
              <a:t>(ad </a:t>
            </a:r>
            <a:r>
              <a:rPr sz="1600" dirty="0">
                <a:latin typeface="Arial"/>
                <a:cs typeface="Arial"/>
              </a:rPr>
              <a:t>es.: </a:t>
            </a:r>
            <a:r>
              <a:rPr sz="1600" spc="-5" dirty="0">
                <a:latin typeface="Arial"/>
                <a:cs typeface="Arial"/>
              </a:rPr>
              <a:t>A[0] </a:t>
            </a:r>
            <a:r>
              <a:rPr sz="1600" dirty="0">
                <a:latin typeface="Arial"/>
                <a:cs typeface="Arial"/>
              </a:rPr>
              <a:t>è un </a:t>
            </a:r>
            <a:r>
              <a:rPr sz="1600" spc="-5" dirty="0">
                <a:latin typeface="Arial"/>
                <a:cs typeface="Arial"/>
              </a:rPr>
              <a:t>quadrato, A[1] un triangolo, A[2] un </a:t>
            </a:r>
            <a:r>
              <a:rPr sz="1600" dirty="0">
                <a:latin typeface="Arial"/>
                <a:cs typeface="Arial"/>
              </a:rPr>
              <a:t>rettangolo,</a:t>
            </a:r>
            <a:r>
              <a:rPr sz="1600" spc="55" dirty="0">
                <a:latin typeface="Arial"/>
                <a:cs typeface="Arial"/>
              </a:rPr>
              <a:t> </a:t>
            </a:r>
            <a:r>
              <a:rPr sz="1600" dirty="0">
                <a:latin typeface="Arial"/>
                <a:cs typeface="Arial"/>
              </a:rPr>
              <a:t>etc.)</a:t>
            </a:r>
          </a:p>
        </p:txBody>
      </p:sp>
      <p:sp>
        <p:nvSpPr>
          <p:cNvPr id="7" name="object 5"/>
          <p:cNvSpPr/>
          <p:nvPr/>
        </p:nvSpPr>
        <p:spPr>
          <a:xfrm>
            <a:off x="1661935" y="3446309"/>
            <a:ext cx="1619249" cy="360425"/>
          </a:xfrm>
          <a:prstGeom prst="rect">
            <a:avLst/>
          </a:prstGeom>
          <a:blipFill>
            <a:blip r:embed="rId2" cstate="print"/>
            <a:stretch>
              <a:fillRect/>
            </a:stretch>
          </a:blipFill>
        </p:spPr>
        <p:txBody>
          <a:bodyPr wrap="square" lIns="0" tIns="0" rIns="0" bIns="0" rtlCol="0"/>
          <a:lstStyle/>
          <a:p>
            <a:endParaRPr/>
          </a:p>
        </p:txBody>
      </p:sp>
      <p:sp>
        <p:nvSpPr>
          <p:cNvPr id="8" name="object 6"/>
          <p:cNvSpPr/>
          <p:nvPr/>
        </p:nvSpPr>
        <p:spPr>
          <a:xfrm>
            <a:off x="1661935" y="3806735"/>
            <a:ext cx="1619249" cy="539496"/>
          </a:xfrm>
          <a:prstGeom prst="rect">
            <a:avLst/>
          </a:prstGeom>
          <a:blipFill>
            <a:blip r:embed="rId3" cstate="print"/>
            <a:stretch>
              <a:fillRect/>
            </a:stretch>
          </a:blipFill>
        </p:spPr>
        <p:txBody>
          <a:bodyPr wrap="square" lIns="0" tIns="0" rIns="0" bIns="0" rtlCol="0"/>
          <a:lstStyle/>
          <a:p>
            <a:endParaRPr/>
          </a:p>
        </p:txBody>
      </p:sp>
      <p:sp>
        <p:nvSpPr>
          <p:cNvPr id="9" name="object 7"/>
          <p:cNvSpPr/>
          <p:nvPr/>
        </p:nvSpPr>
        <p:spPr>
          <a:xfrm>
            <a:off x="4379989" y="3431830"/>
            <a:ext cx="1619250" cy="360426"/>
          </a:xfrm>
          <a:prstGeom prst="rect">
            <a:avLst/>
          </a:prstGeom>
          <a:blipFill>
            <a:blip r:embed="rId2" cstate="print"/>
            <a:stretch>
              <a:fillRect/>
            </a:stretch>
          </a:blipFill>
        </p:spPr>
        <p:txBody>
          <a:bodyPr wrap="square" lIns="0" tIns="0" rIns="0" bIns="0" rtlCol="0"/>
          <a:lstStyle/>
          <a:p>
            <a:endParaRPr/>
          </a:p>
        </p:txBody>
      </p:sp>
      <p:sp>
        <p:nvSpPr>
          <p:cNvPr id="10" name="object 8"/>
          <p:cNvSpPr/>
          <p:nvPr/>
        </p:nvSpPr>
        <p:spPr>
          <a:xfrm>
            <a:off x="4379989" y="3431830"/>
            <a:ext cx="1619250" cy="360680"/>
          </a:xfrm>
          <a:custGeom>
            <a:avLst/>
            <a:gdLst/>
            <a:ahLst/>
            <a:cxnLst/>
            <a:rect l="l" t="t" r="r" b="b"/>
            <a:pathLst>
              <a:path w="1619250" h="360679">
                <a:moveTo>
                  <a:pt x="0" y="0"/>
                </a:moveTo>
                <a:lnTo>
                  <a:pt x="0" y="360426"/>
                </a:lnTo>
                <a:lnTo>
                  <a:pt x="1619250" y="360425"/>
                </a:lnTo>
                <a:lnTo>
                  <a:pt x="1619250" y="0"/>
                </a:lnTo>
                <a:lnTo>
                  <a:pt x="0" y="0"/>
                </a:lnTo>
                <a:close/>
              </a:path>
            </a:pathLst>
          </a:custGeom>
          <a:ln w="9525">
            <a:solidFill>
              <a:srgbClr val="000000"/>
            </a:solidFill>
          </a:ln>
        </p:spPr>
        <p:txBody>
          <a:bodyPr wrap="square" lIns="0" tIns="0" rIns="0" bIns="0" rtlCol="0"/>
          <a:lstStyle/>
          <a:p>
            <a:endParaRPr/>
          </a:p>
        </p:txBody>
      </p:sp>
      <p:sp>
        <p:nvSpPr>
          <p:cNvPr id="11" name="object 9"/>
          <p:cNvSpPr/>
          <p:nvPr/>
        </p:nvSpPr>
        <p:spPr>
          <a:xfrm>
            <a:off x="4379989" y="3792256"/>
            <a:ext cx="1619250" cy="540258"/>
          </a:xfrm>
          <a:prstGeom prst="rect">
            <a:avLst/>
          </a:prstGeom>
          <a:blipFill>
            <a:blip r:embed="rId4" cstate="print"/>
            <a:stretch>
              <a:fillRect/>
            </a:stretch>
          </a:blipFill>
        </p:spPr>
        <p:txBody>
          <a:bodyPr wrap="square" lIns="0" tIns="0" rIns="0" bIns="0" rtlCol="0"/>
          <a:lstStyle/>
          <a:p>
            <a:endParaRPr/>
          </a:p>
        </p:txBody>
      </p:sp>
      <p:sp>
        <p:nvSpPr>
          <p:cNvPr id="12" name="object 10"/>
          <p:cNvSpPr/>
          <p:nvPr/>
        </p:nvSpPr>
        <p:spPr>
          <a:xfrm>
            <a:off x="4379989" y="3792256"/>
            <a:ext cx="1619250" cy="540385"/>
          </a:xfrm>
          <a:custGeom>
            <a:avLst/>
            <a:gdLst/>
            <a:ahLst/>
            <a:cxnLst/>
            <a:rect l="l" t="t" r="r" b="b"/>
            <a:pathLst>
              <a:path w="1619250" h="540385">
                <a:moveTo>
                  <a:pt x="0" y="0"/>
                </a:moveTo>
                <a:lnTo>
                  <a:pt x="0" y="540258"/>
                </a:lnTo>
                <a:lnTo>
                  <a:pt x="1619250" y="540258"/>
                </a:lnTo>
                <a:lnTo>
                  <a:pt x="1619250" y="0"/>
                </a:lnTo>
                <a:lnTo>
                  <a:pt x="0" y="0"/>
                </a:lnTo>
                <a:close/>
              </a:path>
            </a:pathLst>
          </a:custGeom>
          <a:ln w="9525">
            <a:solidFill>
              <a:srgbClr val="000000"/>
            </a:solidFill>
          </a:ln>
        </p:spPr>
        <p:txBody>
          <a:bodyPr wrap="square" lIns="0" tIns="0" rIns="0" bIns="0" rtlCol="0"/>
          <a:lstStyle/>
          <a:p>
            <a:endParaRPr/>
          </a:p>
        </p:txBody>
      </p:sp>
      <p:sp>
        <p:nvSpPr>
          <p:cNvPr id="13" name="object 11"/>
          <p:cNvSpPr/>
          <p:nvPr/>
        </p:nvSpPr>
        <p:spPr>
          <a:xfrm>
            <a:off x="6881622" y="3449356"/>
            <a:ext cx="1619250" cy="360425"/>
          </a:xfrm>
          <a:prstGeom prst="rect">
            <a:avLst/>
          </a:prstGeom>
          <a:blipFill>
            <a:blip r:embed="rId5" cstate="print"/>
            <a:stretch>
              <a:fillRect/>
            </a:stretch>
          </a:blipFill>
        </p:spPr>
        <p:txBody>
          <a:bodyPr wrap="square" lIns="0" tIns="0" rIns="0" bIns="0" rtlCol="0"/>
          <a:lstStyle/>
          <a:p>
            <a:endParaRPr/>
          </a:p>
        </p:txBody>
      </p:sp>
      <p:sp>
        <p:nvSpPr>
          <p:cNvPr id="14" name="object 12"/>
          <p:cNvSpPr/>
          <p:nvPr/>
        </p:nvSpPr>
        <p:spPr>
          <a:xfrm>
            <a:off x="6881622" y="3809782"/>
            <a:ext cx="1619250" cy="540258"/>
          </a:xfrm>
          <a:prstGeom prst="rect">
            <a:avLst/>
          </a:prstGeom>
          <a:blipFill>
            <a:blip r:embed="rId6" cstate="print"/>
            <a:stretch>
              <a:fillRect/>
            </a:stretch>
          </a:blipFill>
        </p:spPr>
        <p:txBody>
          <a:bodyPr wrap="square" lIns="0" tIns="0" rIns="0" bIns="0" rtlCol="0"/>
          <a:lstStyle/>
          <a:p>
            <a:endParaRPr/>
          </a:p>
        </p:txBody>
      </p:sp>
      <p:graphicFrame>
        <p:nvGraphicFramePr>
          <p:cNvPr id="15" name="object 13"/>
          <p:cNvGraphicFramePr>
            <a:graphicFrameLocks noGrp="1"/>
          </p:cNvGraphicFramePr>
          <p:nvPr>
            <p:extLst/>
          </p:nvPr>
        </p:nvGraphicFramePr>
        <p:xfrm>
          <a:off x="1657173" y="3025577"/>
          <a:ext cx="6838935" cy="1317115"/>
        </p:xfrm>
        <a:graphic>
          <a:graphicData uri="http://schemas.openxmlformats.org/drawingml/2006/table">
            <a:tbl>
              <a:tblPr firstRow="1" bandRow="1">
                <a:tableStyleId>{2D5ABB26-0587-4C30-8999-92F81FD0307C}</a:tableStyleId>
              </a:tblPr>
              <a:tblGrid>
                <a:gridCol w="812291"/>
                <a:gridCol w="806958"/>
                <a:gridCol w="3600437"/>
                <a:gridCol w="797813"/>
                <a:gridCol w="821436"/>
              </a:tblGrid>
              <a:tr h="416813">
                <a:tc>
                  <a:txBody>
                    <a:bodyPr/>
                    <a:lstStyle/>
                    <a:p>
                      <a:endParaRPr sz="1600">
                        <a:latin typeface="Arial"/>
                        <a:cs typeface="Arial"/>
                      </a:endParaRPr>
                    </a:p>
                  </a:txBody>
                  <a:tcPr marL="0" marR="0" marT="0" marB="0">
                    <a:lnR w="10883">
                      <a:solidFill>
                        <a:srgbClr val="3366CC"/>
                      </a:solidFill>
                      <a:prstDash val="solid"/>
                    </a:lnR>
                    <a:lnB w="9525">
                      <a:solidFill>
                        <a:srgbClr val="000000"/>
                      </a:solidFill>
                      <a:prstDash val="solid"/>
                    </a:lnB>
                  </a:tcPr>
                </a:tc>
                <a:tc gridSpan="3">
                  <a:txBody>
                    <a:bodyPr/>
                    <a:lstStyle/>
                    <a:p>
                      <a:endParaRPr sz="1600">
                        <a:latin typeface="Arial"/>
                        <a:cs typeface="Arial"/>
                      </a:endParaRPr>
                    </a:p>
                  </a:txBody>
                  <a:tcPr marL="0" marR="0" marT="0" marB="0">
                    <a:lnL w="10883">
                      <a:solidFill>
                        <a:srgbClr val="3366CC"/>
                      </a:solidFill>
                      <a:prstDash val="solid"/>
                    </a:lnL>
                    <a:lnR w="10883">
                      <a:solidFill>
                        <a:srgbClr val="3366CC"/>
                      </a:solidFill>
                      <a:prstDash val="solid"/>
                    </a:lnR>
                    <a:lnT w="10883">
                      <a:solidFill>
                        <a:srgbClr val="3366CC"/>
                      </a:solidFill>
                      <a:prstDash val="solid"/>
                    </a:lnT>
                    <a:lnB w="9525">
                      <a:solidFill>
                        <a:srgbClr val="000000"/>
                      </a:solidFill>
                      <a:prstDash val="solid"/>
                    </a:lnB>
                  </a:tcPr>
                </a:tc>
                <a:tc hMerge="1">
                  <a:txBody>
                    <a:bodyPr/>
                    <a:lstStyle/>
                    <a:p>
                      <a:endParaRPr/>
                    </a:p>
                  </a:txBody>
                  <a:tcPr marL="0" marR="0" marT="0" marB="0"/>
                </a:tc>
                <a:tc hMerge="1">
                  <a:txBody>
                    <a:bodyPr/>
                    <a:lstStyle/>
                    <a:p>
                      <a:endParaRPr/>
                    </a:p>
                  </a:txBody>
                  <a:tcPr marL="0" marR="0" marT="0" marB="0"/>
                </a:tc>
                <a:tc>
                  <a:txBody>
                    <a:bodyPr/>
                    <a:lstStyle/>
                    <a:p>
                      <a:endParaRPr sz="1600">
                        <a:latin typeface="Arial"/>
                        <a:cs typeface="Arial"/>
                      </a:endParaRPr>
                    </a:p>
                  </a:txBody>
                  <a:tcPr marL="0" marR="0" marT="0" marB="0">
                    <a:lnL w="10883">
                      <a:solidFill>
                        <a:srgbClr val="3366CC"/>
                      </a:solidFill>
                      <a:prstDash val="solid"/>
                    </a:lnL>
                    <a:lnB w="9525">
                      <a:solidFill>
                        <a:srgbClr val="000000"/>
                      </a:solidFill>
                      <a:prstDash val="solid"/>
                    </a:lnB>
                  </a:tcPr>
                </a:tc>
              </a:tr>
              <a:tr h="360425">
                <a:tc gridSpan="2">
                  <a:txBody>
                    <a:bodyPr/>
                    <a:lstStyle/>
                    <a:p>
                      <a:pPr marL="325755">
                        <a:lnSpc>
                          <a:spcPct val="100000"/>
                        </a:lnSpc>
                        <a:spcBef>
                          <a:spcPts val="350"/>
                        </a:spcBef>
                      </a:pPr>
                      <a:r>
                        <a:rPr sz="1400" b="1" spc="-10" dirty="0">
                          <a:solidFill>
                            <a:srgbClr val="000064"/>
                          </a:solidFill>
                          <a:latin typeface="Courier New"/>
                          <a:cs typeface="Courier New"/>
                        </a:rPr>
                        <a:t>Triangolo</a:t>
                      </a:r>
                      <a:endParaRPr sz="1400">
                        <a:latin typeface="Courier New"/>
                        <a:cs typeface="Courier New"/>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hMerge="1">
                  <a:txBody>
                    <a:bodyPr/>
                    <a:lstStyle/>
                    <a:p>
                      <a:endParaRPr/>
                    </a:p>
                  </a:txBody>
                  <a:tcPr marL="0" marR="0" marT="0" marB="0"/>
                </a:tc>
                <a:tc rowSpan="2">
                  <a:txBody>
                    <a:bodyPr/>
                    <a:lstStyle/>
                    <a:p>
                      <a:pPr marL="1371600">
                        <a:lnSpc>
                          <a:spcPct val="100000"/>
                        </a:lnSpc>
                        <a:spcBef>
                          <a:spcPts val="270"/>
                        </a:spcBef>
                      </a:pPr>
                      <a:r>
                        <a:rPr sz="1400" b="1" spc="-10" dirty="0">
                          <a:solidFill>
                            <a:srgbClr val="000064"/>
                          </a:solidFill>
                          <a:latin typeface="Courier New"/>
                          <a:cs typeface="Courier New"/>
                        </a:rPr>
                        <a:t>Rettangolo</a:t>
                      </a:r>
                      <a:endParaRPr sz="1400">
                        <a:latin typeface="Courier New"/>
                        <a:cs typeface="Courier New"/>
                      </a:endParaRPr>
                    </a:p>
                    <a:p>
                      <a:pPr>
                        <a:lnSpc>
                          <a:spcPct val="100000"/>
                        </a:lnSpc>
                        <a:spcBef>
                          <a:spcPts val="56"/>
                        </a:spcBef>
                      </a:pPr>
                      <a:endParaRPr sz="1600">
                        <a:latin typeface="Times New Roman"/>
                        <a:cs typeface="Times New Roman"/>
                      </a:endParaRPr>
                    </a:p>
                    <a:p>
                      <a:pPr marL="1346200">
                        <a:lnSpc>
                          <a:spcPct val="100000"/>
                        </a:lnSpc>
                      </a:pPr>
                      <a:r>
                        <a:rPr sz="1400" b="1" spc="-10" dirty="0">
                          <a:solidFill>
                            <a:srgbClr val="000064"/>
                          </a:solidFill>
                          <a:latin typeface="Courier New"/>
                          <a:cs typeface="Courier New"/>
                        </a:rPr>
                        <a:t>+disegna()</a:t>
                      </a:r>
                      <a:endParaRPr sz="1400">
                        <a:latin typeface="Courier New"/>
                        <a:cs typeface="Courier New"/>
                      </a:endParaRPr>
                    </a:p>
                  </a:txBody>
                  <a:tcPr marL="0" marR="0" marT="0" marB="0">
                    <a:lnL w="9525">
                      <a:solidFill>
                        <a:srgbClr val="000000"/>
                      </a:solidFill>
                      <a:prstDash val="solid"/>
                    </a:lnL>
                    <a:lnR w="9525">
                      <a:solidFill>
                        <a:srgbClr val="000000"/>
                      </a:solidFill>
                      <a:prstDash val="solid"/>
                    </a:lnR>
                  </a:tcPr>
                </a:tc>
                <a:tc gridSpan="2">
                  <a:txBody>
                    <a:bodyPr/>
                    <a:lstStyle/>
                    <a:p>
                      <a:pPr marL="379730">
                        <a:lnSpc>
                          <a:spcPct val="100000"/>
                        </a:lnSpc>
                        <a:spcBef>
                          <a:spcPts val="375"/>
                        </a:spcBef>
                      </a:pPr>
                      <a:r>
                        <a:rPr sz="1400" b="1" spc="-10" dirty="0">
                          <a:solidFill>
                            <a:srgbClr val="000064"/>
                          </a:solidFill>
                          <a:latin typeface="Courier New"/>
                          <a:cs typeface="Courier New"/>
                        </a:rPr>
                        <a:t>Quadrato</a:t>
                      </a:r>
                      <a:endParaRPr sz="1400">
                        <a:latin typeface="Courier New"/>
                        <a:cs typeface="Courier New"/>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hMerge="1">
                  <a:txBody>
                    <a:bodyPr/>
                    <a:lstStyle/>
                    <a:p>
                      <a:endParaRPr/>
                    </a:p>
                  </a:txBody>
                  <a:tcPr marL="0" marR="0" marT="0" marB="0"/>
                </a:tc>
              </a:tr>
              <a:tr h="539877">
                <a:tc gridSpan="2">
                  <a:txBody>
                    <a:bodyPr/>
                    <a:lstStyle/>
                    <a:p>
                      <a:pPr marL="247650">
                        <a:lnSpc>
                          <a:spcPct val="100000"/>
                        </a:lnSpc>
                        <a:spcBef>
                          <a:spcPts val="1085"/>
                        </a:spcBef>
                      </a:pPr>
                      <a:r>
                        <a:rPr sz="1400" b="1" spc="-10" dirty="0">
                          <a:solidFill>
                            <a:srgbClr val="000064"/>
                          </a:solidFill>
                          <a:latin typeface="Courier New"/>
                          <a:cs typeface="Courier New"/>
                        </a:rPr>
                        <a:t>+disegna()</a:t>
                      </a:r>
                      <a:endParaRPr sz="1400">
                        <a:latin typeface="Courier New"/>
                        <a:cs typeface="Courier New"/>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hMerge="1">
                  <a:txBody>
                    <a:bodyPr/>
                    <a:lstStyle/>
                    <a:p>
                      <a:endParaRPr/>
                    </a:p>
                  </a:txBody>
                  <a:tcPr marL="0" marR="0" marT="0" marB="0"/>
                </a:tc>
                <a:tc vMerge="1">
                  <a:txBody>
                    <a:bodyPr/>
                    <a:lstStyle/>
                    <a:p>
                      <a:endParaRPr/>
                    </a:p>
                  </a:txBody>
                  <a:tcPr marL="0" marR="0" marT="0" marB="0">
                    <a:lnL w="9525">
                      <a:solidFill>
                        <a:srgbClr val="000000"/>
                      </a:solidFill>
                      <a:prstDash val="solid"/>
                    </a:lnL>
                    <a:lnR w="9525">
                      <a:solidFill>
                        <a:srgbClr val="000000"/>
                      </a:solidFill>
                      <a:prstDash val="solid"/>
                    </a:lnR>
                  </a:tcPr>
                </a:tc>
                <a:tc gridSpan="2">
                  <a:txBody>
                    <a:bodyPr/>
                    <a:lstStyle/>
                    <a:p>
                      <a:pPr marL="247650">
                        <a:lnSpc>
                          <a:spcPct val="100000"/>
                        </a:lnSpc>
                        <a:spcBef>
                          <a:spcPts val="1110"/>
                        </a:spcBef>
                      </a:pPr>
                      <a:r>
                        <a:rPr sz="1400" b="1" spc="-10" dirty="0">
                          <a:solidFill>
                            <a:srgbClr val="000064"/>
                          </a:solidFill>
                          <a:latin typeface="Courier New"/>
                          <a:cs typeface="Courier New"/>
                        </a:rPr>
                        <a:t>+disegna()</a:t>
                      </a:r>
                      <a:endParaRPr sz="1400">
                        <a:latin typeface="Courier New"/>
                        <a:cs typeface="Courier New"/>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hMerge="1">
                  <a:txBody>
                    <a:bodyPr/>
                    <a:lstStyle/>
                    <a:p>
                      <a:endParaRPr/>
                    </a:p>
                  </a:txBody>
                  <a:tcPr marL="0" marR="0" marT="0" marB="0"/>
                </a:tc>
              </a:tr>
            </a:tbl>
          </a:graphicData>
        </a:graphic>
      </p:graphicFrame>
      <p:sp>
        <p:nvSpPr>
          <p:cNvPr id="16" name="object 14"/>
          <p:cNvSpPr/>
          <p:nvPr/>
        </p:nvSpPr>
        <p:spPr>
          <a:xfrm>
            <a:off x="4362463" y="1881160"/>
            <a:ext cx="1619250" cy="360425"/>
          </a:xfrm>
          <a:prstGeom prst="rect">
            <a:avLst/>
          </a:prstGeom>
          <a:blipFill>
            <a:blip r:embed="rId7" cstate="print"/>
            <a:stretch>
              <a:fillRect/>
            </a:stretch>
          </a:blipFill>
        </p:spPr>
        <p:txBody>
          <a:bodyPr wrap="square" lIns="0" tIns="0" rIns="0" bIns="0" rtlCol="0"/>
          <a:lstStyle/>
          <a:p>
            <a:endParaRPr/>
          </a:p>
        </p:txBody>
      </p:sp>
      <p:sp>
        <p:nvSpPr>
          <p:cNvPr id="17" name="object 15"/>
          <p:cNvSpPr/>
          <p:nvPr/>
        </p:nvSpPr>
        <p:spPr>
          <a:xfrm>
            <a:off x="4362463" y="1881160"/>
            <a:ext cx="1619250" cy="360680"/>
          </a:xfrm>
          <a:custGeom>
            <a:avLst/>
            <a:gdLst/>
            <a:ahLst/>
            <a:cxnLst/>
            <a:rect l="l" t="t" r="r" b="b"/>
            <a:pathLst>
              <a:path w="1619250" h="360680">
                <a:moveTo>
                  <a:pt x="0" y="0"/>
                </a:moveTo>
                <a:lnTo>
                  <a:pt x="0" y="360425"/>
                </a:lnTo>
                <a:lnTo>
                  <a:pt x="1619250" y="360425"/>
                </a:lnTo>
                <a:lnTo>
                  <a:pt x="1619250" y="0"/>
                </a:lnTo>
                <a:lnTo>
                  <a:pt x="0" y="0"/>
                </a:lnTo>
                <a:close/>
              </a:path>
            </a:pathLst>
          </a:custGeom>
          <a:ln w="9525">
            <a:solidFill>
              <a:srgbClr val="000000"/>
            </a:solidFill>
          </a:ln>
        </p:spPr>
        <p:txBody>
          <a:bodyPr wrap="square" lIns="0" tIns="0" rIns="0" bIns="0" rtlCol="0"/>
          <a:lstStyle/>
          <a:p>
            <a:endParaRPr/>
          </a:p>
        </p:txBody>
      </p:sp>
      <p:sp>
        <p:nvSpPr>
          <p:cNvPr id="18" name="object 16"/>
          <p:cNvSpPr/>
          <p:nvPr/>
        </p:nvSpPr>
        <p:spPr>
          <a:xfrm>
            <a:off x="4362463" y="2241587"/>
            <a:ext cx="1619250" cy="539495"/>
          </a:xfrm>
          <a:prstGeom prst="rect">
            <a:avLst/>
          </a:prstGeom>
          <a:blipFill>
            <a:blip r:embed="rId8" cstate="print"/>
            <a:stretch>
              <a:fillRect/>
            </a:stretch>
          </a:blipFill>
        </p:spPr>
        <p:txBody>
          <a:bodyPr wrap="square" lIns="0" tIns="0" rIns="0" bIns="0" rtlCol="0"/>
          <a:lstStyle/>
          <a:p>
            <a:endParaRPr/>
          </a:p>
        </p:txBody>
      </p:sp>
      <p:sp>
        <p:nvSpPr>
          <p:cNvPr id="19" name="object 17"/>
          <p:cNvSpPr/>
          <p:nvPr/>
        </p:nvSpPr>
        <p:spPr>
          <a:xfrm>
            <a:off x="4362463" y="2241587"/>
            <a:ext cx="1619250" cy="539750"/>
          </a:xfrm>
          <a:custGeom>
            <a:avLst/>
            <a:gdLst/>
            <a:ahLst/>
            <a:cxnLst/>
            <a:rect l="l" t="t" r="r" b="b"/>
            <a:pathLst>
              <a:path w="1619250" h="539750">
                <a:moveTo>
                  <a:pt x="0" y="0"/>
                </a:moveTo>
                <a:lnTo>
                  <a:pt x="0" y="539495"/>
                </a:lnTo>
                <a:lnTo>
                  <a:pt x="1619250" y="539495"/>
                </a:lnTo>
                <a:lnTo>
                  <a:pt x="1619250" y="0"/>
                </a:lnTo>
                <a:lnTo>
                  <a:pt x="0" y="0"/>
                </a:lnTo>
                <a:close/>
              </a:path>
            </a:pathLst>
          </a:custGeom>
          <a:ln w="9525">
            <a:solidFill>
              <a:srgbClr val="000000"/>
            </a:solidFill>
          </a:ln>
        </p:spPr>
        <p:txBody>
          <a:bodyPr wrap="square" lIns="0" tIns="0" rIns="0" bIns="0" rtlCol="0"/>
          <a:lstStyle/>
          <a:p>
            <a:endParaRPr/>
          </a:p>
        </p:txBody>
      </p:sp>
      <p:sp>
        <p:nvSpPr>
          <p:cNvPr id="20" name="object 18"/>
          <p:cNvSpPr txBox="1"/>
          <p:nvPr/>
        </p:nvSpPr>
        <p:spPr>
          <a:xfrm>
            <a:off x="749313" y="1503462"/>
            <a:ext cx="5500370" cy="1120775"/>
          </a:xfrm>
          <a:prstGeom prst="rect">
            <a:avLst/>
          </a:prstGeom>
        </p:spPr>
        <p:txBody>
          <a:bodyPr vert="horz" wrap="square" lIns="0" tIns="0" rIns="0" bIns="0" rtlCol="0">
            <a:spAutoFit/>
          </a:bodyPr>
          <a:lstStyle/>
          <a:p>
            <a:pPr marL="352425" indent="-339725">
              <a:lnSpc>
                <a:spcPct val="100000"/>
              </a:lnSpc>
              <a:buFont typeface="Arial" panose="020B0604020202020204" pitchFamily="34" charset="0"/>
              <a:buChar char="•"/>
              <a:tabLst>
                <a:tab pos="353060" algn="l"/>
              </a:tabLst>
            </a:pPr>
            <a:r>
              <a:rPr sz="1600" spc="-5" dirty="0">
                <a:latin typeface="Arial"/>
                <a:cs typeface="Arial"/>
              </a:rPr>
              <a:t>Si consideri una gerarchia di classi di figure</a:t>
            </a:r>
            <a:r>
              <a:rPr sz="1600" spc="-15" dirty="0">
                <a:latin typeface="Arial"/>
                <a:cs typeface="Arial"/>
              </a:rPr>
              <a:t> </a:t>
            </a:r>
            <a:r>
              <a:rPr sz="1600" spc="-5" dirty="0">
                <a:latin typeface="Arial"/>
                <a:cs typeface="Arial"/>
              </a:rPr>
              <a:t>geometriche:</a:t>
            </a:r>
            <a:endParaRPr sz="1600" dirty="0">
              <a:latin typeface="Arial"/>
              <a:cs typeface="Arial"/>
            </a:endParaRPr>
          </a:p>
          <a:p>
            <a:pPr>
              <a:lnSpc>
                <a:spcPct val="100000"/>
              </a:lnSpc>
              <a:spcBef>
                <a:spcPts val="16"/>
              </a:spcBef>
            </a:pPr>
            <a:endParaRPr sz="1250" dirty="0">
              <a:latin typeface="Times New Roman"/>
              <a:cs typeface="Times New Roman"/>
            </a:endParaRPr>
          </a:p>
          <a:p>
            <a:pPr marR="748665" algn="r">
              <a:lnSpc>
                <a:spcPct val="100000"/>
              </a:lnSpc>
            </a:pPr>
            <a:r>
              <a:rPr sz="1400" b="1" spc="-5" dirty="0">
                <a:solidFill>
                  <a:srgbClr val="000064"/>
                </a:solidFill>
                <a:latin typeface="Courier New"/>
                <a:cs typeface="Courier New"/>
              </a:rPr>
              <a:t>Figura</a:t>
            </a:r>
            <a:endParaRPr sz="1400" dirty="0">
              <a:latin typeface="Courier New"/>
              <a:cs typeface="Courier New"/>
            </a:endParaRPr>
          </a:p>
          <a:p>
            <a:pPr>
              <a:lnSpc>
                <a:spcPct val="100000"/>
              </a:lnSpc>
              <a:spcBef>
                <a:spcPts val="56"/>
              </a:spcBef>
            </a:pPr>
            <a:endParaRPr sz="1600" dirty="0">
              <a:latin typeface="Times New Roman"/>
              <a:cs typeface="Times New Roman"/>
            </a:endParaRPr>
          </a:p>
          <a:p>
            <a:pPr marR="561340" algn="r">
              <a:lnSpc>
                <a:spcPct val="100000"/>
              </a:lnSpc>
            </a:pPr>
            <a:r>
              <a:rPr sz="1400" b="1" spc="-10" dirty="0">
                <a:solidFill>
                  <a:srgbClr val="000064"/>
                </a:solidFill>
                <a:latin typeface="Courier New"/>
                <a:cs typeface="Courier New"/>
              </a:rPr>
              <a:t>+disegna()</a:t>
            </a:r>
            <a:endParaRPr sz="1400" dirty="0">
              <a:latin typeface="Courier New"/>
              <a:cs typeface="Courier New"/>
            </a:endParaRPr>
          </a:p>
        </p:txBody>
      </p:sp>
    </p:spTree>
    <p:extLst>
      <p:ext uri="{BB962C8B-B14F-4D97-AF65-F5344CB8AC3E}">
        <p14:creationId xmlns:p14="http://schemas.microsoft.com/office/powerpoint/2010/main" val="1744351093"/>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Polimorfismo: un esempio</a:t>
            </a:r>
            <a:endParaRPr lang="it-IT" dirty="0"/>
          </a:p>
        </p:txBody>
      </p:sp>
      <p:sp>
        <p:nvSpPr>
          <p:cNvPr id="3" name="Segnaposto contenuto 2"/>
          <p:cNvSpPr>
            <a:spLocks noGrp="1"/>
          </p:cNvSpPr>
          <p:nvPr>
            <p:ph idx="1"/>
          </p:nvPr>
        </p:nvSpPr>
        <p:spPr/>
        <p:txBody>
          <a:bodyPr>
            <a:normAutofit fontScale="85000" lnSpcReduction="10000"/>
          </a:bodyPr>
          <a:lstStyle/>
          <a:p>
            <a:pPr marL="355600" indent="-342900">
              <a:lnSpc>
                <a:spcPts val="1805"/>
              </a:lnSpc>
              <a:tabLst>
                <a:tab pos="353060" algn="l"/>
              </a:tabLst>
            </a:pPr>
            <a:r>
              <a:rPr lang="it-IT" sz="2000" spc="-5" dirty="0">
                <a:latin typeface="Arial"/>
                <a:cs typeface="Arial"/>
              </a:rPr>
              <a:t>Si consideri una funzione </a:t>
            </a:r>
            <a:r>
              <a:rPr lang="it-IT" sz="2000" spc="-5" dirty="0" err="1">
                <a:latin typeface="Arial"/>
                <a:cs typeface="Arial"/>
              </a:rPr>
              <a:t>Disegna_Figure</a:t>
            </a:r>
            <a:r>
              <a:rPr lang="it-IT" sz="2000" spc="-5" dirty="0">
                <a:latin typeface="Arial"/>
                <a:cs typeface="Arial"/>
              </a:rPr>
              <a:t>(), che contiene il seguente</a:t>
            </a:r>
            <a:r>
              <a:rPr lang="it-IT" sz="2000" spc="15" dirty="0">
                <a:latin typeface="Arial"/>
                <a:cs typeface="Arial"/>
              </a:rPr>
              <a:t> </a:t>
            </a:r>
            <a:r>
              <a:rPr lang="it-IT" sz="2000" spc="-5" dirty="0">
                <a:latin typeface="Arial"/>
                <a:cs typeface="Arial"/>
              </a:rPr>
              <a:t>ciclo:</a:t>
            </a:r>
            <a:endParaRPr lang="it-IT" sz="2000" dirty="0">
              <a:latin typeface="Arial"/>
              <a:cs typeface="Arial"/>
            </a:endParaRPr>
          </a:p>
          <a:p>
            <a:pPr marL="638175" indent="-342900">
              <a:lnSpc>
                <a:spcPts val="1764"/>
              </a:lnSpc>
            </a:pPr>
            <a:r>
              <a:rPr lang="it-IT" sz="2000" dirty="0">
                <a:latin typeface="Courier New"/>
                <a:cs typeface="Courier New"/>
              </a:rPr>
              <a:t>for i = 1 to N</a:t>
            </a:r>
            <a:r>
              <a:rPr lang="it-IT" sz="2000" spc="-90" dirty="0">
                <a:latin typeface="Courier New"/>
                <a:cs typeface="Courier New"/>
              </a:rPr>
              <a:t> </a:t>
            </a:r>
            <a:r>
              <a:rPr lang="it-IT" sz="2000" dirty="0">
                <a:latin typeface="Courier New"/>
                <a:cs typeface="Courier New"/>
              </a:rPr>
              <a:t>do</a:t>
            </a:r>
          </a:p>
          <a:p>
            <a:pPr marL="2009775" indent="-342900">
              <a:lnSpc>
                <a:spcPts val="1885"/>
              </a:lnSpc>
            </a:pPr>
            <a:r>
              <a:rPr lang="it-IT" sz="2000" dirty="0">
                <a:latin typeface="Courier New"/>
                <a:cs typeface="Courier New"/>
              </a:rPr>
              <a:t>A[i].disegna()</a:t>
            </a:r>
          </a:p>
          <a:p>
            <a:pPr>
              <a:lnSpc>
                <a:spcPct val="100000"/>
              </a:lnSpc>
              <a:spcBef>
                <a:spcPts val="41"/>
              </a:spcBef>
            </a:pPr>
            <a:endParaRPr lang="it-IT" sz="3200" dirty="0">
              <a:latin typeface="Times New Roman"/>
              <a:cs typeface="Times New Roman"/>
            </a:endParaRPr>
          </a:p>
          <a:p>
            <a:pPr marL="355600" marR="5715" indent="-342900" algn="just">
              <a:lnSpc>
                <a:spcPts val="1789"/>
              </a:lnSpc>
              <a:tabLst>
                <a:tab pos="353060" algn="l"/>
              </a:tabLst>
            </a:pPr>
            <a:r>
              <a:rPr lang="it-IT" sz="2000" spc="-5" dirty="0">
                <a:latin typeface="Arial"/>
                <a:cs typeface="Arial"/>
              </a:rPr>
              <a:t>L'esecuzione del ciclo richiede che sia possibile determinare dinamicamente (cioè  </a:t>
            </a:r>
            <a:r>
              <a:rPr lang="it-IT" sz="2000" dirty="0">
                <a:latin typeface="Arial"/>
                <a:cs typeface="Arial"/>
              </a:rPr>
              <a:t>a </a:t>
            </a:r>
            <a:r>
              <a:rPr lang="it-IT" sz="2000" u="heavy" spc="-5" dirty="0">
                <a:latin typeface="Arial"/>
                <a:cs typeface="Arial"/>
              </a:rPr>
              <a:t>tempo d'esecuzione</a:t>
            </a:r>
            <a:r>
              <a:rPr lang="it-IT" sz="2000" spc="-5" dirty="0">
                <a:latin typeface="Arial"/>
                <a:cs typeface="Arial"/>
              </a:rPr>
              <a:t>) l'implementazione della operazione disegna() da eseguire,  in funzione del tipo corrente dell'oggetto</a:t>
            </a:r>
            <a:r>
              <a:rPr lang="it-IT" sz="2000" spc="-20" dirty="0">
                <a:latin typeface="Arial"/>
                <a:cs typeface="Arial"/>
              </a:rPr>
              <a:t> </a:t>
            </a:r>
            <a:r>
              <a:rPr lang="it-IT" sz="2000" spc="-5" dirty="0">
                <a:latin typeface="Arial"/>
                <a:cs typeface="Arial"/>
              </a:rPr>
              <a:t>A[i].</a:t>
            </a:r>
            <a:endParaRPr lang="it-IT" sz="2000" dirty="0">
              <a:latin typeface="Arial"/>
              <a:cs typeface="Arial"/>
            </a:endParaRPr>
          </a:p>
          <a:p>
            <a:pPr>
              <a:lnSpc>
                <a:spcPct val="100000"/>
              </a:lnSpc>
              <a:buClr>
                <a:srgbClr val="000065"/>
              </a:buClr>
            </a:pPr>
            <a:endParaRPr lang="it-IT" sz="2000" dirty="0">
              <a:latin typeface="Times New Roman"/>
              <a:cs typeface="Times New Roman"/>
            </a:endParaRPr>
          </a:p>
          <a:p>
            <a:pPr marL="355600" marR="5080" indent="-342900" algn="just">
              <a:lnSpc>
                <a:spcPts val="1789"/>
              </a:lnSpc>
              <a:spcBef>
                <a:spcPts val="940"/>
              </a:spcBef>
              <a:tabLst>
                <a:tab pos="353060" algn="l"/>
              </a:tabLst>
            </a:pPr>
            <a:r>
              <a:rPr lang="it-IT" sz="2000" spc="-5" dirty="0">
                <a:latin typeface="Arial"/>
                <a:cs typeface="Arial"/>
              </a:rPr>
              <a:t>L’istruzione A[i].disegna() non ha bisogno di essere modificato in conseguenza  dell'aggiunta di una nuova sottoclasse di Figura (ad es.: Cerchio), anche se tale  sottoclasse non era stata neppure prevista all'atto della stesura della funzione  </a:t>
            </a:r>
            <a:r>
              <a:rPr lang="it-IT" sz="2000" spc="-5" dirty="0" err="1">
                <a:latin typeface="Arial"/>
                <a:cs typeface="Arial"/>
              </a:rPr>
              <a:t>Disegna_Figure</a:t>
            </a:r>
            <a:r>
              <a:rPr lang="it-IT" sz="2000" spc="-5" dirty="0">
                <a:latin typeface="Arial"/>
                <a:cs typeface="Arial"/>
              </a:rPr>
              <a:t>(). (Si confronti </a:t>
            </a:r>
            <a:r>
              <a:rPr lang="it-IT" sz="2000" dirty="0">
                <a:latin typeface="Arial"/>
                <a:cs typeface="Arial"/>
              </a:rPr>
              <a:t>con </a:t>
            </a:r>
            <a:r>
              <a:rPr lang="it-IT" sz="2000" spc="-5" dirty="0">
                <a:latin typeface="Arial"/>
                <a:cs typeface="Arial"/>
              </a:rPr>
              <a:t>il </a:t>
            </a:r>
            <a:r>
              <a:rPr lang="it-IT" sz="2000" spc="-10" dirty="0">
                <a:latin typeface="Arial"/>
                <a:cs typeface="Arial"/>
              </a:rPr>
              <a:t>caso </a:t>
            </a:r>
            <a:r>
              <a:rPr lang="it-IT" sz="2000" spc="-5" dirty="0">
                <a:latin typeface="Arial"/>
                <a:cs typeface="Arial"/>
              </a:rPr>
              <a:t>dell'uso di una istruzione case </a:t>
            </a:r>
            <a:r>
              <a:rPr lang="it-IT" sz="2000" spc="-10" dirty="0">
                <a:latin typeface="Arial"/>
                <a:cs typeface="Arial"/>
              </a:rPr>
              <a:t>nella  </a:t>
            </a:r>
            <a:r>
              <a:rPr lang="it-IT" sz="2000" spc="-5" dirty="0">
                <a:latin typeface="Arial"/>
                <a:cs typeface="Arial"/>
              </a:rPr>
              <a:t>programmazione</a:t>
            </a:r>
            <a:r>
              <a:rPr lang="it-IT" sz="2000" spc="-65" dirty="0">
                <a:latin typeface="Arial"/>
                <a:cs typeface="Arial"/>
              </a:rPr>
              <a:t> </a:t>
            </a:r>
            <a:r>
              <a:rPr lang="it-IT" sz="2000" spc="-5" dirty="0">
                <a:latin typeface="Arial"/>
                <a:cs typeface="Arial"/>
              </a:rPr>
              <a:t>tradizionale).</a:t>
            </a:r>
            <a:endParaRPr lang="it-IT" sz="2000" dirty="0">
              <a:latin typeface="Arial"/>
              <a:cs typeface="Arial"/>
            </a:endParaRPr>
          </a:p>
          <a:p>
            <a:pPr marL="0" indent="0">
              <a:buNone/>
            </a:pP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147</a:t>
            </a:fld>
            <a:endParaRPr lang="it-IT" dirty="0"/>
          </a:p>
        </p:txBody>
      </p:sp>
    </p:spTree>
    <p:extLst>
      <p:ext uri="{BB962C8B-B14F-4D97-AF65-F5344CB8AC3E}">
        <p14:creationId xmlns:p14="http://schemas.microsoft.com/office/powerpoint/2010/main" val="3612963479"/>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pc="-5" dirty="0"/>
              <a:t>Vantaggi della programmazione</a:t>
            </a:r>
            <a:r>
              <a:rPr lang="it-IT" spc="-90" dirty="0"/>
              <a:t> </a:t>
            </a:r>
            <a:r>
              <a:rPr lang="it-IT" spc="-5" dirty="0"/>
              <a:t>OO</a:t>
            </a:r>
            <a:endParaRPr lang="it-IT" dirty="0"/>
          </a:p>
        </p:txBody>
      </p:sp>
      <p:sp>
        <p:nvSpPr>
          <p:cNvPr id="3" name="Segnaposto contenuto 2"/>
          <p:cNvSpPr>
            <a:spLocks noGrp="1"/>
          </p:cNvSpPr>
          <p:nvPr>
            <p:ph idx="1"/>
          </p:nvPr>
        </p:nvSpPr>
        <p:spPr/>
        <p:txBody>
          <a:bodyPr>
            <a:normAutofit/>
          </a:bodyPr>
          <a:lstStyle/>
          <a:p>
            <a:pPr marL="352425" marR="5080" indent="-339725">
              <a:lnSpc>
                <a:spcPts val="1789"/>
              </a:lnSpc>
              <a:buFont typeface="Arial"/>
              <a:buChar char="■"/>
              <a:tabLst>
                <a:tab pos="353060" algn="l"/>
                <a:tab pos="1230630" algn="l"/>
                <a:tab pos="1680845" algn="l"/>
                <a:tab pos="3338829" algn="l"/>
                <a:tab pos="4565650" algn="l"/>
                <a:tab pos="4856480" algn="l"/>
                <a:tab pos="6513830" algn="l"/>
                <a:tab pos="7436484" algn="l"/>
              </a:tabLst>
            </a:pPr>
            <a:r>
              <a:rPr lang="it-IT" sz="1600" spc="-5" dirty="0">
                <a:latin typeface="Arial"/>
                <a:cs typeface="Arial"/>
              </a:rPr>
              <a:t>Rispett</a:t>
            </a:r>
            <a:r>
              <a:rPr lang="it-IT" sz="1600" dirty="0">
                <a:latin typeface="Arial"/>
                <a:cs typeface="Arial"/>
              </a:rPr>
              <a:t>o	</a:t>
            </a:r>
            <a:r>
              <a:rPr lang="it-IT" sz="1600" spc="-5" dirty="0">
                <a:latin typeface="Arial"/>
                <a:cs typeface="Arial"/>
              </a:rPr>
              <a:t>all</a:t>
            </a:r>
            <a:r>
              <a:rPr lang="it-IT" sz="1600" dirty="0">
                <a:latin typeface="Arial"/>
                <a:cs typeface="Arial"/>
              </a:rPr>
              <a:t>a	</a:t>
            </a:r>
            <a:r>
              <a:rPr lang="it-IT" sz="1600" spc="-5" dirty="0">
                <a:latin typeface="Arial"/>
                <a:cs typeface="Arial"/>
              </a:rPr>
              <a:t>p</a:t>
            </a:r>
            <a:r>
              <a:rPr lang="it-IT" sz="1600" spc="5" dirty="0">
                <a:latin typeface="Arial"/>
                <a:cs typeface="Arial"/>
              </a:rPr>
              <a:t>r</a:t>
            </a:r>
            <a:r>
              <a:rPr lang="it-IT" sz="1600" spc="-5" dirty="0">
                <a:latin typeface="Arial"/>
                <a:cs typeface="Arial"/>
              </a:rPr>
              <a:t>ogrammazion</a:t>
            </a:r>
            <a:r>
              <a:rPr lang="it-IT" sz="1600" dirty="0">
                <a:latin typeface="Arial"/>
                <a:cs typeface="Arial"/>
              </a:rPr>
              <a:t>e	</a:t>
            </a:r>
            <a:r>
              <a:rPr lang="it-IT" sz="1600" spc="-5" dirty="0">
                <a:latin typeface="Arial"/>
                <a:cs typeface="Arial"/>
              </a:rPr>
              <a:t>tradizio</a:t>
            </a:r>
            <a:r>
              <a:rPr lang="it-IT" sz="1600" spc="-10" dirty="0">
                <a:latin typeface="Arial"/>
                <a:cs typeface="Arial"/>
              </a:rPr>
              <a:t>n</a:t>
            </a:r>
            <a:r>
              <a:rPr lang="it-IT" sz="1600" spc="-5" dirty="0">
                <a:latin typeface="Arial"/>
                <a:cs typeface="Arial"/>
              </a:rPr>
              <a:t>ale</a:t>
            </a:r>
            <a:r>
              <a:rPr lang="it-IT" sz="1600" dirty="0">
                <a:latin typeface="Arial"/>
                <a:cs typeface="Arial"/>
              </a:rPr>
              <a:t>,	</a:t>
            </a:r>
            <a:r>
              <a:rPr lang="it-IT" sz="1600" spc="-5" dirty="0">
                <a:latin typeface="Arial"/>
                <a:cs typeface="Arial"/>
              </a:rPr>
              <a:t>l</a:t>
            </a:r>
            <a:r>
              <a:rPr lang="it-IT" sz="1600" dirty="0">
                <a:latin typeface="Arial"/>
                <a:cs typeface="Arial"/>
              </a:rPr>
              <a:t>a	</a:t>
            </a:r>
            <a:r>
              <a:rPr lang="it-IT" sz="1600" spc="-5" dirty="0">
                <a:latin typeface="Arial"/>
                <a:cs typeface="Arial"/>
              </a:rPr>
              <a:t>programmazion</a:t>
            </a:r>
            <a:r>
              <a:rPr lang="it-IT" sz="1600" dirty="0">
                <a:latin typeface="Arial"/>
                <a:cs typeface="Arial"/>
              </a:rPr>
              <a:t>e	</a:t>
            </a:r>
            <a:r>
              <a:rPr lang="it-IT" sz="1600" spc="-5" dirty="0">
                <a:latin typeface="Arial"/>
                <a:cs typeface="Arial"/>
              </a:rPr>
              <a:t>orientat</a:t>
            </a:r>
            <a:r>
              <a:rPr lang="it-IT" sz="1600" dirty="0">
                <a:latin typeface="Arial"/>
                <a:cs typeface="Arial"/>
              </a:rPr>
              <a:t>a	</a:t>
            </a:r>
            <a:r>
              <a:rPr lang="it-IT" sz="1600" spc="-5" dirty="0">
                <a:latin typeface="Arial"/>
                <a:cs typeface="Arial"/>
              </a:rPr>
              <a:t>agli  oggetti </a:t>
            </a:r>
            <a:r>
              <a:rPr lang="it-IT" sz="1600" dirty="0">
                <a:latin typeface="Arial"/>
                <a:cs typeface="Arial"/>
              </a:rPr>
              <a:t>(OOP) </a:t>
            </a:r>
            <a:r>
              <a:rPr lang="it-IT" sz="1600" spc="-5" dirty="0">
                <a:latin typeface="Arial"/>
                <a:cs typeface="Arial"/>
              </a:rPr>
              <a:t>offre vantaggi in </a:t>
            </a:r>
            <a:r>
              <a:rPr lang="it-IT" sz="1600" dirty="0">
                <a:latin typeface="Arial"/>
                <a:cs typeface="Arial"/>
              </a:rPr>
              <a:t>termini</a:t>
            </a:r>
            <a:r>
              <a:rPr lang="it-IT" sz="1600" spc="-40" dirty="0">
                <a:latin typeface="Arial"/>
                <a:cs typeface="Arial"/>
              </a:rPr>
              <a:t> </a:t>
            </a:r>
            <a:r>
              <a:rPr lang="it-IT" sz="1600" spc="-5" dirty="0">
                <a:latin typeface="Arial"/>
                <a:cs typeface="Arial"/>
              </a:rPr>
              <a:t>di:</a:t>
            </a:r>
            <a:endParaRPr lang="it-IT" sz="1600" dirty="0">
              <a:latin typeface="Arial"/>
              <a:cs typeface="Arial"/>
            </a:endParaRPr>
          </a:p>
          <a:p>
            <a:pPr marL="752475" lvl="1" indent="-282575" algn="just">
              <a:lnSpc>
                <a:spcPct val="100000"/>
              </a:lnSpc>
              <a:spcBef>
                <a:spcPts val="325"/>
              </a:spcBef>
              <a:buClr>
                <a:srgbClr val="000064"/>
              </a:buClr>
              <a:buFont typeface="Segoe UI Symbol"/>
              <a:buChar char="✓"/>
              <a:tabLst>
                <a:tab pos="753110" algn="l"/>
              </a:tabLst>
            </a:pPr>
            <a:r>
              <a:rPr lang="it-IT" sz="1600" b="1" spc="-5" dirty="0">
                <a:solidFill>
                  <a:srgbClr val="FFC000"/>
                </a:solidFill>
                <a:latin typeface="Arial"/>
                <a:cs typeface="Arial"/>
              </a:rPr>
              <a:t>modularità</a:t>
            </a:r>
            <a:r>
              <a:rPr lang="it-IT" sz="1600" spc="-5" dirty="0">
                <a:latin typeface="Arial"/>
                <a:cs typeface="Arial"/>
              </a:rPr>
              <a:t>: le classi sono </a:t>
            </a:r>
            <a:r>
              <a:rPr lang="it-IT" sz="1600" dirty="0">
                <a:latin typeface="Arial"/>
                <a:cs typeface="Arial"/>
              </a:rPr>
              <a:t>i </a:t>
            </a:r>
            <a:r>
              <a:rPr lang="it-IT" sz="1600" spc="-5" dirty="0">
                <a:latin typeface="Arial"/>
                <a:cs typeface="Arial"/>
              </a:rPr>
              <a:t>moduli del sistema</a:t>
            </a:r>
            <a:r>
              <a:rPr lang="it-IT" sz="1600" spc="-25" dirty="0">
                <a:latin typeface="Arial"/>
                <a:cs typeface="Arial"/>
              </a:rPr>
              <a:t> </a:t>
            </a:r>
            <a:r>
              <a:rPr lang="it-IT" sz="1600" spc="-5" dirty="0">
                <a:latin typeface="Arial"/>
                <a:cs typeface="Arial"/>
              </a:rPr>
              <a:t>software;</a:t>
            </a:r>
            <a:endParaRPr lang="it-IT" sz="1600" dirty="0">
              <a:latin typeface="Arial"/>
              <a:cs typeface="Arial"/>
            </a:endParaRPr>
          </a:p>
          <a:p>
            <a:pPr marL="752475" marR="5080" lvl="1" indent="-282575" algn="just">
              <a:lnSpc>
                <a:spcPts val="1780"/>
              </a:lnSpc>
              <a:spcBef>
                <a:spcPts val="545"/>
              </a:spcBef>
              <a:buClr>
                <a:srgbClr val="000064"/>
              </a:buClr>
              <a:buFont typeface="Segoe UI Symbol"/>
              <a:buChar char="✓"/>
              <a:tabLst>
                <a:tab pos="753110" algn="l"/>
              </a:tabLst>
            </a:pPr>
            <a:r>
              <a:rPr lang="it-IT" sz="1600" b="1" spc="-5" dirty="0">
                <a:solidFill>
                  <a:srgbClr val="FFC000"/>
                </a:solidFill>
                <a:latin typeface="Arial"/>
                <a:cs typeface="Arial"/>
              </a:rPr>
              <a:t>coesione dei moduli</a:t>
            </a:r>
            <a:r>
              <a:rPr lang="it-IT" sz="1600" spc="-5" dirty="0">
                <a:latin typeface="Arial"/>
                <a:cs typeface="Arial"/>
              </a:rPr>
              <a:t>: una classe </a:t>
            </a:r>
            <a:r>
              <a:rPr lang="it-IT" sz="1600" dirty="0">
                <a:latin typeface="Arial"/>
                <a:cs typeface="Arial"/>
              </a:rPr>
              <a:t>è </a:t>
            </a:r>
            <a:r>
              <a:rPr lang="it-IT" sz="1600" spc="-5" dirty="0">
                <a:latin typeface="Arial"/>
                <a:cs typeface="Arial"/>
              </a:rPr>
              <a:t>un componente software ben coeso in  quanto rappresentazione di una unica</a:t>
            </a:r>
            <a:r>
              <a:rPr lang="it-IT" sz="1600" spc="-25" dirty="0">
                <a:latin typeface="Arial"/>
                <a:cs typeface="Arial"/>
              </a:rPr>
              <a:t> </a:t>
            </a:r>
            <a:r>
              <a:rPr lang="it-IT" sz="1600" spc="-5" dirty="0">
                <a:latin typeface="Arial"/>
                <a:cs typeface="Arial"/>
              </a:rPr>
              <a:t>entità;</a:t>
            </a:r>
            <a:endParaRPr lang="it-IT" sz="1600" dirty="0">
              <a:latin typeface="Arial"/>
              <a:cs typeface="Arial"/>
            </a:endParaRPr>
          </a:p>
          <a:p>
            <a:pPr marL="752475" marR="5080" lvl="1" indent="-282575" algn="just">
              <a:lnSpc>
                <a:spcPct val="93000"/>
              </a:lnSpc>
              <a:spcBef>
                <a:spcPts val="470"/>
              </a:spcBef>
              <a:buClr>
                <a:srgbClr val="000064"/>
              </a:buClr>
              <a:buFont typeface="Segoe UI Symbol"/>
              <a:buChar char="✓"/>
              <a:tabLst>
                <a:tab pos="753110" algn="l"/>
              </a:tabLst>
            </a:pPr>
            <a:r>
              <a:rPr lang="it-IT" sz="1600" b="1" spc="-5" dirty="0">
                <a:solidFill>
                  <a:srgbClr val="FFC000"/>
                </a:solidFill>
                <a:latin typeface="Arial"/>
                <a:cs typeface="Arial"/>
              </a:rPr>
              <a:t>disaccoppiamento dei moduli</a:t>
            </a:r>
            <a:r>
              <a:rPr lang="it-IT" sz="1600" spc="-5" dirty="0">
                <a:latin typeface="Arial"/>
                <a:cs typeface="Arial"/>
              </a:rPr>
              <a:t>: gli oggetti hanno un alto grado di  disaccoppiamento in quanto </a:t>
            </a:r>
            <a:r>
              <a:rPr lang="it-IT" sz="1600" dirty="0">
                <a:latin typeface="Arial"/>
                <a:cs typeface="Arial"/>
              </a:rPr>
              <a:t>i </a:t>
            </a:r>
            <a:r>
              <a:rPr lang="it-IT" sz="1600" spc="-5" dirty="0">
                <a:latin typeface="Arial"/>
                <a:cs typeface="Arial"/>
              </a:rPr>
              <a:t>metodi operano sulla struttura dati interna ad  un oggetto; il sistema complessivo viene costruito componendo operazioni  sugli</a:t>
            </a:r>
            <a:r>
              <a:rPr lang="it-IT" sz="1600" spc="-90" dirty="0">
                <a:latin typeface="Arial"/>
                <a:cs typeface="Arial"/>
              </a:rPr>
              <a:t> </a:t>
            </a:r>
            <a:r>
              <a:rPr lang="it-IT" sz="1600" spc="-5" dirty="0">
                <a:latin typeface="Arial"/>
                <a:cs typeface="Arial"/>
              </a:rPr>
              <a:t>oggetti;</a:t>
            </a:r>
            <a:endParaRPr lang="it-IT" sz="1600" dirty="0">
              <a:latin typeface="Arial"/>
              <a:cs typeface="Arial"/>
            </a:endParaRPr>
          </a:p>
          <a:p>
            <a:pPr marL="752475" marR="5080" lvl="1" indent="-282575" algn="just">
              <a:lnSpc>
                <a:spcPts val="1789"/>
              </a:lnSpc>
              <a:spcBef>
                <a:spcPts val="540"/>
              </a:spcBef>
              <a:buClr>
                <a:srgbClr val="000064"/>
              </a:buClr>
              <a:buFont typeface="Segoe UI Symbol"/>
              <a:buChar char="✓"/>
              <a:tabLst>
                <a:tab pos="753110" algn="l"/>
              </a:tabLst>
            </a:pPr>
            <a:r>
              <a:rPr lang="it-IT" sz="1600" b="1" dirty="0">
                <a:solidFill>
                  <a:srgbClr val="FFC000"/>
                </a:solidFill>
                <a:latin typeface="Arial"/>
                <a:cs typeface="Arial"/>
              </a:rPr>
              <a:t>information </a:t>
            </a:r>
            <a:r>
              <a:rPr lang="it-IT" sz="1600" b="1" dirty="0" err="1">
                <a:solidFill>
                  <a:srgbClr val="FFC000"/>
                </a:solidFill>
                <a:latin typeface="Arial"/>
                <a:cs typeface="Arial"/>
              </a:rPr>
              <a:t>hiding</a:t>
            </a:r>
            <a:r>
              <a:rPr lang="it-IT" sz="1600" dirty="0">
                <a:latin typeface="Arial"/>
                <a:cs typeface="Arial"/>
              </a:rPr>
              <a:t>: </a:t>
            </a:r>
            <a:r>
              <a:rPr lang="it-IT" sz="1600" spc="-5" dirty="0">
                <a:latin typeface="Arial"/>
                <a:cs typeface="Arial"/>
              </a:rPr>
              <a:t>sia le strutture dati che gli algoritmi possono essere  nascosti alla visibilità dall'esterno di un</a:t>
            </a:r>
            <a:r>
              <a:rPr lang="it-IT" sz="1600" spc="-30" dirty="0">
                <a:latin typeface="Arial"/>
                <a:cs typeface="Arial"/>
              </a:rPr>
              <a:t> </a:t>
            </a:r>
            <a:r>
              <a:rPr lang="it-IT" sz="1600" spc="-5" dirty="0">
                <a:latin typeface="Arial"/>
                <a:cs typeface="Arial"/>
              </a:rPr>
              <a:t>oggetto;</a:t>
            </a:r>
            <a:endParaRPr lang="it-IT" sz="1600" dirty="0">
              <a:latin typeface="Arial"/>
              <a:cs typeface="Arial"/>
            </a:endParaRPr>
          </a:p>
          <a:p>
            <a:pPr marL="752475" marR="5715" lvl="1" indent="-282575" algn="just">
              <a:lnSpc>
                <a:spcPts val="1789"/>
              </a:lnSpc>
              <a:spcBef>
                <a:spcPts val="495"/>
              </a:spcBef>
              <a:buClr>
                <a:srgbClr val="000064"/>
              </a:buClr>
              <a:buFont typeface="Segoe UI Symbol"/>
              <a:buChar char="✓"/>
              <a:tabLst>
                <a:tab pos="753110" algn="l"/>
              </a:tabLst>
            </a:pPr>
            <a:r>
              <a:rPr lang="it-IT" sz="1600" b="1" spc="-5" dirty="0">
                <a:solidFill>
                  <a:srgbClr val="FFC000"/>
                </a:solidFill>
                <a:latin typeface="Arial"/>
                <a:cs typeface="Arial"/>
              </a:rPr>
              <a:t>riuso</a:t>
            </a:r>
            <a:r>
              <a:rPr lang="it-IT" sz="1600" spc="-5" dirty="0">
                <a:latin typeface="Arial"/>
                <a:cs typeface="Arial"/>
              </a:rPr>
              <a:t>: l'ereditarietà consente di riusare la definizione di una classe nel  definire nuove (sotto)classi; inoltre </a:t>
            </a:r>
            <a:r>
              <a:rPr lang="it-IT" sz="1600" dirty="0">
                <a:latin typeface="Arial"/>
                <a:cs typeface="Arial"/>
              </a:rPr>
              <a:t>è </a:t>
            </a:r>
            <a:r>
              <a:rPr lang="it-IT" sz="1600" spc="-5" dirty="0">
                <a:latin typeface="Arial"/>
                <a:cs typeface="Arial"/>
              </a:rPr>
              <a:t>possibile costruire librerie di classi  raggruppate per tipologia di</a:t>
            </a:r>
            <a:r>
              <a:rPr lang="it-IT" sz="1600" spc="-50" dirty="0">
                <a:latin typeface="Arial"/>
                <a:cs typeface="Arial"/>
              </a:rPr>
              <a:t> </a:t>
            </a:r>
            <a:r>
              <a:rPr lang="it-IT" sz="1600" spc="-5" dirty="0">
                <a:latin typeface="Arial"/>
                <a:cs typeface="Arial"/>
              </a:rPr>
              <a:t>applicazioni</a:t>
            </a:r>
            <a:r>
              <a:rPr lang="it-IT" sz="1600" spc="-5" dirty="0" smtClean="0">
                <a:latin typeface="Arial"/>
                <a:cs typeface="Arial"/>
              </a:rPr>
              <a:t>;</a:t>
            </a:r>
          </a:p>
          <a:p>
            <a:pPr marL="752475" marR="5715" lvl="1" indent="-282575" algn="just">
              <a:lnSpc>
                <a:spcPts val="1789"/>
              </a:lnSpc>
              <a:spcBef>
                <a:spcPts val="495"/>
              </a:spcBef>
              <a:buClr>
                <a:srgbClr val="000064"/>
              </a:buClr>
              <a:buFont typeface="Segoe UI Symbol"/>
              <a:buChar char="✓"/>
              <a:tabLst>
                <a:tab pos="753110" algn="l"/>
              </a:tabLst>
            </a:pPr>
            <a:r>
              <a:rPr lang="it-IT" sz="1600" b="1" dirty="0">
                <a:solidFill>
                  <a:srgbClr val="FFC000"/>
                </a:solidFill>
                <a:latin typeface="Arial"/>
                <a:cs typeface="Arial"/>
              </a:rPr>
              <a:t>estensibilità</a:t>
            </a:r>
            <a:r>
              <a:rPr lang="it-IT" sz="1600" dirty="0">
                <a:latin typeface="Arial"/>
                <a:cs typeface="Arial"/>
              </a:rPr>
              <a:t>:	</a:t>
            </a:r>
            <a:r>
              <a:rPr lang="it-IT" sz="1600" spc="-5" dirty="0" smtClean="0">
                <a:latin typeface="Arial"/>
                <a:cs typeface="Arial"/>
              </a:rPr>
              <a:t>il </a:t>
            </a:r>
            <a:r>
              <a:rPr lang="it-IT" sz="1600" spc="-5" dirty="0">
                <a:latin typeface="Arial"/>
                <a:cs typeface="Arial"/>
              </a:rPr>
              <a:t>polimorfismo	</a:t>
            </a:r>
            <a:r>
              <a:rPr lang="it-IT" sz="1600" spc="-5" dirty="0" smtClean="0">
                <a:latin typeface="Arial"/>
                <a:cs typeface="Arial"/>
              </a:rPr>
              <a:t>agevola l'aggiunta di nuove funzionalità, </a:t>
            </a:r>
            <a:r>
              <a:rPr lang="it-IT" sz="1600" spc="-5" dirty="0">
                <a:latin typeface="Arial"/>
                <a:cs typeface="Arial"/>
              </a:rPr>
              <a:t>minimizzando le modifiche necessarie al sistema esistente quando si vuole  estenderlo.</a:t>
            </a:r>
            <a:endParaRPr lang="it-IT" sz="1600" dirty="0">
              <a:latin typeface="Arial"/>
              <a:cs typeface="Arial"/>
            </a:endParaRPr>
          </a:p>
          <a:p>
            <a:pPr marL="752475" marR="5715" lvl="1" indent="-282575" algn="just">
              <a:lnSpc>
                <a:spcPts val="1789"/>
              </a:lnSpc>
              <a:spcBef>
                <a:spcPts val="495"/>
              </a:spcBef>
              <a:buClr>
                <a:srgbClr val="000064"/>
              </a:buClr>
              <a:buFont typeface="Segoe UI Symbol"/>
              <a:buChar char="✓"/>
              <a:tabLst>
                <a:tab pos="753110" algn="l"/>
              </a:tabLst>
            </a:pPr>
            <a:endParaRPr lang="it-IT" sz="1600" dirty="0">
              <a:latin typeface="Arial"/>
              <a:cs typeface="Arial"/>
            </a:endParaRPr>
          </a:p>
          <a:p>
            <a:pPr marL="752475" marR="5715" lvl="1" indent="-282575" algn="just">
              <a:lnSpc>
                <a:spcPts val="1789"/>
              </a:lnSpc>
              <a:spcBef>
                <a:spcPts val="495"/>
              </a:spcBef>
              <a:buClr>
                <a:srgbClr val="000064"/>
              </a:buClr>
              <a:buFont typeface="Segoe UI Symbol"/>
              <a:buChar char="✓"/>
              <a:tabLst>
                <a:tab pos="753110" algn="l"/>
              </a:tabLst>
            </a:pPr>
            <a:endParaRPr lang="it-IT" sz="1600" dirty="0">
              <a:latin typeface="Arial"/>
              <a:cs typeface="Arial"/>
            </a:endParaRPr>
          </a:p>
          <a:p>
            <a:pPr marL="0" indent="0">
              <a:buNone/>
            </a:pP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148</a:t>
            </a:fld>
            <a:endParaRPr lang="it-IT" dirty="0"/>
          </a:p>
        </p:txBody>
      </p:sp>
    </p:spTree>
    <p:extLst>
      <p:ext uri="{BB962C8B-B14F-4D97-AF65-F5344CB8AC3E}">
        <p14:creationId xmlns:p14="http://schemas.microsoft.com/office/powerpoint/2010/main" val="3112938029"/>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it-IT" dirty="0" smtClean="0"/>
              <a:t>I più popolari linguaggi di programmazione</a:t>
            </a: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149</a:t>
            </a:fld>
            <a:endParaRPr lang="it-IT" dirty="0"/>
          </a:p>
        </p:txBody>
      </p:sp>
      <p:pic>
        <p:nvPicPr>
          <p:cNvPr id="4098" name="Picture 2" descr="programming languages opening illustr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9220" y="1690691"/>
            <a:ext cx="5261157" cy="3945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28424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ltLang="it-IT" dirty="0"/>
              <a:t>Aneddoto su Pascal</a:t>
            </a:r>
            <a:endParaRPr lang="it-IT" dirty="0"/>
          </a:p>
        </p:txBody>
      </p:sp>
      <p:sp>
        <p:nvSpPr>
          <p:cNvPr id="3" name="Segnaposto contenuto 2"/>
          <p:cNvSpPr>
            <a:spLocks noGrp="1"/>
          </p:cNvSpPr>
          <p:nvPr>
            <p:ph idx="1"/>
          </p:nvPr>
        </p:nvSpPr>
        <p:spPr/>
        <p:txBody>
          <a:bodyPr anchor="ctr"/>
          <a:lstStyle/>
          <a:p>
            <a:pPr marL="0" indent="0" algn="just">
              <a:buNone/>
            </a:pPr>
            <a:r>
              <a:rPr lang="it-IT" altLang="it-IT" sz="2000" dirty="0"/>
              <a:t>Un giorno mentre frequentava l’università, Pascal arrivò in ritardo ad una lezione e vide sulla lavagna i testi di tre problemi scritti dal professore. Ritenendo che si trattasse di esercizi da risolvere li ricopiò senza sapere che si trattava di 3 famosi dilemmi matematici fino a quel momento senza soluzione. </a:t>
            </a:r>
            <a:endParaRPr lang="it-IT" altLang="it-IT" sz="2000" dirty="0" smtClean="0"/>
          </a:p>
          <a:p>
            <a:pPr marL="0" indent="0">
              <a:buNone/>
            </a:pPr>
            <a:r>
              <a:rPr lang="it-IT" altLang="it-IT" sz="2000" dirty="0" smtClean="0"/>
              <a:t>Il </a:t>
            </a:r>
            <a:r>
              <a:rPr lang="it-IT" altLang="it-IT" sz="2000" dirty="0"/>
              <a:t>giorno dopo, Pascal andò </a:t>
            </a:r>
            <a:r>
              <a:rPr lang="it-IT" altLang="it-IT" sz="2000" dirty="0" smtClean="0"/>
              <a:t>dal professore dicendogli</a:t>
            </a:r>
            <a:r>
              <a:rPr lang="it-IT" altLang="it-IT" sz="2000" dirty="0"/>
              <a:t>: </a:t>
            </a:r>
            <a:br>
              <a:rPr lang="it-IT" altLang="it-IT" sz="2000" dirty="0"/>
            </a:br>
            <a:r>
              <a:rPr lang="it-IT" altLang="it-IT" sz="2000" dirty="0"/>
              <a:t/>
            </a:r>
            <a:br>
              <a:rPr lang="it-IT" altLang="it-IT" sz="2000" dirty="0"/>
            </a:br>
            <a:r>
              <a:rPr lang="it-IT" altLang="it-IT" sz="2000" i="1" dirty="0"/>
              <a:t>“Scusi professore, uno dei tre esercizi che ci ha assegnato ieri non mi è riuscito”</a:t>
            </a:r>
          </a:p>
          <a:p>
            <a:pPr marL="0" indent="0">
              <a:buNone/>
            </a:pPr>
            <a:endParaRPr lang="it-IT" dirty="0"/>
          </a:p>
        </p:txBody>
      </p:sp>
      <p:sp>
        <p:nvSpPr>
          <p:cNvPr id="4" name="Segnaposto numero diapositiva 3"/>
          <p:cNvSpPr txBox="1">
            <a:spLocks/>
          </p:cNvSpPr>
          <p:nvPr/>
        </p:nvSpPr>
        <p:spPr>
          <a:xfrm>
            <a:off x="4034068" y="6138467"/>
            <a:ext cx="794708" cy="365125"/>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smtClean="0"/>
              <a:t>13</a:t>
            </a:r>
            <a:endParaRPr lang="it-IT" dirty="0"/>
          </a:p>
        </p:txBody>
      </p:sp>
    </p:spTree>
    <p:extLst>
      <p:ext uri="{BB962C8B-B14F-4D97-AF65-F5344CB8AC3E}">
        <p14:creationId xmlns:p14="http://schemas.microsoft.com/office/powerpoint/2010/main" val="4208660712"/>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3000" dirty="0"/>
              <a:t>The </a:t>
            </a:r>
            <a:r>
              <a:rPr lang="en-US" sz="3000" dirty="0" smtClean="0"/>
              <a:t>2022 </a:t>
            </a:r>
            <a:r>
              <a:rPr lang="en-US" sz="3000" dirty="0"/>
              <a:t>Top Ten Programming </a:t>
            </a:r>
            <a:r>
              <a:rPr lang="en-US" sz="3000" dirty="0" smtClean="0"/>
              <a:t>Languages</a:t>
            </a:r>
            <a:endParaRPr lang="it-IT" sz="3000"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150</a:t>
            </a:fld>
            <a:endParaRPr lang="it-IT" dirty="0"/>
          </a:p>
        </p:txBody>
      </p:sp>
      <p:pic>
        <p:nvPicPr>
          <p:cNvPr id="1026" name="Picture 2" descr="Top 20 Most Popular Programming Languages For 2021 and Beyond | by Amyra  Sheldon | Becoming Human: Artificial Intelligence Magaz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0101" y="1471612"/>
            <a:ext cx="7083797" cy="4210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0723809"/>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dirty="0" err="1" smtClean="0"/>
              <a:t>Frontend</a:t>
            </a:r>
            <a:r>
              <a:rPr lang="it-IT" dirty="0" smtClean="0"/>
              <a:t> vs </a:t>
            </a:r>
            <a:r>
              <a:rPr lang="it-IT" dirty="0" err="1" smtClean="0"/>
              <a:t>Backend</a:t>
            </a: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151</a:t>
            </a:fld>
            <a:endParaRPr lang="it-IT" dirty="0"/>
          </a:p>
        </p:txBody>
      </p:sp>
      <p:pic>
        <p:nvPicPr>
          <p:cNvPr id="7170" name="Picture 2" descr="Frontend vs Backend - Everto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4944" y="1584900"/>
            <a:ext cx="5494111" cy="3508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175842"/>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sz="3200" dirty="0" smtClean="0"/>
              <a:t>Focus</a:t>
            </a:r>
            <a:endParaRPr lang="it-IT" sz="3000"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152</a:t>
            </a:fld>
            <a:endParaRPr lang="it-IT" dirty="0"/>
          </a:p>
        </p:txBody>
      </p:sp>
      <p:pic>
        <p:nvPicPr>
          <p:cNvPr id="9218" name="Picture 2" descr="Front End vs Back End Development: What's the Differ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1" y="1797342"/>
            <a:ext cx="7939088"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709653"/>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sz="3200" dirty="0" smtClean="0"/>
              <a:t>Full </a:t>
            </a:r>
            <a:r>
              <a:rPr lang="it-IT" sz="3200" dirty="0" err="1" smtClean="0"/>
              <a:t>stack</a:t>
            </a:r>
            <a:r>
              <a:rPr lang="it-IT" sz="3200" dirty="0" smtClean="0"/>
              <a:t> </a:t>
            </a:r>
            <a:r>
              <a:rPr lang="it-IT" sz="3200" dirty="0" err="1" smtClean="0"/>
              <a:t>develeper</a:t>
            </a:r>
            <a:endParaRPr lang="it-IT" sz="3000"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153</a:t>
            </a:fld>
            <a:endParaRPr lang="it-IT" dirty="0"/>
          </a:p>
        </p:txBody>
      </p:sp>
      <p:pic>
        <p:nvPicPr>
          <p:cNvPr id="10242" name="Picture 2" descr="Nessuna descrizione della foto disponibi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8651" y="1491341"/>
            <a:ext cx="3953846" cy="4305299"/>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JS Frontend Developer – StarkŐr Lt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7640" y="2248528"/>
            <a:ext cx="4228670" cy="2790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1388271"/>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HTML</a:t>
            </a: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154</a:t>
            </a:fld>
            <a:endParaRPr lang="it-IT" dirty="0"/>
          </a:p>
        </p:txBody>
      </p:sp>
      <p:pic>
        <p:nvPicPr>
          <p:cNvPr id="1026" name="Picture 2" descr="Html5 Course Training Content &amp; Details - Logo Html 5 Transparent PNG -  1600x533 - Free Download on Nic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850" y="1907041"/>
            <a:ext cx="7810500" cy="265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3961412"/>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Un </a:t>
            </a:r>
            <a:r>
              <a:rPr lang="it-IT" dirty="0" err="1" smtClean="0"/>
              <a:t>pò</a:t>
            </a:r>
            <a:r>
              <a:rPr lang="it-IT" dirty="0" smtClean="0"/>
              <a:t> di storia</a:t>
            </a:r>
            <a:endParaRPr lang="it-IT" dirty="0"/>
          </a:p>
        </p:txBody>
      </p:sp>
      <p:sp>
        <p:nvSpPr>
          <p:cNvPr id="3" name="Segnaposto contenuto 2"/>
          <p:cNvSpPr>
            <a:spLocks noGrp="1"/>
          </p:cNvSpPr>
          <p:nvPr>
            <p:ph idx="1"/>
          </p:nvPr>
        </p:nvSpPr>
        <p:spPr>
          <a:xfrm>
            <a:off x="628649" y="1825625"/>
            <a:ext cx="8177893" cy="4351338"/>
          </a:xfrm>
        </p:spPr>
        <p:txBody>
          <a:bodyPr>
            <a:normAutofit/>
          </a:bodyPr>
          <a:lstStyle/>
          <a:p>
            <a:pPr marL="0" indent="0">
              <a:buNone/>
            </a:pPr>
            <a:r>
              <a:rPr lang="it-IT" dirty="0"/>
              <a:t>Siete curiosi di sapere come tutto è nato? </a:t>
            </a:r>
            <a:endParaRPr lang="it-IT" dirty="0" smtClean="0"/>
          </a:p>
          <a:p>
            <a:pPr marL="0" indent="0">
              <a:buNone/>
            </a:pPr>
            <a:r>
              <a:rPr lang="it-IT" dirty="0" smtClean="0"/>
              <a:t>Venerdì </a:t>
            </a:r>
            <a:r>
              <a:rPr lang="it-IT" dirty="0"/>
              <a:t>4 giugno 2004, in una notte buia e tempestosa, </a:t>
            </a:r>
            <a:r>
              <a:rPr lang="it-IT" dirty="0" err="1"/>
              <a:t>Ian</a:t>
            </a:r>
            <a:r>
              <a:rPr lang="it-IT" dirty="0"/>
              <a:t> </a:t>
            </a:r>
            <a:r>
              <a:rPr lang="it-IT" dirty="0" err="1"/>
              <a:t>Hickson</a:t>
            </a:r>
            <a:r>
              <a:rPr lang="it-IT" dirty="0"/>
              <a:t> annuncia la creazione del gruppo di ricerca </a:t>
            </a:r>
            <a:r>
              <a:rPr lang="it-IT" dirty="0">
                <a:hlinkClick r:id="rId2"/>
              </a:rPr>
              <a:t>WHAT</a:t>
            </a:r>
            <a:r>
              <a:rPr lang="it-IT" dirty="0"/>
              <a:t>, acronimo di </a:t>
            </a:r>
            <a:r>
              <a:rPr lang="it-IT" b="1" dirty="0"/>
              <a:t>Web </a:t>
            </a:r>
            <a:r>
              <a:rPr lang="it-IT" b="1" dirty="0" err="1"/>
              <a:t>Hypertext</a:t>
            </a:r>
            <a:r>
              <a:rPr lang="it-IT" b="1" dirty="0"/>
              <a:t> Application Technology</a:t>
            </a:r>
            <a:r>
              <a:rPr lang="it-IT" dirty="0"/>
              <a:t> in un </a:t>
            </a:r>
            <a:r>
              <a:rPr lang="it-IT" dirty="0">
                <a:hlinkClick r:id="rId3"/>
              </a:rPr>
              <a:t>sintetico ma </a:t>
            </a:r>
            <a:r>
              <a:rPr lang="it-IT" dirty="0" smtClean="0">
                <a:hlinkClick r:id="rId3"/>
              </a:rPr>
              <a:t>ricco messaggio</a:t>
            </a:r>
            <a:r>
              <a:rPr lang="it-IT" dirty="0"/>
              <a:t>.</a:t>
            </a:r>
          </a:p>
          <a:p>
            <a:pPr marL="0" indent="0">
              <a:buNone/>
            </a:pPr>
            <a:endParaRPr lang="it-IT" dirty="0" smtClean="0"/>
          </a:p>
          <a:p>
            <a:pPr marL="0" indent="0">
              <a:buNone/>
            </a:pPr>
            <a:r>
              <a:rPr lang="it-IT" dirty="0" smtClean="0"/>
              <a:t>L'obiettivo </a:t>
            </a:r>
            <a:r>
              <a:rPr lang="it-IT" dirty="0"/>
              <a:t>del gruppo è quello di elaborare specifiche per aiutare lo sviluppo di un web più orientato alle applicazioni che ai documenti; tra i sottoscrittori di questa iniziativa si annoverano aziende del calibro di Apple, </a:t>
            </a:r>
            <a:r>
              <a:rPr lang="it-IT" dirty="0" err="1"/>
              <a:t>Mozilla</a:t>
            </a:r>
            <a:r>
              <a:rPr lang="it-IT" dirty="0"/>
              <a:t> e Opera. </a:t>
            </a:r>
            <a:endParaRPr lang="it-IT" dirty="0" smtClean="0"/>
          </a:p>
          <a:p>
            <a:pPr marL="0" indent="0">
              <a:buNone/>
            </a:pPr>
            <a:endParaRPr lang="it-IT" dirty="0"/>
          </a:p>
          <a:p>
            <a:pPr marL="0" indent="0">
              <a:buNone/>
            </a:pPr>
            <a:r>
              <a:rPr lang="it-IT" dirty="0" smtClean="0"/>
              <a:t>Questa </a:t>
            </a:r>
            <a:r>
              <a:rPr lang="it-IT" dirty="0"/>
              <a:t>piccolo scisma dal W3C è determinato dal disaccordo in merito alla rotta decisa dal consorzio durante un famoso convegno del 2004 dove, per un pugno di voti, prevalse la linea orientata ai documenti di XHTML2.</a:t>
            </a:r>
          </a:p>
          <a:p>
            <a:pPr marL="182563" indent="0">
              <a:buNone/>
            </a:pPr>
            <a:endParaRPr lang="it-IT" dirty="0" smtClean="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155</a:t>
            </a:fld>
            <a:endParaRPr lang="it-IT" dirty="0"/>
          </a:p>
        </p:txBody>
      </p:sp>
    </p:spTree>
    <p:extLst>
      <p:ext uri="{BB962C8B-B14F-4D97-AF65-F5344CB8AC3E}">
        <p14:creationId xmlns:p14="http://schemas.microsoft.com/office/powerpoint/2010/main" val="153550201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Un </a:t>
            </a:r>
            <a:r>
              <a:rPr lang="it-IT" dirty="0" err="1" smtClean="0"/>
              <a:t>pò</a:t>
            </a:r>
            <a:r>
              <a:rPr lang="it-IT" dirty="0" smtClean="0"/>
              <a:t> di storia</a:t>
            </a:r>
            <a:endParaRPr lang="it-IT" dirty="0"/>
          </a:p>
        </p:txBody>
      </p:sp>
      <p:sp>
        <p:nvSpPr>
          <p:cNvPr id="3" name="Segnaposto contenuto 2"/>
          <p:cNvSpPr>
            <a:spLocks noGrp="1"/>
          </p:cNvSpPr>
          <p:nvPr>
            <p:ph idx="1"/>
          </p:nvPr>
        </p:nvSpPr>
        <p:spPr>
          <a:xfrm>
            <a:off x="628649" y="1825625"/>
            <a:ext cx="8177893" cy="4351338"/>
          </a:xfrm>
        </p:spPr>
        <p:txBody>
          <a:bodyPr>
            <a:normAutofit/>
          </a:bodyPr>
          <a:lstStyle/>
          <a:p>
            <a:pPr marL="0" indent="0">
              <a:buNone/>
            </a:pPr>
            <a:r>
              <a:rPr lang="it-IT" dirty="0"/>
              <a:t>Nei due anni successivi i gruppi XHTML2 e WHAT proseguono i lavori sulle proprie specifiche in modo indipendente e parallelo, sollevando dubbi e confusione sia da parte dei produttori di browser che degli sviluppatori web. </a:t>
            </a:r>
            <a:endParaRPr lang="it-IT" dirty="0" smtClean="0"/>
          </a:p>
          <a:p>
            <a:pPr marL="0" indent="0">
              <a:buNone/>
            </a:pPr>
            <a:r>
              <a:rPr lang="it-IT" dirty="0" smtClean="0"/>
              <a:t>Emblematico </a:t>
            </a:r>
            <a:r>
              <a:rPr lang="it-IT" dirty="0"/>
              <a:t>in tal senso è un articolo firmato da </a:t>
            </a:r>
            <a:r>
              <a:rPr lang="it-IT" dirty="0" err="1"/>
              <a:t>Edd</a:t>
            </a:r>
            <a:r>
              <a:rPr lang="it-IT" dirty="0"/>
              <a:t> </a:t>
            </a:r>
            <a:r>
              <a:rPr lang="it-IT" dirty="0" err="1"/>
              <a:t>Dumbill</a:t>
            </a:r>
            <a:r>
              <a:rPr lang="it-IT" dirty="0"/>
              <a:t> nel dicembre 2005 intitolato </a:t>
            </a:r>
            <a:r>
              <a:rPr lang="it-IT" dirty="0">
                <a:hlinkClick r:id="rId2"/>
              </a:rPr>
              <a:t>The future of HTML</a:t>
            </a:r>
            <a:r>
              <a:rPr lang="it-IT" dirty="0"/>
              <a:t>. Il 27 ottobre 2006 in un post sul proprio blog intitolato </a:t>
            </a:r>
            <a:r>
              <a:rPr lang="it-IT" dirty="0" err="1">
                <a:hlinkClick r:id="rId3"/>
              </a:rPr>
              <a:t>Reinventing</a:t>
            </a:r>
            <a:r>
              <a:rPr lang="it-IT" dirty="0">
                <a:hlinkClick r:id="rId3"/>
              </a:rPr>
              <a:t> HTML</a:t>
            </a:r>
            <a:r>
              <a:rPr lang="it-IT" dirty="0"/>
              <a:t>, Tim </a:t>
            </a:r>
            <a:r>
              <a:rPr lang="it-IT" dirty="0" err="1"/>
              <a:t>Berners</a:t>
            </a:r>
            <a:r>
              <a:rPr lang="it-IT" dirty="0"/>
              <a:t>-Lee annuncia la volontà di creare un nuovo gruppo di ricerca che strizzi l'occhio al WHAT e ammette alcuni sbagli commessi seguendo la filosofia XHTML2</a:t>
            </a:r>
            <a:endParaRPr lang="it-IT" dirty="0" smtClean="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156</a:t>
            </a:fld>
            <a:endParaRPr lang="it-IT" dirty="0"/>
          </a:p>
        </p:txBody>
      </p:sp>
    </p:spTree>
    <p:extLst>
      <p:ext uri="{BB962C8B-B14F-4D97-AF65-F5344CB8AC3E}">
        <p14:creationId xmlns:p14="http://schemas.microsoft.com/office/powerpoint/2010/main" val="238946220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Che cosa è l’HTML5</a:t>
            </a:r>
            <a:endParaRPr lang="it-IT" dirty="0"/>
          </a:p>
        </p:txBody>
      </p:sp>
      <p:sp>
        <p:nvSpPr>
          <p:cNvPr id="3" name="Segnaposto contenuto 2"/>
          <p:cNvSpPr>
            <a:spLocks noGrp="1"/>
          </p:cNvSpPr>
          <p:nvPr>
            <p:ph idx="1"/>
          </p:nvPr>
        </p:nvSpPr>
        <p:spPr>
          <a:xfrm>
            <a:off x="628649" y="1825625"/>
            <a:ext cx="8177893" cy="4351338"/>
          </a:xfrm>
        </p:spPr>
        <p:txBody>
          <a:bodyPr>
            <a:normAutofit/>
          </a:bodyPr>
          <a:lstStyle/>
          <a:p>
            <a:pPr marL="0" indent="0">
              <a:buNone/>
            </a:pPr>
            <a:r>
              <a:rPr lang="it-IT" dirty="0"/>
              <a:t>Per prima cosa è importante ricordare che, anche in virtù della storia della sua nascita, all'interno dell'HTML5 convivono in armonia due anime: la prima, che raccoglie l'eredità semantica dell'XHTML2, e la seconda che invece deriva dallo sforzo di aiutare lo sviluppo di applicazioni Web. </a:t>
            </a:r>
            <a:endParaRPr lang="it-IT" dirty="0" smtClean="0"/>
          </a:p>
          <a:p>
            <a:pPr marL="0" indent="0">
              <a:buNone/>
            </a:pPr>
            <a:r>
              <a:rPr lang="it-IT" dirty="0" smtClean="0"/>
              <a:t>Il </a:t>
            </a:r>
            <a:r>
              <a:rPr lang="it-IT" dirty="0"/>
              <a:t>risultato di questo mix di intenti è più articolato di quanto si immagini; in prima istanza si assiste ad una </a:t>
            </a:r>
            <a:r>
              <a:rPr lang="it-IT" b="1" dirty="0"/>
              <a:t>evoluzione del modello di markup</a:t>
            </a:r>
            <a:r>
              <a:rPr lang="it-IT" dirty="0"/>
              <a:t>, che non solo si amplia per accogliere nuovi elementi, ma modifica in modo sensibile anche le basi della propria sintassi e le regole per la disposizione dei contenuti sulla pagina. </a:t>
            </a:r>
            <a:endParaRPr lang="it-IT" dirty="0" smtClean="0"/>
          </a:p>
          <a:p>
            <a:pPr marL="0" indent="0">
              <a:buNone/>
            </a:pPr>
            <a:r>
              <a:rPr lang="it-IT" dirty="0" smtClean="0"/>
              <a:t>A </a:t>
            </a:r>
            <a:r>
              <a:rPr lang="it-IT" dirty="0"/>
              <a:t>questo segue un </a:t>
            </a:r>
            <a:r>
              <a:rPr lang="it-IT" b="1" dirty="0"/>
              <a:t>rinvigorimento delle API JavaScript</a:t>
            </a:r>
            <a:r>
              <a:rPr lang="it-IT" dirty="0"/>
              <a:t> che vengono estese per supportare tutte le funzionalità di cui una applicazione moderna potrebbe aver </a:t>
            </a:r>
            <a:r>
              <a:rPr lang="it-IT" dirty="0" smtClean="0"/>
              <a:t>bisogno.</a:t>
            </a:r>
            <a:endParaRPr lang="it-IT" dirty="0" smtClean="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157</a:t>
            </a:fld>
            <a:endParaRPr lang="it-IT" dirty="0"/>
          </a:p>
        </p:txBody>
      </p:sp>
    </p:spTree>
    <p:extLst>
      <p:ext uri="{BB962C8B-B14F-4D97-AF65-F5344CB8AC3E}">
        <p14:creationId xmlns:p14="http://schemas.microsoft.com/office/powerpoint/2010/main" val="383005676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Che cosa è l’HTML5</a:t>
            </a: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158</a:t>
            </a:fld>
            <a:endParaRPr lang="it-IT" dirty="0"/>
          </a:p>
        </p:txBody>
      </p:sp>
      <p:pic>
        <p:nvPicPr>
          <p:cNvPr id="4098" name="Picture 2" descr="What is the difference between HTML and HTML5, CSS and CSS3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262" y="1690691"/>
            <a:ext cx="5705475" cy="3590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716771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CSS</a:t>
            </a: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159</a:t>
            </a:fld>
            <a:endParaRPr lang="it-IT" dirty="0"/>
          </a:p>
        </p:txBody>
      </p:sp>
      <p:pic>
        <p:nvPicPr>
          <p:cNvPr id="2050" name="Picture 2" descr="CSS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8088" y="1690691"/>
            <a:ext cx="2587823" cy="3612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936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La </a:t>
            </a:r>
            <a:r>
              <a:rPr lang="it-IT" dirty="0" err="1" smtClean="0"/>
              <a:t>Pascalina</a:t>
            </a:r>
            <a:endParaRPr lang="it-IT" dirty="0"/>
          </a:p>
        </p:txBody>
      </p:sp>
      <p:sp>
        <p:nvSpPr>
          <p:cNvPr id="3" name="Segnaposto contenuto 2"/>
          <p:cNvSpPr>
            <a:spLocks noGrp="1"/>
          </p:cNvSpPr>
          <p:nvPr>
            <p:ph idx="1"/>
          </p:nvPr>
        </p:nvSpPr>
        <p:spPr/>
        <p:txBody>
          <a:bodyPr/>
          <a:lstStyle/>
          <a:p>
            <a:pPr marL="0" indent="0" algn="just">
              <a:buFont typeface="Wingdings" panose="05000000000000000000" pitchFamily="2" charset="2"/>
              <a:buNone/>
            </a:pPr>
            <a:r>
              <a:rPr lang="it-IT" altLang="it-IT" dirty="0"/>
              <a:t>Precursore della moderna calcolatrice, è stata inventata nel 1642.</a:t>
            </a:r>
          </a:p>
          <a:p>
            <a:pPr marL="0" indent="0" algn="just">
              <a:buFont typeface="Wingdings" panose="05000000000000000000" pitchFamily="2" charset="2"/>
              <a:buNone/>
            </a:pPr>
            <a:endParaRPr lang="it-IT" altLang="it-IT" dirty="0"/>
          </a:p>
          <a:p>
            <a:pPr marL="0" indent="0" algn="just">
              <a:buFont typeface="Wingdings" panose="05000000000000000000" pitchFamily="2" charset="2"/>
              <a:buNone/>
            </a:pPr>
            <a:r>
              <a:rPr lang="it-IT" altLang="it-IT" dirty="0"/>
              <a:t>Era costituita da una serie di </a:t>
            </a:r>
            <a:r>
              <a:rPr lang="it-IT" altLang="it-IT" b="1" dirty="0"/>
              <a:t>ruote dentate</a:t>
            </a:r>
            <a:r>
              <a:rPr lang="it-IT" altLang="it-IT" dirty="0"/>
              <a:t> indicanti le unità, le decine, le centinaia e così via. Ognuna era divisa in dieci settori, dallo 0 al 9, corrispondenti alle cifre del sistema decimale.</a:t>
            </a:r>
          </a:p>
          <a:p>
            <a:pPr marL="0" indent="0">
              <a:buNone/>
            </a:pPr>
            <a:endParaRPr lang="it-IT"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30869">
            <a:off x="4751526" y="3795423"/>
            <a:ext cx="3279291" cy="2459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egnaposto numero diapositiva 3"/>
          <p:cNvSpPr txBox="1">
            <a:spLocks/>
          </p:cNvSpPr>
          <p:nvPr/>
        </p:nvSpPr>
        <p:spPr>
          <a:xfrm>
            <a:off x="4034068" y="6138467"/>
            <a:ext cx="794708" cy="365125"/>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smtClean="0"/>
              <a:t>14</a:t>
            </a:r>
            <a:endParaRPr lang="it-IT" dirty="0"/>
          </a:p>
        </p:txBody>
      </p:sp>
    </p:spTree>
    <p:extLst>
      <p:ext uri="{BB962C8B-B14F-4D97-AF65-F5344CB8AC3E}">
        <p14:creationId xmlns:p14="http://schemas.microsoft.com/office/powerpoint/2010/main" val="2259644346"/>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Introduzione</a:t>
            </a:r>
            <a:endParaRPr lang="it-IT" dirty="0"/>
          </a:p>
        </p:txBody>
      </p:sp>
      <p:sp>
        <p:nvSpPr>
          <p:cNvPr id="3" name="Segnaposto contenuto 2"/>
          <p:cNvSpPr>
            <a:spLocks noGrp="1"/>
          </p:cNvSpPr>
          <p:nvPr>
            <p:ph idx="1"/>
          </p:nvPr>
        </p:nvSpPr>
        <p:spPr>
          <a:xfrm>
            <a:off x="628649" y="1825625"/>
            <a:ext cx="8177893" cy="4351338"/>
          </a:xfrm>
        </p:spPr>
        <p:txBody>
          <a:bodyPr>
            <a:normAutofit/>
          </a:bodyPr>
          <a:lstStyle/>
          <a:p>
            <a:pPr marL="0" indent="0">
              <a:buNone/>
            </a:pPr>
            <a:r>
              <a:rPr lang="it-IT" dirty="0"/>
              <a:t>L'acronimo </a:t>
            </a:r>
            <a:r>
              <a:rPr lang="it-IT" b="1" dirty="0"/>
              <a:t>CSS</a:t>
            </a:r>
            <a:r>
              <a:rPr lang="it-IT" dirty="0"/>
              <a:t> sta per </a:t>
            </a:r>
            <a:r>
              <a:rPr lang="it-IT" b="1" dirty="0" err="1"/>
              <a:t>Cascading</a:t>
            </a:r>
            <a:r>
              <a:rPr lang="it-IT" b="1" dirty="0"/>
              <a:t> Style </a:t>
            </a:r>
            <a:r>
              <a:rPr lang="it-IT" b="1" dirty="0" err="1"/>
              <a:t>Sheets</a:t>
            </a:r>
            <a:r>
              <a:rPr lang="it-IT" dirty="0"/>
              <a:t> (fogli di stile a cascata) e designa un linguaggio di stile per i documenti web. I </a:t>
            </a:r>
            <a:r>
              <a:rPr lang="it-IT" dirty="0">
                <a:hlinkClick r:id="rId2"/>
              </a:rPr>
              <a:t>CSS</a:t>
            </a:r>
            <a:r>
              <a:rPr lang="it-IT" dirty="0"/>
              <a:t> istruiscono un browser o un altro programma utente su come il documento debba essere presentato all'utente, per esempio definendone i font, i colori, le immagini di sfondo, il layout, il posizionamento delle colonne o di altri elementi sulla pagina, etc.</a:t>
            </a:r>
          </a:p>
          <a:p>
            <a:pPr marL="0" indent="0">
              <a:buNone/>
            </a:pPr>
            <a:r>
              <a:rPr lang="it-IT" dirty="0"/>
              <a:t>La storia dei CSS procede su binari paralleli rispetto a quelli di </a:t>
            </a:r>
            <a:r>
              <a:rPr lang="it-IT" dirty="0">
                <a:hlinkClick r:id="rId3"/>
              </a:rPr>
              <a:t>HTML</a:t>
            </a:r>
            <a:r>
              <a:rPr lang="it-IT" dirty="0"/>
              <a:t>, di cui vuole essere l'ideale complemento. Da sempre infatti, nelle intenzioni degli uomini del W3C, HTML dovrebbe essere visto semplicemente come un linguaggio </a:t>
            </a:r>
            <a:r>
              <a:rPr lang="it-IT" b="1" dirty="0"/>
              <a:t>strutturale</a:t>
            </a:r>
            <a:r>
              <a:rPr lang="it-IT" dirty="0"/>
              <a:t>, alieno da qualunque scopo attinente la </a:t>
            </a:r>
            <a:r>
              <a:rPr lang="it-IT" b="1" dirty="0"/>
              <a:t>presentazione</a:t>
            </a:r>
            <a:r>
              <a:rPr lang="it-IT" dirty="0"/>
              <a:t> di un documento.</a:t>
            </a:r>
          </a:p>
          <a:p>
            <a:pPr marL="182563" indent="0">
              <a:buNone/>
            </a:pPr>
            <a:endParaRPr lang="it-IT" dirty="0" smtClean="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160</a:t>
            </a:fld>
            <a:endParaRPr lang="it-IT" dirty="0"/>
          </a:p>
        </p:txBody>
      </p:sp>
    </p:spTree>
    <p:extLst>
      <p:ext uri="{BB962C8B-B14F-4D97-AF65-F5344CB8AC3E}">
        <p14:creationId xmlns:p14="http://schemas.microsoft.com/office/powerpoint/2010/main" val="286032013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Versioni successive</a:t>
            </a:r>
            <a:endParaRPr lang="it-IT" dirty="0"/>
          </a:p>
        </p:txBody>
      </p:sp>
      <p:sp>
        <p:nvSpPr>
          <p:cNvPr id="3" name="Segnaposto contenuto 2"/>
          <p:cNvSpPr>
            <a:spLocks noGrp="1"/>
          </p:cNvSpPr>
          <p:nvPr>
            <p:ph idx="1"/>
          </p:nvPr>
        </p:nvSpPr>
        <p:spPr>
          <a:xfrm>
            <a:off x="628649" y="1825625"/>
            <a:ext cx="8177893" cy="4351338"/>
          </a:xfrm>
        </p:spPr>
        <p:txBody>
          <a:bodyPr>
            <a:normAutofit/>
          </a:bodyPr>
          <a:lstStyle/>
          <a:p>
            <a:pPr marL="0" indent="0">
              <a:buNone/>
            </a:pPr>
            <a:r>
              <a:rPr lang="it-IT" dirty="0"/>
              <a:t>Per questo obiettivo, ovvero arricchire l'aspetto visuale e la presentazione di una pagina, lo strumento designato sono appunto i CSS. L'ideale perseguito da anni si può sintetizzare con una nota espressione: separare il contenuto dalla presentazione.</a:t>
            </a:r>
          </a:p>
          <a:p>
            <a:pPr marL="0" indent="0">
              <a:buNone/>
            </a:pPr>
            <a:r>
              <a:rPr lang="it-IT" dirty="0"/>
              <a:t>La prima specifica ufficiale di CSS (</a:t>
            </a:r>
            <a:r>
              <a:rPr lang="it-IT" dirty="0">
                <a:hlinkClick r:id="rId2"/>
              </a:rPr>
              <a:t>CSS 1</a:t>
            </a:r>
            <a:r>
              <a:rPr lang="it-IT" dirty="0"/>
              <a:t>) risale al dicembre del 1996. Nel maggio 1998 è stata la volta della seconda versione: </a:t>
            </a:r>
            <a:r>
              <a:rPr lang="it-IT" dirty="0">
                <a:hlinkClick r:id="rId3"/>
              </a:rPr>
              <a:t>CSS 2</a:t>
            </a:r>
            <a:r>
              <a:rPr lang="it-IT" dirty="0"/>
              <a:t>.</a:t>
            </a:r>
          </a:p>
          <a:p>
            <a:pPr marL="0" indent="0">
              <a:buNone/>
            </a:pPr>
            <a:r>
              <a:rPr lang="it-IT" dirty="0"/>
              <a:t>Niente stravolgimenti, ma molte aggiunte rispetto alla prima. CSS 2 non è altro che CSS 1 più alcune nuove proprietà, valori di proprietà e definizioni per stili non canonici come quelli rivolti alla stampa o alla definizione di contenuti audio. Mentre prendeva corpo la specifica relativa ai </a:t>
            </a:r>
            <a:r>
              <a:rPr lang="it-IT" dirty="0">
                <a:hlinkClick r:id="rId4"/>
              </a:rPr>
              <a:t>CSS3</a:t>
            </a:r>
            <a:r>
              <a:rPr lang="it-IT" dirty="0"/>
              <a:t>, veniva anche effettuata una revisione della seconda specifica, denominata CSS 2.1, che ha raggiunto lo stato di raccomandazione ufficiale nel giugno 2011. </a:t>
            </a:r>
            <a:endParaRPr lang="it-IT" dirty="0" smtClean="0"/>
          </a:p>
          <a:p>
            <a:pPr marL="0" indent="0">
              <a:buNone/>
            </a:pPr>
            <a:r>
              <a:rPr lang="it-IT" dirty="0" smtClean="0"/>
              <a:t>Oggi usiamo </a:t>
            </a:r>
            <a:r>
              <a:rPr lang="it-IT" dirty="0" smtClean="0">
                <a:hlinkClick r:id="rId4"/>
              </a:rPr>
              <a:t>CSS3</a:t>
            </a:r>
            <a:r>
              <a:rPr lang="it-IT" dirty="0" smtClean="0"/>
              <a:t>.</a:t>
            </a:r>
            <a:endParaRPr lang="it-IT" dirty="0"/>
          </a:p>
          <a:p>
            <a:pPr marL="182563" indent="0">
              <a:buNone/>
            </a:pPr>
            <a:endParaRPr lang="it-IT" dirty="0" smtClean="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161</a:t>
            </a:fld>
            <a:endParaRPr lang="it-IT" dirty="0"/>
          </a:p>
        </p:txBody>
      </p:sp>
    </p:spTree>
    <p:extLst>
      <p:ext uri="{BB962C8B-B14F-4D97-AF65-F5344CB8AC3E}">
        <p14:creationId xmlns:p14="http://schemas.microsoft.com/office/powerpoint/2010/main" val="70194377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Come funziona</a:t>
            </a: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162</a:t>
            </a:fld>
            <a:endParaRPr lang="it-IT" dirty="0"/>
          </a:p>
        </p:txBody>
      </p:sp>
      <p:pic>
        <p:nvPicPr>
          <p:cNvPr id="7" name="Picture 2" descr="Struttura ad albero del documen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1" y="2223892"/>
            <a:ext cx="3610654" cy="2533166"/>
          </a:xfrm>
          <a:prstGeom prst="rect">
            <a:avLst/>
          </a:prstGeom>
          <a:noFill/>
          <a:extLst>
            <a:ext uri="{909E8E84-426E-40DD-AFC4-6F175D3DCCD1}">
              <a14:hiddenFill xmlns:a14="http://schemas.microsoft.com/office/drawing/2010/main">
                <a:solidFill>
                  <a:srgbClr val="FFFFFF"/>
                </a:solidFill>
              </a14:hiddenFill>
            </a:ext>
          </a:extLst>
        </p:spPr>
      </p:pic>
      <p:pic>
        <p:nvPicPr>
          <p:cNvPr id="8" name="Immagine 7"/>
          <p:cNvPicPr>
            <a:picLocks noChangeAspect="1"/>
          </p:cNvPicPr>
          <p:nvPr/>
        </p:nvPicPr>
        <p:blipFill>
          <a:blip r:embed="rId3"/>
          <a:stretch>
            <a:fillRect/>
          </a:stretch>
        </p:blipFill>
        <p:spPr>
          <a:xfrm>
            <a:off x="4572000" y="1733112"/>
            <a:ext cx="4343400" cy="3514725"/>
          </a:xfrm>
          <a:prstGeom prst="rect">
            <a:avLst/>
          </a:prstGeom>
        </p:spPr>
      </p:pic>
    </p:spTree>
    <p:extLst>
      <p:ext uri="{BB962C8B-B14F-4D97-AF65-F5344CB8AC3E}">
        <p14:creationId xmlns:p14="http://schemas.microsoft.com/office/powerpoint/2010/main" val="328461452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JavaScript</a:t>
            </a: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163</a:t>
            </a:fld>
            <a:endParaRPr lang="it-IT" dirty="0"/>
          </a:p>
        </p:txBody>
      </p:sp>
      <p:pic>
        <p:nvPicPr>
          <p:cNvPr id="3074" name="Picture 2" descr="Javarevisited: Top 10 Courses to Learn JavaScript in 2023 - Best of L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6543" y="1690691"/>
            <a:ext cx="6590913" cy="3707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698914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Un po’ di storia</a:t>
            </a:r>
            <a:endParaRPr lang="it-IT" dirty="0"/>
          </a:p>
        </p:txBody>
      </p:sp>
      <p:sp>
        <p:nvSpPr>
          <p:cNvPr id="3" name="Segnaposto contenuto 2"/>
          <p:cNvSpPr>
            <a:spLocks noGrp="1"/>
          </p:cNvSpPr>
          <p:nvPr>
            <p:ph idx="1"/>
          </p:nvPr>
        </p:nvSpPr>
        <p:spPr>
          <a:xfrm>
            <a:off x="628649" y="1825625"/>
            <a:ext cx="8177893" cy="4351338"/>
          </a:xfrm>
        </p:spPr>
        <p:txBody>
          <a:bodyPr>
            <a:normAutofit/>
          </a:bodyPr>
          <a:lstStyle/>
          <a:p>
            <a:pPr marL="0" indent="0">
              <a:buNone/>
            </a:pPr>
            <a:r>
              <a:rPr lang="it-IT" dirty="0"/>
              <a:t>JavaScript è stato ideato nel 1995 da Netscape e rilasciato con la versione 2.0 del suo browser, </a:t>
            </a:r>
            <a:r>
              <a:rPr lang="it-IT" i="1" dirty="0"/>
              <a:t>Netscape Navigator</a:t>
            </a:r>
            <a:r>
              <a:rPr lang="it-IT" dirty="0"/>
              <a:t>, dapprima con il nome </a:t>
            </a:r>
            <a:r>
              <a:rPr lang="it-IT" b="1" dirty="0" err="1"/>
              <a:t>LiveScript</a:t>
            </a:r>
            <a:r>
              <a:rPr lang="it-IT" dirty="0"/>
              <a:t> e subito dopo con l'attuale nome, creando all'inizio non poca confusione con Java che proprio in quell'anno debuttava con grande attenzione da parte del mondo del software.</a:t>
            </a:r>
          </a:p>
          <a:p>
            <a:pPr marL="0" indent="0">
              <a:buNone/>
            </a:pPr>
            <a:r>
              <a:rPr lang="it-IT" dirty="0"/>
              <a:t>Da subito JavaScript aggiunse alle pagine HTML la possibilità di essere modificate in modo dinamico, in base all'interazione dell'utente con il browser (lato client). Questo grazie alle funzionalità di calcolo e di manipolazione dei documenti che era possibile effettuare anche senza coinvolgere il server. Questa caratteristica è stata sottolineata durante gli anni '90 con il nome che veniva dato all'accoppiata HTML-JavaScript: </a:t>
            </a:r>
            <a:r>
              <a:rPr lang="it-IT" b="1" dirty="0" err="1"/>
              <a:t>Dynamic</a:t>
            </a:r>
            <a:r>
              <a:rPr lang="it-IT" b="1" dirty="0"/>
              <a:t> HTML (DHTML)</a:t>
            </a:r>
            <a:r>
              <a:rPr lang="it-IT" dirty="0"/>
              <a:t>.</a:t>
            </a:r>
          </a:p>
          <a:p>
            <a:pPr marL="182563" indent="0">
              <a:buNone/>
            </a:pPr>
            <a:endParaRPr lang="it-IT" dirty="0" smtClean="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164</a:t>
            </a:fld>
            <a:endParaRPr lang="it-IT" dirty="0"/>
          </a:p>
        </p:txBody>
      </p:sp>
    </p:spTree>
    <p:extLst>
      <p:ext uri="{BB962C8B-B14F-4D97-AF65-F5344CB8AC3E}">
        <p14:creationId xmlns:p14="http://schemas.microsoft.com/office/powerpoint/2010/main" val="137804541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Un po’ di storia</a:t>
            </a:r>
            <a:endParaRPr lang="it-IT" dirty="0"/>
          </a:p>
        </p:txBody>
      </p:sp>
      <p:sp>
        <p:nvSpPr>
          <p:cNvPr id="3" name="Segnaposto contenuto 2"/>
          <p:cNvSpPr>
            <a:spLocks noGrp="1"/>
          </p:cNvSpPr>
          <p:nvPr>
            <p:ph idx="1"/>
          </p:nvPr>
        </p:nvSpPr>
        <p:spPr>
          <a:xfrm>
            <a:off x="628649" y="1825625"/>
            <a:ext cx="8177893" cy="4351338"/>
          </a:xfrm>
        </p:spPr>
        <p:txBody>
          <a:bodyPr>
            <a:normAutofit/>
          </a:bodyPr>
          <a:lstStyle/>
          <a:p>
            <a:pPr marL="0" indent="0">
              <a:buNone/>
            </a:pPr>
            <a:r>
              <a:rPr lang="it-IT" dirty="0"/>
              <a:t>Nel 1997, sulla base del linguaggio di Netscape, nacque lo standard </a:t>
            </a:r>
            <a:r>
              <a:rPr lang="it-IT" i="1" dirty="0"/>
              <a:t>ECMA-262</a:t>
            </a:r>
            <a:r>
              <a:rPr lang="it-IT" dirty="0"/>
              <a:t> definito dall'organismo di standardizzazione industriale </a:t>
            </a:r>
            <a:r>
              <a:rPr lang="it-IT" dirty="0">
                <a:hlinkClick r:id="rId2" tooltip="ECMA International"/>
              </a:rPr>
              <a:t>ECMA International</a:t>
            </a:r>
            <a:r>
              <a:rPr lang="it-IT" dirty="0"/>
              <a:t> che rappresentava le specifiche del linguaggio </a:t>
            </a:r>
            <a:r>
              <a:rPr lang="it-IT" b="1" dirty="0" err="1"/>
              <a:t>ECMAScript</a:t>
            </a:r>
            <a:r>
              <a:rPr lang="it-IT" dirty="0" smtClean="0"/>
              <a:t>.</a:t>
            </a:r>
          </a:p>
          <a:p>
            <a:pPr marL="0" indent="0">
              <a:buNone/>
            </a:pPr>
            <a:endParaRPr lang="it-IT" dirty="0"/>
          </a:p>
          <a:p>
            <a:pPr marL="0" indent="0">
              <a:buNone/>
            </a:pPr>
            <a:r>
              <a:rPr lang="it-IT" dirty="0"/>
              <a:t>L'esigenza di rendere il Web sempre più interattivo e dinamico favorì la nascita di tecnologie concorrenti: Flash, ActiveX e gli Applet Java. Queste tecnologie fornivano la possibilità di realizzare funzionalità ed effetti grafici di maggior impatto rispetto a quanto possibile con JavaScript, ma richiedevano specifici </a:t>
            </a:r>
            <a:r>
              <a:rPr lang="it-IT" dirty="0" err="1"/>
              <a:t>runtime</a:t>
            </a:r>
            <a:r>
              <a:rPr lang="it-IT" dirty="0"/>
              <a:t> o, come i controlli ActiveX, giravano solo su uno specifico browser.</a:t>
            </a:r>
            <a:endParaRPr lang="it-IT" dirty="0" smtClean="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165</a:t>
            </a:fld>
            <a:endParaRPr lang="it-IT" dirty="0"/>
          </a:p>
        </p:txBody>
      </p:sp>
    </p:spTree>
    <p:extLst>
      <p:ext uri="{BB962C8B-B14F-4D97-AF65-F5344CB8AC3E}">
        <p14:creationId xmlns:p14="http://schemas.microsoft.com/office/powerpoint/2010/main" val="198381804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Un po’ di storia</a:t>
            </a:r>
            <a:endParaRPr lang="it-IT" dirty="0"/>
          </a:p>
        </p:txBody>
      </p:sp>
      <p:sp>
        <p:nvSpPr>
          <p:cNvPr id="3" name="Segnaposto contenuto 2"/>
          <p:cNvSpPr>
            <a:spLocks noGrp="1"/>
          </p:cNvSpPr>
          <p:nvPr>
            <p:ph idx="1"/>
          </p:nvPr>
        </p:nvSpPr>
        <p:spPr>
          <a:xfrm>
            <a:off x="628649" y="1825625"/>
            <a:ext cx="8177893" cy="4351338"/>
          </a:xfrm>
        </p:spPr>
        <p:txBody>
          <a:bodyPr>
            <a:normAutofit lnSpcReduction="10000"/>
          </a:bodyPr>
          <a:lstStyle/>
          <a:p>
            <a:pPr marL="0" indent="0">
              <a:buNone/>
            </a:pPr>
            <a:r>
              <a:rPr lang="it-IT" dirty="0"/>
              <a:t>La concorrenza tra componenti esterni e JavaScript è durata diversi anni e vide Flash predominante sul fronte dell'interazione utente e dei formati per l'advertising, a discapito di JavaScript, che sembrava essere destinato ad un lento declino</a:t>
            </a:r>
            <a:r>
              <a:rPr lang="it-IT" dirty="0" smtClean="0"/>
              <a:t>.</a:t>
            </a:r>
          </a:p>
          <a:p>
            <a:pPr marL="0" indent="0">
              <a:buNone/>
            </a:pPr>
            <a:endParaRPr lang="it-IT" dirty="0" smtClean="0"/>
          </a:p>
          <a:p>
            <a:pPr marL="0" indent="0">
              <a:buNone/>
            </a:pPr>
            <a:r>
              <a:rPr lang="it-IT" dirty="0"/>
              <a:t>Fu l'avvento della tecnologia Ajax, la possibilità cioè di comunicare in maniera asincrona con il server tramite script, a riportare JavaScript sulla cresta dell'onda.</a:t>
            </a:r>
          </a:p>
          <a:p>
            <a:pPr marL="0" indent="0">
              <a:buNone/>
            </a:pPr>
            <a:r>
              <a:rPr lang="it-IT" dirty="0"/>
              <a:t>Il rinnovato interesse verso il linguaggio con le nuove potenzialità applicative ha fatto nascere il cosiddetto </a:t>
            </a:r>
            <a:r>
              <a:rPr lang="it-IT" b="1" dirty="0"/>
              <a:t>Web 2.0</a:t>
            </a:r>
            <a:r>
              <a:rPr lang="it-IT" dirty="0"/>
              <a:t> ed ha fatto fiorire numerose librerie con lo scopo di semplificare alcune delle attività più comuni e di bypassare le differenze che ancora c'erano tra i Browser, favorendo una programmazione unificata e più rapida.</a:t>
            </a:r>
          </a:p>
          <a:p>
            <a:pPr marL="0" indent="0">
              <a:buNone/>
            </a:pPr>
            <a:r>
              <a:rPr lang="it-IT" dirty="0"/>
              <a:t>Abbiamo per le mani un linguaggio maturo e utilizzabile in diversi contesti non più necessariamente legati al Web.</a:t>
            </a:r>
          </a:p>
          <a:p>
            <a:pPr marL="0" indent="0">
              <a:buNone/>
            </a:pPr>
            <a:endParaRPr lang="it-IT" dirty="0" smtClean="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166</a:t>
            </a:fld>
            <a:endParaRPr lang="it-IT" dirty="0"/>
          </a:p>
        </p:txBody>
      </p:sp>
    </p:spTree>
    <p:extLst>
      <p:ext uri="{BB962C8B-B14F-4D97-AF65-F5344CB8AC3E}">
        <p14:creationId xmlns:p14="http://schemas.microsoft.com/office/powerpoint/2010/main" val="419477097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ECMAScript</a:t>
            </a:r>
            <a:r>
              <a:rPr lang="it-IT" dirty="0" smtClean="0"/>
              <a:t> 6</a:t>
            </a:r>
            <a:endParaRPr lang="it-IT" dirty="0"/>
          </a:p>
        </p:txBody>
      </p:sp>
      <p:sp>
        <p:nvSpPr>
          <p:cNvPr id="3" name="Segnaposto contenuto 2"/>
          <p:cNvSpPr>
            <a:spLocks noGrp="1"/>
          </p:cNvSpPr>
          <p:nvPr>
            <p:ph idx="1"/>
          </p:nvPr>
        </p:nvSpPr>
        <p:spPr>
          <a:xfrm>
            <a:off x="628649" y="1825625"/>
            <a:ext cx="8177893" cy="4351338"/>
          </a:xfrm>
        </p:spPr>
        <p:txBody>
          <a:bodyPr>
            <a:normAutofit/>
          </a:bodyPr>
          <a:lstStyle/>
          <a:p>
            <a:pPr marL="0" indent="0">
              <a:buNone/>
            </a:pPr>
            <a:r>
              <a:rPr lang="it-IT" dirty="0"/>
              <a:t>Allo stato attuale, l'ultima versione ufficiale di </a:t>
            </a:r>
            <a:r>
              <a:rPr lang="it-IT" dirty="0" err="1"/>
              <a:t>ECMAScript</a:t>
            </a:r>
            <a:r>
              <a:rPr lang="it-IT" dirty="0"/>
              <a:t> è la 6, pubblicata a giugno del 2015. Questa versione delle specifiche, indicata generalmente con ES6 o come </a:t>
            </a:r>
            <a:r>
              <a:rPr lang="it-IT" dirty="0" err="1"/>
              <a:t>ECMAScript</a:t>
            </a:r>
            <a:r>
              <a:rPr lang="it-IT" dirty="0"/>
              <a:t> 2015, aggiunge delle interessanti novità al linguaggio di </a:t>
            </a:r>
            <a:r>
              <a:rPr lang="it-IT" dirty="0" err="1"/>
              <a:t>scripting</a:t>
            </a:r>
            <a:r>
              <a:rPr lang="it-IT" dirty="0"/>
              <a:t> e nel corso della guida verranno opportunamente evidenziate. </a:t>
            </a:r>
            <a:endParaRPr lang="it-IT" dirty="0" smtClean="0"/>
          </a:p>
          <a:p>
            <a:pPr marL="0" indent="0">
              <a:buNone/>
            </a:pPr>
            <a:r>
              <a:rPr lang="it-IT" dirty="0" smtClean="0"/>
              <a:t>Tuttavia</a:t>
            </a:r>
            <a:r>
              <a:rPr lang="it-IT" dirty="0"/>
              <a:t>, il loro supporto da parte dei browser più recenti non è del tutto completo. Vedremo comunque come, nonostante tutto, le nuove funzionalità di JavaScript derivanti da ES6 possano essere utilizzato sin da ora</a:t>
            </a:r>
            <a:endParaRPr lang="it-IT" dirty="0" smtClean="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167</a:t>
            </a:fld>
            <a:endParaRPr lang="it-IT" dirty="0"/>
          </a:p>
        </p:txBody>
      </p:sp>
    </p:spTree>
    <p:extLst>
      <p:ext uri="{BB962C8B-B14F-4D97-AF65-F5344CB8AC3E}">
        <p14:creationId xmlns:p14="http://schemas.microsoft.com/office/powerpoint/2010/main" val="211700698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Libraries and </a:t>
            </a:r>
            <a:r>
              <a:rPr lang="it-IT" dirty="0" err="1" smtClean="0"/>
              <a:t>Framewoks</a:t>
            </a: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168</a:t>
            </a:fld>
            <a:endParaRPr lang="it-IT" dirty="0"/>
          </a:p>
        </p:txBody>
      </p:sp>
      <p:pic>
        <p:nvPicPr>
          <p:cNvPr id="6152" name="Picture 8" descr="5 Most Popular Javascript Frameworks And Libraries 2020 - YouT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504" y="1690691"/>
            <a:ext cx="7099835" cy="3993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179440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Libraries and </a:t>
            </a:r>
            <a:r>
              <a:rPr lang="it-IT" dirty="0" err="1" smtClean="0"/>
              <a:t>Framewoks</a:t>
            </a: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169</a:t>
            </a:fld>
            <a:endParaRPr lang="it-IT" dirty="0"/>
          </a:p>
        </p:txBody>
      </p:sp>
      <p:pic>
        <p:nvPicPr>
          <p:cNvPr id="6148" name="Picture 4" descr="2022 JavaScript Frameworks - Accelebr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4031" y="1771876"/>
            <a:ext cx="3404053" cy="3908358"/>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JavaScript Frameworks: Which Ones to Use in 2022? - DistantJob - Remote  Recruitment Agenc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1422" y="2710934"/>
            <a:ext cx="4340225" cy="2030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175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La </a:t>
            </a:r>
            <a:r>
              <a:rPr lang="it-IT" dirty="0" err="1"/>
              <a:t>Pascalina</a:t>
            </a:r>
            <a:endParaRPr lang="it-IT" dirty="0"/>
          </a:p>
        </p:txBody>
      </p:sp>
      <p:sp>
        <p:nvSpPr>
          <p:cNvPr id="3" name="Segnaposto contenuto 2"/>
          <p:cNvSpPr>
            <a:spLocks noGrp="1"/>
          </p:cNvSpPr>
          <p:nvPr>
            <p:ph idx="1"/>
          </p:nvPr>
        </p:nvSpPr>
        <p:spPr/>
        <p:txBody>
          <a:bodyPr anchor="ctr"/>
          <a:lstStyle/>
          <a:p>
            <a:pPr marL="0" indent="0" algn="just">
              <a:buFont typeface="Wingdings" panose="05000000000000000000" pitchFamily="2" charset="2"/>
              <a:buNone/>
            </a:pPr>
            <a:r>
              <a:rPr lang="it-IT" altLang="it-IT" sz="2000" dirty="0"/>
              <a:t>Il primo esemplare fu costruito da Pascal per aiutare il padre, funzionario delle imposte per </a:t>
            </a:r>
            <a:r>
              <a:rPr lang="it-IT" altLang="it-IT" sz="2000" b="1" dirty="0"/>
              <a:t>gestire la propria contabilità</a:t>
            </a:r>
            <a:r>
              <a:rPr lang="it-IT" altLang="it-IT" sz="2000" dirty="0"/>
              <a:t>.</a:t>
            </a:r>
          </a:p>
          <a:p>
            <a:pPr marL="0" indent="0" algn="just">
              <a:buFont typeface="Wingdings" panose="05000000000000000000" pitchFamily="2" charset="2"/>
              <a:buNone/>
            </a:pPr>
            <a:endParaRPr lang="it-IT" altLang="it-IT" sz="2000" dirty="0"/>
          </a:p>
          <a:p>
            <a:pPr marL="0" indent="0" algn="just">
              <a:buFont typeface="Wingdings" panose="05000000000000000000" pitchFamily="2" charset="2"/>
              <a:buNone/>
            </a:pPr>
            <a:r>
              <a:rPr lang="it-IT" altLang="it-IT" sz="2000" dirty="0"/>
              <a:t>Fu considerata per anni la prima calcolatrice meccanica inventata, anche se questo merito andrebbe alla calcolatrice di </a:t>
            </a:r>
            <a:r>
              <a:rPr lang="it-IT" altLang="it-IT" sz="2000" b="1" dirty="0"/>
              <a:t>Wilhelm </a:t>
            </a:r>
            <a:r>
              <a:rPr lang="it-IT" altLang="it-IT" sz="2000" b="1" dirty="0" err="1"/>
              <a:t>Schickard</a:t>
            </a:r>
            <a:r>
              <a:rPr lang="it-IT" altLang="it-IT" sz="2000" dirty="0"/>
              <a:t> (1623), eccellente in molteplici campi (arte, scienza, </a:t>
            </a:r>
            <a:r>
              <a:rPr lang="it-IT" altLang="it-IT" sz="2000" dirty="0" err="1"/>
              <a:t>etc</a:t>
            </a:r>
            <a:r>
              <a:rPr lang="it-IT" altLang="it-IT" sz="2000" dirty="0"/>
              <a:t>…) che visse in Germania</a:t>
            </a:r>
            <a:r>
              <a:rPr lang="it-IT" altLang="it-IT" sz="2000" dirty="0" smtClean="0"/>
              <a:t>.</a:t>
            </a:r>
            <a:endParaRPr lang="it-IT" altLang="it-IT" sz="2000" dirty="0"/>
          </a:p>
        </p:txBody>
      </p:sp>
      <p:sp>
        <p:nvSpPr>
          <p:cNvPr id="4" name="Segnaposto numero diapositiva 3"/>
          <p:cNvSpPr txBox="1">
            <a:spLocks/>
          </p:cNvSpPr>
          <p:nvPr/>
        </p:nvSpPr>
        <p:spPr>
          <a:xfrm>
            <a:off x="4034068" y="6138467"/>
            <a:ext cx="794708" cy="365125"/>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smtClean="0"/>
              <a:t>15</a:t>
            </a:r>
            <a:endParaRPr lang="it-IT" dirty="0"/>
          </a:p>
        </p:txBody>
      </p:sp>
    </p:spTree>
    <p:extLst>
      <p:ext uri="{BB962C8B-B14F-4D97-AF65-F5344CB8AC3E}">
        <p14:creationId xmlns:p14="http://schemas.microsoft.com/office/powerpoint/2010/main" val="83384528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Python</a:t>
            </a: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170</a:t>
            </a:fld>
            <a:endParaRPr lang="it-IT" dirty="0"/>
          </a:p>
        </p:txBody>
      </p:sp>
      <p:pic>
        <p:nvPicPr>
          <p:cNvPr id="5122" name="Picture 2" descr="Risultati immagini per pyth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033" y="1924941"/>
            <a:ext cx="4729934" cy="2550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09861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Perché usare </a:t>
            </a:r>
            <a:r>
              <a:rPr lang="it-IT" dirty="0" err="1" smtClean="0"/>
              <a:t>Python</a:t>
            </a:r>
            <a:r>
              <a:rPr lang="it-IT" dirty="0" smtClean="0"/>
              <a:t> ?</a:t>
            </a:r>
            <a:endParaRPr lang="it-IT" dirty="0"/>
          </a:p>
        </p:txBody>
      </p:sp>
      <p:sp>
        <p:nvSpPr>
          <p:cNvPr id="3" name="Segnaposto contenuto 2"/>
          <p:cNvSpPr>
            <a:spLocks noGrp="1"/>
          </p:cNvSpPr>
          <p:nvPr>
            <p:ph idx="1"/>
          </p:nvPr>
        </p:nvSpPr>
        <p:spPr/>
        <p:txBody>
          <a:bodyPr>
            <a:normAutofit/>
          </a:bodyPr>
          <a:lstStyle/>
          <a:p>
            <a:pPr>
              <a:buClr>
                <a:schemeClr val="tx1"/>
              </a:buClr>
            </a:pPr>
            <a:r>
              <a:rPr lang="it-IT" b="1" dirty="0" smtClean="0">
                <a:solidFill>
                  <a:srgbClr val="FFC000"/>
                </a:solidFill>
              </a:rPr>
              <a:t>Qualità del software</a:t>
            </a:r>
          </a:p>
          <a:p>
            <a:pPr marL="0" indent="0" algn="just">
              <a:buNone/>
              <a:tabLst>
                <a:tab pos="182563" algn="l"/>
              </a:tabLst>
            </a:pPr>
            <a:r>
              <a:rPr lang="it-IT" dirty="0"/>
              <a:t>	</a:t>
            </a:r>
            <a:r>
              <a:rPr lang="it-IT" dirty="0" smtClean="0"/>
              <a:t>Enfasi sulla leggibilità del codice e dunque sulla manutenibilità.</a:t>
            </a:r>
          </a:p>
          <a:p>
            <a:pPr marL="182563" indent="0" algn="just">
              <a:buNone/>
            </a:pPr>
            <a:r>
              <a:rPr lang="it-IT" dirty="0" smtClean="0"/>
              <a:t>Radicato supporto per i meccanismi di riusabilità del software, come la programmazione orientata agli oggetti.</a:t>
            </a:r>
          </a:p>
          <a:p>
            <a:pPr>
              <a:buClr>
                <a:schemeClr val="tx1"/>
              </a:buClr>
            </a:pPr>
            <a:r>
              <a:rPr lang="it-IT" b="1" dirty="0" smtClean="0">
                <a:solidFill>
                  <a:srgbClr val="FFC000"/>
                </a:solidFill>
              </a:rPr>
              <a:t>Produttività di sviluppo</a:t>
            </a:r>
          </a:p>
          <a:p>
            <a:pPr marL="182563" indent="0" algn="just">
              <a:buNone/>
            </a:pPr>
            <a:r>
              <a:rPr lang="it-IT" dirty="0" err="1" smtClean="0"/>
              <a:t>Python</a:t>
            </a:r>
            <a:r>
              <a:rPr lang="it-IT" dirty="0" smtClean="0"/>
              <a:t> spinge la produttività degli sviluppatori molto oltre rispetto per esempio a C/C++ o Java. Il codice ha dimensioni da 1/3 a 1/5 rispetto all’analogo C/C++ o Java. Ciò significa meno da digitare e manutenere.</a:t>
            </a:r>
            <a:endParaRPr lang="it-IT" dirty="0"/>
          </a:p>
          <a:p>
            <a:pPr>
              <a:buClr>
                <a:schemeClr val="tx1"/>
              </a:buClr>
            </a:pPr>
            <a:r>
              <a:rPr lang="it-IT" b="1" dirty="0" smtClean="0">
                <a:solidFill>
                  <a:srgbClr val="FFC000"/>
                </a:solidFill>
              </a:rPr>
              <a:t>Portabilità dei programmi</a:t>
            </a:r>
          </a:p>
          <a:p>
            <a:pPr marL="182563" indent="0" algn="just">
              <a:buNone/>
            </a:pPr>
            <a:r>
              <a:rPr lang="it-IT" dirty="0" smtClean="0"/>
              <a:t>I programmi scritti in </a:t>
            </a:r>
            <a:r>
              <a:rPr lang="it-IT" dirty="0" err="1" smtClean="0"/>
              <a:t>Python</a:t>
            </a:r>
            <a:r>
              <a:rPr lang="it-IT" dirty="0" smtClean="0"/>
              <a:t> possono essere eseguiti senza modifiche su tutte le piattaforme di elaborazione. Inoltre </a:t>
            </a:r>
            <a:r>
              <a:rPr lang="it-IT" dirty="0" err="1" smtClean="0"/>
              <a:t>Python</a:t>
            </a:r>
            <a:r>
              <a:rPr lang="it-IT" dirty="0" smtClean="0"/>
              <a:t> offre varie opzioni per codificare Interfacce Utenti Grafiche (GUI) portabili.</a:t>
            </a:r>
          </a:p>
          <a:p>
            <a:pPr marL="182563" indent="0">
              <a:buNone/>
            </a:pPr>
            <a:endParaRPr lang="it-IT" dirty="0" smtClean="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171</a:t>
            </a:fld>
            <a:endParaRPr lang="it-IT" dirty="0"/>
          </a:p>
        </p:txBody>
      </p:sp>
    </p:spTree>
    <p:extLst>
      <p:ext uri="{BB962C8B-B14F-4D97-AF65-F5344CB8AC3E}">
        <p14:creationId xmlns:p14="http://schemas.microsoft.com/office/powerpoint/2010/main" val="148263326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Perché usare </a:t>
            </a:r>
            <a:r>
              <a:rPr lang="it-IT" dirty="0" err="1" smtClean="0"/>
              <a:t>Python</a:t>
            </a:r>
            <a:r>
              <a:rPr lang="it-IT" dirty="0" smtClean="0"/>
              <a:t> ?</a:t>
            </a:r>
            <a:endParaRPr lang="it-IT" dirty="0"/>
          </a:p>
        </p:txBody>
      </p:sp>
      <p:sp>
        <p:nvSpPr>
          <p:cNvPr id="3" name="Segnaposto contenuto 2"/>
          <p:cNvSpPr>
            <a:spLocks noGrp="1"/>
          </p:cNvSpPr>
          <p:nvPr>
            <p:ph idx="1"/>
          </p:nvPr>
        </p:nvSpPr>
        <p:spPr/>
        <p:txBody>
          <a:bodyPr>
            <a:normAutofit/>
          </a:bodyPr>
          <a:lstStyle/>
          <a:p>
            <a:pPr>
              <a:buClr>
                <a:schemeClr val="tx1"/>
              </a:buClr>
            </a:pPr>
            <a:r>
              <a:rPr lang="it-IT" b="1" dirty="0" smtClean="0">
                <a:solidFill>
                  <a:srgbClr val="FFC000"/>
                </a:solidFill>
              </a:rPr>
              <a:t>Librerie di supporto</a:t>
            </a:r>
          </a:p>
          <a:p>
            <a:pPr marL="182563" indent="0" algn="just">
              <a:buNone/>
              <a:tabLst>
                <a:tab pos="182563" algn="l"/>
              </a:tabLst>
            </a:pPr>
            <a:r>
              <a:rPr lang="it-IT" dirty="0" err="1" smtClean="0"/>
              <a:t>Python</a:t>
            </a:r>
            <a:r>
              <a:rPr lang="it-IT" dirty="0" smtClean="0"/>
              <a:t> viene distribuito insieme ad una ricca collezione di funzionalità pronte all’uso e portabili, note come librerie standard. Questa libreria supporta un insieme molto ampio delle esigenze di programmazione.</a:t>
            </a:r>
          </a:p>
          <a:p>
            <a:pPr>
              <a:buClr>
                <a:schemeClr val="tx1"/>
              </a:buClr>
            </a:pPr>
            <a:r>
              <a:rPr lang="it-IT" b="1" dirty="0" smtClean="0">
                <a:solidFill>
                  <a:srgbClr val="FFC000"/>
                </a:solidFill>
              </a:rPr>
              <a:t>Integrazione di componenti</a:t>
            </a:r>
          </a:p>
          <a:p>
            <a:pPr marL="182563" indent="0" algn="just">
              <a:buNone/>
            </a:pPr>
            <a:r>
              <a:rPr lang="it-IT" dirty="0" smtClean="0"/>
              <a:t>Gli script </a:t>
            </a:r>
            <a:r>
              <a:rPr lang="it-IT" dirty="0" err="1" smtClean="0"/>
              <a:t>Python</a:t>
            </a:r>
            <a:r>
              <a:rPr lang="it-IT" dirty="0" smtClean="0"/>
              <a:t> possono comunicare facilmente con i componenti di altre applicazioni. Il codice </a:t>
            </a:r>
            <a:r>
              <a:rPr lang="it-IT" dirty="0" err="1" smtClean="0"/>
              <a:t>Python</a:t>
            </a:r>
            <a:r>
              <a:rPr lang="it-IT" dirty="0" smtClean="0"/>
              <a:t> può invocare librerie C/C++, può essere chiamato da C/C++, e può integrarsi con Java e .NET.</a:t>
            </a:r>
            <a:endParaRPr lang="it-IT" dirty="0"/>
          </a:p>
          <a:p>
            <a:pPr>
              <a:buClr>
                <a:schemeClr val="tx1"/>
              </a:buClr>
            </a:pPr>
            <a:r>
              <a:rPr lang="it-IT" b="1" dirty="0" smtClean="0">
                <a:solidFill>
                  <a:srgbClr val="FFC000"/>
                </a:solidFill>
              </a:rPr>
              <a:t>Divertimento</a:t>
            </a:r>
          </a:p>
          <a:p>
            <a:pPr marL="182563" indent="0" algn="just">
              <a:buNone/>
            </a:pPr>
            <a:r>
              <a:rPr lang="it-IT" dirty="0" smtClean="0"/>
              <a:t>Grazie alla sua facilità d’uso e alla ricca dotazione di funzionalità, la programmazione diventa più un divertimento che una routine.</a:t>
            </a:r>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172</a:t>
            </a:fld>
            <a:endParaRPr lang="it-IT" dirty="0"/>
          </a:p>
        </p:txBody>
      </p:sp>
    </p:spTree>
    <p:extLst>
      <p:ext uri="{BB962C8B-B14F-4D97-AF65-F5344CB8AC3E}">
        <p14:creationId xmlns:p14="http://schemas.microsoft.com/office/powerpoint/2010/main" val="273361016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 svantaggi ? Forse uno ….</a:t>
            </a:r>
            <a:endParaRPr lang="it-IT" dirty="0"/>
          </a:p>
        </p:txBody>
      </p:sp>
      <p:sp>
        <p:nvSpPr>
          <p:cNvPr id="3" name="Segnaposto contenuto 2"/>
          <p:cNvSpPr>
            <a:spLocks noGrp="1"/>
          </p:cNvSpPr>
          <p:nvPr>
            <p:ph idx="1"/>
          </p:nvPr>
        </p:nvSpPr>
        <p:spPr/>
        <p:txBody>
          <a:bodyPr/>
          <a:lstStyle/>
          <a:p>
            <a:pPr marL="0" indent="0" algn="just">
              <a:buNone/>
            </a:pPr>
            <a:r>
              <a:rPr lang="it-IT" dirty="0" smtClean="0"/>
              <a:t>Il solo svantaggio di </a:t>
            </a:r>
            <a:r>
              <a:rPr lang="it-IT" dirty="0" err="1" smtClean="0"/>
              <a:t>Python</a:t>
            </a:r>
            <a:r>
              <a:rPr lang="it-IT" dirty="0" smtClean="0"/>
              <a:t> è che non può essere così veloce in fase di esecuzione come altri linguaggi compilati quali in C/C++.</a:t>
            </a:r>
          </a:p>
          <a:p>
            <a:pPr marL="0" indent="0" algn="just">
              <a:buNone/>
            </a:pPr>
            <a:r>
              <a:rPr lang="it-IT" dirty="0" smtClean="0"/>
              <a:t>Il fatto che ciò debba preoccupare di meno dipende dal fatto che la velocità dipende dal tipo di programmi che si scrivono.</a:t>
            </a:r>
          </a:p>
          <a:p>
            <a:pPr marL="0" indent="0" algn="just">
              <a:buNone/>
            </a:pPr>
            <a:r>
              <a:rPr lang="it-IT" dirty="0" smtClean="0"/>
              <a:t>Ogni qualvolta si elabora qualche cosa di </a:t>
            </a:r>
            <a:r>
              <a:rPr lang="it-IT" i="1" dirty="0" smtClean="0"/>
              <a:t>reale </a:t>
            </a:r>
            <a:r>
              <a:rPr lang="it-IT" dirty="0" smtClean="0"/>
              <a:t>in uno script </a:t>
            </a:r>
            <a:r>
              <a:rPr lang="it-IT" dirty="0" err="1" smtClean="0"/>
              <a:t>Python</a:t>
            </a:r>
            <a:r>
              <a:rPr lang="it-IT" dirty="0" smtClean="0"/>
              <a:t>, come costruire una GUI oppure elaborare un file, questi compiti vengono demandati al codice C compilato sottostante all’interprete </a:t>
            </a:r>
            <a:r>
              <a:rPr lang="it-IT" dirty="0" err="1" smtClean="0"/>
              <a:t>Python</a:t>
            </a:r>
            <a:r>
              <a:rPr lang="it-IT" dirty="0" smtClean="0"/>
              <a:t>. In questo modo l’elaborazione viene eseguita alla velocità del C.</a:t>
            </a:r>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173</a:t>
            </a:fld>
            <a:endParaRPr lang="it-IT" dirty="0"/>
          </a:p>
        </p:txBody>
      </p:sp>
    </p:spTree>
    <p:extLst>
      <p:ext uri="{BB962C8B-B14F-4D97-AF65-F5344CB8AC3E}">
        <p14:creationId xmlns:p14="http://schemas.microsoft.com/office/powerpoint/2010/main" val="174803969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La prospettiva di </a:t>
            </a:r>
            <a:r>
              <a:rPr lang="it-IT" dirty="0" err="1" smtClean="0"/>
              <a:t>Python</a:t>
            </a:r>
            <a:endParaRPr lang="it-IT" dirty="0"/>
          </a:p>
        </p:txBody>
      </p:sp>
      <p:sp>
        <p:nvSpPr>
          <p:cNvPr id="3" name="Segnaposto contenuto 2"/>
          <p:cNvSpPr>
            <a:spLocks noGrp="1"/>
          </p:cNvSpPr>
          <p:nvPr>
            <p:ph idx="1"/>
          </p:nvPr>
        </p:nvSpPr>
        <p:spPr/>
        <p:txBody>
          <a:bodyPr/>
          <a:lstStyle/>
          <a:p>
            <a:pPr marL="0" indent="0" algn="just">
              <a:buNone/>
            </a:pPr>
            <a:r>
              <a:rPr lang="it-IT" dirty="0" smtClean="0"/>
              <a:t>Quando viene dato a </a:t>
            </a:r>
            <a:r>
              <a:rPr lang="it-IT" dirty="0" err="1" smtClean="0"/>
              <a:t>Python</a:t>
            </a:r>
            <a:r>
              <a:rPr lang="it-IT" dirty="0" smtClean="0"/>
              <a:t> il comando di esecuzione di un </a:t>
            </a:r>
            <a:r>
              <a:rPr lang="it-IT" dirty="0" err="1" smtClean="0"/>
              <a:t>scirpt</a:t>
            </a:r>
            <a:r>
              <a:rPr lang="it-IT" dirty="0" smtClean="0"/>
              <a:t>, ci sono alcuni passaggi che vengono effettuati prima che il codice venga effettivamente messo in esecuzione.</a:t>
            </a:r>
          </a:p>
          <a:p>
            <a:pPr marL="0" indent="0" algn="just">
              <a:buNone/>
            </a:pPr>
            <a:endParaRPr lang="it-IT" dirty="0" smtClean="0"/>
          </a:p>
          <a:p>
            <a:pPr marL="457200" indent="-457200" algn="just">
              <a:buFont typeface="+mj-lt"/>
              <a:buAutoNum type="arabicPeriod"/>
            </a:pPr>
            <a:r>
              <a:rPr lang="it-IT" dirty="0" smtClean="0"/>
              <a:t>Compilazione in </a:t>
            </a:r>
            <a:r>
              <a:rPr lang="it-IT" b="1" dirty="0" smtClean="0">
                <a:solidFill>
                  <a:srgbClr val="FFC000"/>
                </a:solidFill>
              </a:rPr>
              <a:t>byte-code</a:t>
            </a:r>
          </a:p>
          <a:p>
            <a:pPr marL="457200" indent="-457200" algn="just">
              <a:buFont typeface="+mj-lt"/>
              <a:buAutoNum type="arabicPeriod"/>
            </a:pPr>
            <a:r>
              <a:rPr lang="it-IT" dirty="0" smtClean="0"/>
              <a:t>Invio alla </a:t>
            </a:r>
            <a:r>
              <a:rPr lang="it-IT" b="1" dirty="0" smtClean="0">
                <a:solidFill>
                  <a:srgbClr val="FFC000"/>
                </a:solidFill>
              </a:rPr>
              <a:t>macchina virtuale</a:t>
            </a:r>
            <a:endParaRPr lang="it-IT" b="1" dirty="0">
              <a:solidFill>
                <a:srgbClr val="FFC000"/>
              </a:solidFill>
            </a:endParaRPr>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174</a:t>
            </a:fld>
            <a:endParaRPr lang="it-IT" dirty="0"/>
          </a:p>
        </p:txBody>
      </p:sp>
    </p:spTree>
    <p:extLst>
      <p:ext uri="{BB962C8B-B14F-4D97-AF65-F5344CB8AC3E}">
        <p14:creationId xmlns:p14="http://schemas.microsoft.com/office/powerpoint/2010/main" val="55412101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Compilazione byte-code</a:t>
            </a:r>
            <a:endParaRPr lang="it-IT" dirty="0"/>
          </a:p>
        </p:txBody>
      </p:sp>
      <p:sp>
        <p:nvSpPr>
          <p:cNvPr id="3" name="Segnaposto contenuto 2"/>
          <p:cNvSpPr>
            <a:spLocks noGrp="1"/>
          </p:cNvSpPr>
          <p:nvPr>
            <p:ph idx="1"/>
          </p:nvPr>
        </p:nvSpPr>
        <p:spPr/>
        <p:txBody>
          <a:bodyPr/>
          <a:lstStyle/>
          <a:p>
            <a:pPr marL="0" indent="0" algn="just">
              <a:buNone/>
            </a:pPr>
            <a:r>
              <a:rPr lang="it-IT" dirty="0" err="1" smtClean="0"/>
              <a:t>Python</a:t>
            </a:r>
            <a:r>
              <a:rPr lang="it-IT" dirty="0" smtClean="0"/>
              <a:t> compila il codice sorgente in un formato chiamato </a:t>
            </a:r>
            <a:r>
              <a:rPr lang="it-IT" b="1" dirty="0" smtClean="0">
                <a:solidFill>
                  <a:srgbClr val="FFC000"/>
                </a:solidFill>
              </a:rPr>
              <a:t>byte-code</a:t>
            </a:r>
            <a:r>
              <a:rPr lang="it-IT" dirty="0" smtClean="0"/>
              <a:t>  che non è altro che la </a:t>
            </a:r>
            <a:r>
              <a:rPr lang="it-IT" i="1" dirty="0" smtClean="0"/>
              <a:t>traduzione</a:t>
            </a:r>
            <a:r>
              <a:rPr lang="it-IT" dirty="0" smtClean="0"/>
              <a:t> delle istruzioni da noi scritte in un formato a basso livello indipendente dalla piattaforma.</a:t>
            </a:r>
          </a:p>
          <a:p>
            <a:pPr marL="0" indent="0">
              <a:buNone/>
            </a:pPr>
            <a:r>
              <a:rPr lang="it-IT" dirty="0" smtClean="0"/>
              <a:t>Questa </a:t>
            </a:r>
            <a:r>
              <a:rPr lang="it-IT" i="1" dirty="0" smtClean="0"/>
              <a:t>traduzione </a:t>
            </a:r>
            <a:r>
              <a:rPr lang="it-IT" dirty="0" smtClean="0"/>
              <a:t>viene effettuata per velocizzare ed ottimizzare il codice da eseguire successivamente nella macchina virtuale.</a:t>
            </a:r>
          </a:p>
          <a:p>
            <a:pPr marL="0" indent="0">
              <a:buNone/>
            </a:pPr>
            <a:r>
              <a:rPr lang="it-IT" dirty="0" smtClean="0"/>
              <a:t>Il byte-code generato viene salvato su file </a:t>
            </a:r>
            <a:r>
              <a:rPr lang="it-IT" dirty="0" smtClean="0">
                <a:solidFill>
                  <a:srgbClr val="FFC000"/>
                </a:solidFill>
              </a:rPr>
              <a:t>.</a:t>
            </a:r>
            <a:r>
              <a:rPr lang="it-IT" dirty="0" err="1" smtClean="0">
                <a:solidFill>
                  <a:srgbClr val="FFC000"/>
                </a:solidFill>
              </a:rPr>
              <a:t>pyc</a:t>
            </a:r>
            <a:r>
              <a:rPr lang="it-IT" dirty="0" smtClean="0">
                <a:solidFill>
                  <a:srgbClr val="FFC000"/>
                </a:solidFill>
              </a:rPr>
              <a:t> </a:t>
            </a:r>
            <a:r>
              <a:rPr lang="it-IT" dirty="0" smtClean="0"/>
              <a:t>i (sorgenti sono su file </a:t>
            </a:r>
            <a:r>
              <a:rPr lang="it-IT" b="1" dirty="0" smtClean="0">
                <a:solidFill>
                  <a:srgbClr val="FFC000"/>
                </a:solidFill>
              </a:rPr>
              <a:t>.</a:t>
            </a:r>
            <a:r>
              <a:rPr lang="it-IT" b="1" dirty="0" err="1" smtClean="0">
                <a:solidFill>
                  <a:srgbClr val="FFC000"/>
                </a:solidFill>
              </a:rPr>
              <a:t>py</a:t>
            </a:r>
            <a:r>
              <a:rPr lang="it-IT" dirty="0" smtClean="0"/>
              <a:t>).</a:t>
            </a:r>
          </a:p>
          <a:p>
            <a:pPr marL="0" indent="0">
              <a:buNone/>
            </a:pPr>
            <a:endParaRPr lang="it-IT" dirty="0" smtClean="0"/>
          </a:p>
          <a:p>
            <a:pPr marL="0" indent="0">
              <a:buNone/>
            </a:pP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175</a:t>
            </a:fld>
            <a:endParaRPr lang="it-IT" dirty="0"/>
          </a:p>
        </p:txBody>
      </p:sp>
    </p:spTree>
    <p:extLst>
      <p:ext uri="{BB962C8B-B14F-4D97-AF65-F5344CB8AC3E}">
        <p14:creationId xmlns:p14="http://schemas.microsoft.com/office/powerpoint/2010/main" val="272987001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Macchina virtuale PVM</a:t>
            </a:r>
            <a:endParaRPr lang="it-IT" dirty="0"/>
          </a:p>
        </p:txBody>
      </p:sp>
      <p:sp>
        <p:nvSpPr>
          <p:cNvPr id="3" name="Segnaposto contenuto 2"/>
          <p:cNvSpPr>
            <a:spLocks noGrp="1"/>
          </p:cNvSpPr>
          <p:nvPr>
            <p:ph idx="1"/>
          </p:nvPr>
        </p:nvSpPr>
        <p:spPr/>
        <p:txBody>
          <a:bodyPr/>
          <a:lstStyle/>
          <a:p>
            <a:pPr marL="0" indent="0">
              <a:buNone/>
            </a:pPr>
            <a:r>
              <a:rPr lang="it-IT" dirty="0" smtClean="0"/>
              <a:t>Una volta che il programma è stato compilato in byte-code viene inviato alla macchina virtuale </a:t>
            </a:r>
            <a:r>
              <a:rPr lang="it-IT" b="1" dirty="0" err="1" smtClean="0">
                <a:solidFill>
                  <a:srgbClr val="FFC000"/>
                </a:solidFill>
              </a:rPr>
              <a:t>P</a:t>
            </a:r>
            <a:r>
              <a:rPr lang="it-IT" dirty="0" err="1" smtClean="0"/>
              <a:t>ython</a:t>
            </a:r>
            <a:r>
              <a:rPr lang="it-IT" dirty="0" smtClean="0"/>
              <a:t> </a:t>
            </a:r>
            <a:r>
              <a:rPr lang="it-IT" b="1" dirty="0" smtClean="0">
                <a:solidFill>
                  <a:srgbClr val="FFC000"/>
                </a:solidFill>
              </a:rPr>
              <a:t>V</a:t>
            </a:r>
            <a:r>
              <a:rPr lang="it-IT" dirty="0" smtClean="0"/>
              <a:t>irtual </a:t>
            </a:r>
            <a:r>
              <a:rPr lang="it-IT" b="1" dirty="0" smtClean="0">
                <a:solidFill>
                  <a:srgbClr val="FFC000"/>
                </a:solidFill>
              </a:rPr>
              <a:t>M</a:t>
            </a:r>
            <a:r>
              <a:rPr lang="it-IT" dirty="0" smtClean="0"/>
              <a:t>achine.</a:t>
            </a:r>
          </a:p>
          <a:p>
            <a:pPr marL="0" indent="0" algn="just">
              <a:buNone/>
            </a:pPr>
            <a:r>
              <a:rPr lang="it-IT" dirty="0" smtClean="0"/>
              <a:t>La PVM è l’interfaccia software tra il codice generico byte-code ed il sistema operativo della macchina fisica su cui intendiamo eseguire il programma.</a:t>
            </a: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176</a:t>
            </a:fld>
            <a:endParaRPr lang="it-IT" dirty="0"/>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3683" y="3657250"/>
            <a:ext cx="5420609" cy="1489516"/>
          </a:xfrm>
          <a:prstGeom prst="rect">
            <a:avLst/>
          </a:prstGeom>
        </p:spPr>
      </p:pic>
    </p:spTree>
    <p:extLst>
      <p:ext uri="{BB962C8B-B14F-4D97-AF65-F5344CB8AC3E}">
        <p14:creationId xmlns:p14="http://schemas.microsoft.com/office/powerpoint/2010/main" val="22673585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427163" y="365128"/>
            <a:ext cx="7088187" cy="1325563"/>
          </a:xfrm>
        </p:spPr>
        <p:txBody>
          <a:bodyPr/>
          <a:lstStyle/>
          <a:p>
            <a:r>
              <a:rPr lang="it-IT" altLang="it-IT" dirty="0"/>
              <a:t>George </a:t>
            </a:r>
            <a:r>
              <a:rPr lang="it-IT" altLang="it-IT" dirty="0" err="1"/>
              <a:t>Boole</a:t>
            </a:r>
            <a:endParaRPr lang="it-IT" dirty="0"/>
          </a:p>
        </p:txBody>
      </p:sp>
      <p:sp>
        <p:nvSpPr>
          <p:cNvPr id="3" name="Segnaposto contenuto 2"/>
          <p:cNvSpPr>
            <a:spLocks noGrp="1"/>
          </p:cNvSpPr>
          <p:nvPr>
            <p:ph idx="1"/>
          </p:nvPr>
        </p:nvSpPr>
        <p:spPr/>
        <p:txBody>
          <a:bodyPr anchor="ctr"/>
          <a:lstStyle/>
          <a:p>
            <a:pPr marL="0" indent="0" algn="just">
              <a:buFont typeface="Wingdings" panose="05000000000000000000" pitchFamily="2" charset="2"/>
              <a:buNone/>
            </a:pPr>
            <a:r>
              <a:rPr lang="it-IT" altLang="it-IT" sz="2000" dirty="0"/>
              <a:t>Matematico e logico britannico, è considerato il fondatore della logica matematica (1815-1864).</a:t>
            </a:r>
          </a:p>
          <a:p>
            <a:pPr marL="0" indent="0" algn="just">
              <a:buFont typeface="Wingdings" panose="05000000000000000000" pitchFamily="2" charset="2"/>
              <a:buNone/>
            </a:pPr>
            <a:endParaRPr lang="it-IT" altLang="it-IT" sz="2000" dirty="0"/>
          </a:p>
          <a:p>
            <a:pPr marL="0" indent="0" algn="just">
              <a:buFont typeface="Wingdings" panose="05000000000000000000" pitchFamily="2" charset="2"/>
              <a:buNone/>
            </a:pPr>
            <a:r>
              <a:rPr lang="it-IT" altLang="it-IT" sz="2000" dirty="0"/>
              <a:t>Autodidatta, studiò la matematica fin da giovane, morì all’età di 49 anni per l’aggravarsi di una forma febbrile causata da un banale raffreddore.</a:t>
            </a:r>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366" y="365128"/>
            <a:ext cx="1163237" cy="1410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egnaposto numero diapositiva 3"/>
          <p:cNvSpPr txBox="1">
            <a:spLocks/>
          </p:cNvSpPr>
          <p:nvPr/>
        </p:nvSpPr>
        <p:spPr>
          <a:xfrm>
            <a:off x="4034068" y="6138467"/>
            <a:ext cx="794708" cy="365125"/>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smtClean="0"/>
              <a:t>16</a:t>
            </a:r>
            <a:endParaRPr lang="it-IT" dirty="0"/>
          </a:p>
        </p:txBody>
      </p:sp>
    </p:spTree>
    <p:extLst>
      <p:ext uri="{BB962C8B-B14F-4D97-AF65-F5344CB8AC3E}">
        <p14:creationId xmlns:p14="http://schemas.microsoft.com/office/powerpoint/2010/main" val="19013487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Algebra di </a:t>
            </a:r>
            <a:r>
              <a:rPr lang="it-IT" dirty="0" err="1" smtClean="0"/>
              <a:t>Boole</a:t>
            </a:r>
            <a:endParaRPr lang="it-IT" dirty="0"/>
          </a:p>
        </p:txBody>
      </p:sp>
      <p:sp>
        <p:nvSpPr>
          <p:cNvPr id="3" name="Segnaposto contenuto 2"/>
          <p:cNvSpPr>
            <a:spLocks noGrp="1"/>
          </p:cNvSpPr>
          <p:nvPr>
            <p:ph idx="1"/>
          </p:nvPr>
        </p:nvSpPr>
        <p:spPr/>
        <p:txBody>
          <a:bodyPr anchor="ctr"/>
          <a:lstStyle/>
          <a:p>
            <a:pPr marL="0" indent="0" algn="just">
              <a:buFont typeface="Wingdings" panose="05000000000000000000" pitchFamily="2" charset="2"/>
              <a:buNone/>
            </a:pPr>
            <a:r>
              <a:rPr lang="it-IT" altLang="it-IT" dirty="0"/>
              <a:t>In matematica ed informatica è una struttura algebrica che tratta i </a:t>
            </a:r>
            <a:r>
              <a:rPr lang="it-IT" altLang="it-IT" b="1" dirty="0"/>
              <a:t>bit</a:t>
            </a:r>
            <a:r>
              <a:rPr lang="it-IT" altLang="it-IT" dirty="0"/>
              <a:t> tramite operatori logici (e, o, non, …).</a:t>
            </a:r>
          </a:p>
          <a:p>
            <a:pPr marL="0" indent="0" algn="just">
              <a:buFont typeface="Wingdings" panose="05000000000000000000" pitchFamily="2" charset="2"/>
              <a:buNone/>
            </a:pPr>
            <a:endParaRPr lang="it-IT" altLang="it-IT" dirty="0"/>
          </a:p>
          <a:p>
            <a:pPr marL="0" indent="0" algn="just">
              <a:buFont typeface="Wingdings" panose="05000000000000000000" pitchFamily="2" charset="2"/>
              <a:buNone/>
            </a:pPr>
            <a:r>
              <a:rPr lang="it-IT" altLang="it-IT" dirty="0"/>
              <a:t>Questa struttura oggi è molto utilizzata per progettare </a:t>
            </a:r>
            <a:r>
              <a:rPr lang="it-IT" altLang="it-IT" b="1" dirty="0"/>
              <a:t>circuiti elettronici</a:t>
            </a:r>
            <a:r>
              <a:rPr lang="it-IT" altLang="it-IT" dirty="0"/>
              <a:t> digitali</a:t>
            </a:r>
            <a:r>
              <a:rPr lang="it-IT" altLang="it-IT" dirty="0" smtClean="0"/>
              <a:t>.</a:t>
            </a:r>
            <a:endParaRPr lang="it-IT" altLang="it-IT" dirty="0"/>
          </a:p>
        </p:txBody>
      </p:sp>
      <p:sp>
        <p:nvSpPr>
          <p:cNvPr id="4" name="Segnaposto numero diapositiva 3"/>
          <p:cNvSpPr txBox="1">
            <a:spLocks/>
          </p:cNvSpPr>
          <p:nvPr/>
        </p:nvSpPr>
        <p:spPr>
          <a:xfrm>
            <a:off x="4034068" y="6138467"/>
            <a:ext cx="794708" cy="365125"/>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smtClean="0"/>
              <a:t>17</a:t>
            </a:r>
            <a:endParaRPr lang="it-IT" dirty="0"/>
          </a:p>
        </p:txBody>
      </p:sp>
    </p:spTree>
    <p:extLst>
      <p:ext uri="{BB962C8B-B14F-4D97-AF65-F5344CB8AC3E}">
        <p14:creationId xmlns:p14="http://schemas.microsoft.com/office/powerpoint/2010/main" val="872092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Mi presento</a:t>
            </a:r>
            <a:endParaRPr lang="it-IT" dirty="0"/>
          </a:p>
        </p:txBody>
      </p:sp>
      <p:sp>
        <p:nvSpPr>
          <p:cNvPr id="3" name="Segnaposto contenuto 2"/>
          <p:cNvSpPr>
            <a:spLocks noGrp="1"/>
          </p:cNvSpPr>
          <p:nvPr>
            <p:ph idx="1"/>
          </p:nvPr>
        </p:nvSpPr>
        <p:spPr/>
        <p:txBody>
          <a:bodyPr anchor="ctr"/>
          <a:lstStyle/>
          <a:p>
            <a:pPr marL="0" indent="0">
              <a:buNone/>
            </a:pPr>
            <a:r>
              <a:rPr lang="it-IT" sz="1800" i="1" dirty="0" smtClean="0"/>
              <a:t>Formazione:</a:t>
            </a:r>
          </a:p>
          <a:p>
            <a:r>
              <a:rPr lang="it-IT" sz="1800" dirty="0" smtClean="0"/>
              <a:t>Laurea in ingegneria Elettronica </a:t>
            </a:r>
            <a:r>
              <a:rPr lang="it-IT" sz="1800" dirty="0" err="1" smtClean="0"/>
              <a:t>ind</a:t>
            </a:r>
            <a:r>
              <a:rPr lang="it-IT" sz="1800" dirty="0" smtClean="0"/>
              <a:t>. Automazione</a:t>
            </a:r>
          </a:p>
          <a:p>
            <a:r>
              <a:rPr lang="it-IT" sz="1800" dirty="0" smtClean="0"/>
              <a:t>Master in costruzione di macchine automatiche</a:t>
            </a:r>
          </a:p>
          <a:p>
            <a:pPr marL="0" indent="0">
              <a:buNone/>
            </a:pPr>
            <a:endParaRPr lang="it-IT" sz="1800" dirty="0"/>
          </a:p>
          <a:p>
            <a:pPr marL="0" indent="0">
              <a:buNone/>
            </a:pPr>
            <a:r>
              <a:rPr lang="it-IT" sz="1800" i="1" dirty="0" smtClean="0"/>
              <a:t>Attività lavorativa:</a:t>
            </a:r>
          </a:p>
          <a:p>
            <a:r>
              <a:rPr lang="it-IT" sz="1800" dirty="0" smtClean="0"/>
              <a:t>Consulente informatico e </a:t>
            </a:r>
            <a:r>
              <a:rPr lang="it-IT" sz="1800" dirty="0" err="1" smtClean="0"/>
              <a:t>project</a:t>
            </a:r>
            <a:r>
              <a:rPr lang="it-IT" sz="1800" dirty="0" smtClean="0"/>
              <a:t> manager</a:t>
            </a:r>
          </a:p>
          <a:p>
            <a:r>
              <a:rPr lang="it-IT" sz="1800" dirty="0" smtClean="0"/>
              <a:t>Formatore</a:t>
            </a:r>
          </a:p>
          <a:p>
            <a:r>
              <a:rPr lang="it-IT" sz="1800" dirty="0" smtClean="0"/>
              <a:t>Sviluppatore software</a:t>
            </a:r>
          </a:p>
          <a:p>
            <a:r>
              <a:rPr lang="it-IT" sz="1800" dirty="0" smtClean="0"/>
              <a:t>Software </a:t>
            </a:r>
            <a:r>
              <a:rPr lang="it-IT" sz="1800" dirty="0" err="1" smtClean="0"/>
              <a:t>architect</a:t>
            </a:r>
            <a:endParaRPr lang="it-IT" sz="1800" dirty="0" smtClean="0"/>
          </a:p>
          <a:p>
            <a:r>
              <a:rPr lang="it-IT" sz="1800" dirty="0" err="1" smtClean="0"/>
              <a:t>Owner</a:t>
            </a:r>
            <a:r>
              <a:rPr lang="it-IT" sz="1800" dirty="0" smtClean="0"/>
              <a:t> </a:t>
            </a:r>
            <a:r>
              <a:rPr lang="it-IT" sz="1800" dirty="0" err="1" smtClean="0">
                <a:hlinkClick r:id="rId2"/>
              </a:rPr>
              <a:t>Gemax</a:t>
            </a:r>
            <a:r>
              <a:rPr lang="it-IT" sz="1800" dirty="0" smtClean="0">
                <a:hlinkClick r:id="rId2"/>
              </a:rPr>
              <a:t> </a:t>
            </a:r>
            <a:r>
              <a:rPr lang="it-IT" sz="1800" dirty="0" err="1" smtClean="0">
                <a:hlinkClick r:id="rId2"/>
              </a:rPr>
              <a:t>consulting</a:t>
            </a:r>
            <a:endParaRPr lang="it-IT" sz="1800" dirty="0" smtClean="0"/>
          </a:p>
          <a:p>
            <a:pPr marL="0" indent="0">
              <a:buNone/>
            </a:pPr>
            <a:endParaRPr lang="it-IT" dirty="0"/>
          </a:p>
        </p:txBody>
      </p:sp>
      <p:sp>
        <p:nvSpPr>
          <p:cNvPr id="6" name="Segnaposto numero diapositiva 3"/>
          <p:cNvSpPr txBox="1">
            <a:spLocks/>
          </p:cNvSpPr>
          <p:nvPr/>
        </p:nvSpPr>
        <p:spPr>
          <a:xfrm>
            <a:off x="4034068" y="6138467"/>
            <a:ext cx="794708" cy="365125"/>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smtClean="0"/>
              <a:t>2</a:t>
            </a:r>
            <a:endParaRPr lang="it-IT" dirty="0"/>
          </a:p>
        </p:txBody>
      </p:sp>
      <p:pic>
        <p:nvPicPr>
          <p:cNvPr id="5" name="Immagine 4"/>
          <p:cNvPicPr/>
          <p:nvPr/>
        </p:nvPicPr>
        <p:blipFill>
          <a:blip r:embed="rId3"/>
          <a:stretch/>
        </p:blipFill>
        <p:spPr>
          <a:xfrm>
            <a:off x="6171355" y="365128"/>
            <a:ext cx="2627023" cy="3236290"/>
          </a:xfrm>
          <a:prstGeom prst="rect">
            <a:avLst/>
          </a:prstGeom>
          <a:ln w="0">
            <a:noFill/>
          </a:ln>
        </p:spPr>
      </p:pic>
    </p:spTree>
    <p:extLst>
      <p:ext uri="{BB962C8B-B14F-4D97-AF65-F5344CB8AC3E}">
        <p14:creationId xmlns:p14="http://schemas.microsoft.com/office/powerpoint/2010/main" val="2941536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ltLang="it-IT" dirty="0"/>
              <a:t>Alcuni richiami di logica</a:t>
            </a:r>
            <a:endParaRPr lang="it-IT" dirty="0"/>
          </a:p>
        </p:txBody>
      </p:sp>
      <p:graphicFrame>
        <p:nvGraphicFramePr>
          <p:cNvPr id="4" name="Group 3"/>
          <p:cNvGraphicFramePr>
            <a:graphicFrameLocks/>
          </p:cNvGraphicFramePr>
          <p:nvPr>
            <p:extLst/>
          </p:nvPr>
        </p:nvGraphicFramePr>
        <p:xfrm>
          <a:off x="768627" y="1907652"/>
          <a:ext cx="3771569" cy="3841142"/>
        </p:xfrm>
        <a:graphic>
          <a:graphicData uri="http://schemas.openxmlformats.org/drawingml/2006/table">
            <a:tbl>
              <a:tblPr/>
              <a:tblGrid>
                <a:gridCol w="832985"/>
                <a:gridCol w="834638"/>
                <a:gridCol w="2103946"/>
              </a:tblGrid>
              <a:tr h="767901">
                <a:tc>
                  <a:txBody>
                    <a:bodyPr/>
                    <a:lstStyle>
                      <a:lvl1pPr>
                        <a:spcBef>
                          <a:spcPct val="20000"/>
                        </a:spcBef>
                        <a:buClr>
                          <a:srgbClr val="3C605F"/>
                        </a:buClr>
                        <a:buSzPct val="75000"/>
                        <a:buFont typeface="Wingdings" panose="05000000000000000000" pitchFamily="2" charset="2"/>
                        <a:defRPr kumimoji="1" sz="2800">
                          <a:solidFill>
                            <a:schemeClr val="tx1"/>
                          </a:solidFill>
                          <a:latin typeface="Tahoma" panose="020B0604030504040204" pitchFamily="34" charset="0"/>
                        </a:defRPr>
                      </a:lvl1pPr>
                      <a:lvl2pPr>
                        <a:spcBef>
                          <a:spcPct val="20000"/>
                        </a:spcBef>
                        <a:buClr>
                          <a:srgbClr val="3C605F"/>
                        </a:buClr>
                        <a:buSzPct val="75000"/>
                        <a:buFont typeface="Wingdings" panose="05000000000000000000" pitchFamily="2" charset="2"/>
                        <a:defRPr kumimoji="1" sz="2400">
                          <a:solidFill>
                            <a:schemeClr val="tx1"/>
                          </a:solidFill>
                          <a:latin typeface="Tahoma" panose="020B0604030504040204" pitchFamily="34" charset="0"/>
                        </a:defRPr>
                      </a:lvl2pPr>
                      <a:lvl3pPr>
                        <a:spcBef>
                          <a:spcPct val="20000"/>
                        </a:spcBef>
                        <a:buClr>
                          <a:srgbClr val="3C605F"/>
                        </a:buClr>
                        <a:buSzPct val="75000"/>
                        <a:buFont typeface="Wingdings" panose="05000000000000000000" pitchFamily="2" charset="2"/>
                        <a:defRPr kumimoji="1" sz="2000">
                          <a:solidFill>
                            <a:schemeClr val="tx1"/>
                          </a:solidFill>
                          <a:latin typeface="Tahoma" panose="020B0604030504040204" pitchFamily="34" charset="0"/>
                        </a:defRPr>
                      </a:lvl3pPr>
                      <a:lvl4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4pPr>
                      <a:lvl5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5pPr>
                      <a:lvl6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6pPr>
                      <a:lvl7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7pPr>
                      <a:lvl8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8pPr>
                      <a:lvl9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9pPr>
                    </a:lstStyle>
                    <a:p>
                      <a:pPr marL="0" marR="0" lvl="0" indent="0" algn="ctr" defTabSz="914400" rtl="0" eaLnBrk="0" fontAlgn="base" latinLnBrk="0" hangingPunct="0">
                        <a:lnSpc>
                          <a:spcPct val="100000"/>
                        </a:lnSpc>
                        <a:spcBef>
                          <a:spcPct val="20000"/>
                        </a:spcBef>
                        <a:spcAft>
                          <a:spcPct val="0"/>
                        </a:spcAft>
                        <a:buClr>
                          <a:srgbClr val="3C605F"/>
                        </a:buClr>
                        <a:buSzPct val="75000"/>
                        <a:buFont typeface="Wingdings" panose="05000000000000000000" pitchFamily="2" charset="2"/>
                        <a:buNone/>
                        <a:tabLst/>
                      </a:pPr>
                      <a:r>
                        <a:rPr kumimoji="1" lang="it-IT" altLang="it-IT" sz="2800" b="1" i="0" u="none" strike="noStrike" cap="none" normalizeH="0" baseline="0" dirty="0" smtClean="0">
                          <a:ln>
                            <a:noFill/>
                          </a:ln>
                          <a:solidFill>
                            <a:schemeClr val="tx1"/>
                          </a:solidFill>
                          <a:effectLst/>
                          <a:latin typeface="Tahoma" panose="020B0604030504040204" pitchFamily="34" charset="0"/>
                        </a:rPr>
                        <a:t>p</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3C605F"/>
                        </a:buClr>
                        <a:buSzPct val="75000"/>
                        <a:buFont typeface="Wingdings" panose="05000000000000000000" pitchFamily="2" charset="2"/>
                        <a:defRPr kumimoji="1" sz="2800">
                          <a:solidFill>
                            <a:schemeClr val="tx1"/>
                          </a:solidFill>
                          <a:latin typeface="Tahoma" panose="020B0604030504040204" pitchFamily="34" charset="0"/>
                        </a:defRPr>
                      </a:lvl1pPr>
                      <a:lvl2pPr>
                        <a:spcBef>
                          <a:spcPct val="20000"/>
                        </a:spcBef>
                        <a:buClr>
                          <a:srgbClr val="3C605F"/>
                        </a:buClr>
                        <a:buSzPct val="75000"/>
                        <a:buFont typeface="Wingdings" panose="05000000000000000000" pitchFamily="2" charset="2"/>
                        <a:defRPr kumimoji="1" sz="2400">
                          <a:solidFill>
                            <a:schemeClr val="tx1"/>
                          </a:solidFill>
                          <a:latin typeface="Tahoma" panose="020B0604030504040204" pitchFamily="34" charset="0"/>
                        </a:defRPr>
                      </a:lvl2pPr>
                      <a:lvl3pPr>
                        <a:spcBef>
                          <a:spcPct val="20000"/>
                        </a:spcBef>
                        <a:buClr>
                          <a:srgbClr val="3C605F"/>
                        </a:buClr>
                        <a:buSzPct val="75000"/>
                        <a:buFont typeface="Wingdings" panose="05000000000000000000" pitchFamily="2" charset="2"/>
                        <a:defRPr kumimoji="1" sz="2000">
                          <a:solidFill>
                            <a:schemeClr val="tx1"/>
                          </a:solidFill>
                          <a:latin typeface="Tahoma" panose="020B0604030504040204" pitchFamily="34" charset="0"/>
                        </a:defRPr>
                      </a:lvl3pPr>
                      <a:lvl4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4pPr>
                      <a:lvl5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5pPr>
                      <a:lvl6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6pPr>
                      <a:lvl7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7pPr>
                      <a:lvl8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8pPr>
                      <a:lvl9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9pPr>
                    </a:lstStyle>
                    <a:p>
                      <a:pPr marL="0" marR="0" lvl="0" indent="0" algn="ctr" defTabSz="914400" rtl="0" eaLnBrk="0" fontAlgn="base" latinLnBrk="0" hangingPunct="0">
                        <a:lnSpc>
                          <a:spcPct val="100000"/>
                        </a:lnSpc>
                        <a:spcBef>
                          <a:spcPct val="20000"/>
                        </a:spcBef>
                        <a:spcAft>
                          <a:spcPct val="0"/>
                        </a:spcAft>
                        <a:buClr>
                          <a:srgbClr val="3C605F"/>
                        </a:buClr>
                        <a:buSzPct val="75000"/>
                        <a:buFont typeface="Wingdings" panose="05000000000000000000" pitchFamily="2" charset="2"/>
                        <a:buNone/>
                        <a:tabLst/>
                      </a:pPr>
                      <a:r>
                        <a:rPr kumimoji="1" lang="it-IT" altLang="it-IT" sz="2800" b="1" i="0" u="none" strike="noStrike" cap="none" normalizeH="0" baseline="0" smtClean="0">
                          <a:ln>
                            <a:noFill/>
                          </a:ln>
                          <a:solidFill>
                            <a:schemeClr val="tx1"/>
                          </a:solidFill>
                          <a:effectLst/>
                          <a:latin typeface="Tahoma" panose="020B0604030504040204" pitchFamily="34" charset="0"/>
                        </a:rPr>
                        <a:t>q</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3C605F"/>
                        </a:buClr>
                        <a:buSzPct val="75000"/>
                        <a:buFont typeface="Wingdings" panose="05000000000000000000" pitchFamily="2" charset="2"/>
                        <a:defRPr kumimoji="1" sz="2800">
                          <a:solidFill>
                            <a:schemeClr val="tx1"/>
                          </a:solidFill>
                          <a:latin typeface="Tahoma" panose="020B0604030504040204" pitchFamily="34" charset="0"/>
                        </a:defRPr>
                      </a:lvl1pPr>
                      <a:lvl2pPr>
                        <a:spcBef>
                          <a:spcPct val="20000"/>
                        </a:spcBef>
                        <a:buClr>
                          <a:srgbClr val="3C605F"/>
                        </a:buClr>
                        <a:buSzPct val="75000"/>
                        <a:buFont typeface="Wingdings" panose="05000000000000000000" pitchFamily="2" charset="2"/>
                        <a:defRPr kumimoji="1" sz="2400">
                          <a:solidFill>
                            <a:schemeClr val="tx1"/>
                          </a:solidFill>
                          <a:latin typeface="Tahoma" panose="020B0604030504040204" pitchFamily="34" charset="0"/>
                        </a:defRPr>
                      </a:lvl2pPr>
                      <a:lvl3pPr>
                        <a:spcBef>
                          <a:spcPct val="20000"/>
                        </a:spcBef>
                        <a:buClr>
                          <a:srgbClr val="3C605F"/>
                        </a:buClr>
                        <a:buSzPct val="75000"/>
                        <a:buFont typeface="Wingdings" panose="05000000000000000000" pitchFamily="2" charset="2"/>
                        <a:defRPr kumimoji="1" sz="2000">
                          <a:solidFill>
                            <a:schemeClr val="tx1"/>
                          </a:solidFill>
                          <a:latin typeface="Tahoma" panose="020B0604030504040204" pitchFamily="34" charset="0"/>
                        </a:defRPr>
                      </a:lvl3pPr>
                      <a:lvl4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4pPr>
                      <a:lvl5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5pPr>
                      <a:lvl6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6pPr>
                      <a:lvl7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7pPr>
                      <a:lvl8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8pPr>
                      <a:lvl9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9pPr>
                    </a:lstStyle>
                    <a:p>
                      <a:pPr marL="0" marR="0" lvl="0" indent="0" algn="ctr" defTabSz="914400" rtl="0" eaLnBrk="0" fontAlgn="base" latinLnBrk="0" hangingPunct="0">
                        <a:lnSpc>
                          <a:spcPct val="100000"/>
                        </a:lnSpc>
                        <a:spcBef>
                          <a:spcPct val="20000"/>
                        </a:spcBef>
                        <a:spcAft>
                          <a:spcPct val="0"/>
                        </a:spcAft>
                        <a:buClr>
                          <a:srgbClr val="3C605F"/>
                        </a:buClr>
                        <a:buSzPct val="75000"/>
                        <a:buFont typeface="Wingdings" panose="05000000000000000000" pitchFamily="2" charset="2"/>
                        <a:buNone/>
                        <a:tabLst/>
                      </a:pPr>
                      <a:r>
                        <a:rPr kumimoji="1" lang="it-IT" altLang="it-IT" sz="2800" b="1" i="0" u="none" strike="noStrike" cap="none" normalizeH="0" baseline="0" smtClean="0">
                          <a:ln>
                            <a:noFill/>
                          </a:ln>
                          <a:solidFill>
                            <a:schemeClr val="tx1"/>
                          </a:solidFill>
                          <a:effectLst/>
                          <a:latin typeface="Tahoma" panose="020B0604030504040204" pitchFamily="34" charset="0"/>
                        </a:rPr>
                        <a:t>p AND q</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67901">
                <a:tc>
                  <a:txBody>
                    <a:bodyPr/>
                    <a:lstStyle>
                      <a:lvl1pPr>
                        <a:spcBef>
                          <a:spcPct val="20000"/>
                        </a:spcBef>
                        <a:buClr>
                          <a:srgbClr val="3C605F"/>
                        </a:buClr>
                        <a:buSzPct val="75000"/>
                        <a:buFont typeface="Wingdings" panose="05000000000000000000" pitchFamily="2" charset="2"/>
                        <a:defRPr kumimoji="1" sz="2800">
                          <a:solidFill>
                            <a:schemeClr val="tx1"/>
                          </a:solidFill>
                          <a:latin typeface="Tahoma" panose="020B0604030504040204" pitchFamily="34" charset="0"/>
                        </a:defRPr>
                      </a:lvl1pPr>
                      <a:lvl2pPr>
                        <a:spcBef>
                          <a:spcPct val="20000"/>
                        </a:spcBef>
                        <a:buClr>
                          <a:srgbClr val="3C605F"/>
                        </a:buClr>
                        <a:buSzPct val="75000"/>
                        <a:buFont typeface="Wingdings" panose="05000000000000000000" pitchFamily="2" charset="2"/>
                        <a:defRPr kumimoji="1" sz="2400">
                          <a:solidFill>
                            <a:schemeClr val="tx1"/>
                          </a:solidFill>
                          <a:latin typeface="Tahoma" panose="020B0604030504040204" pitchFamily="34" charset="0"/>
                        </a:defRPr>
                      </a:lvl2pPr>
                      <a:lvl3pPr>
                        <a:spcBef>
                          <a:spcPct val="20000"/>
                        </a:spcBef>
                        <a:buClr>
                          <a:srgbClr val="3C605F"/>
                        </a:buClr>
                        <a:buSzPct val="75000"/>
                        <a:buFont typeface="Wingdings" panose="05000000000000000000" pitchFamily="2" charset="2"/>
                        <a:defRPr kumimoji="1" sz="2000">
                          <a:solidFill>
                            <a:schemeClr val="tx1"/>
                          </a:solidFill>
                          <a:latin typeface="Tahoma" panose="020B0604030504040204" pitchFamily="34" charset="0"/>
                        </a:defRPr>
                      </a:lvl3pPr>
                      <a:lvl4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4pPr>
                      <a:lvl5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5pPr>
                      <a:lvl6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6pPr>
                      <a:lvl7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7pPr>
                      <a:lvl8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8pPr>
                      <a:lvl9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9pPr>
                    </a:lstStyle>
                    <a:p>
                      <a:pPr marL="0" marR="0" lvl="0" indent="0" algn="ctr" defTabSz="914400" rtl="0" eaLnBrk="0" fontAlgn="base" latinLnBrk="0" hangingPunct="0">
                        <a:lnSpc>
                          <a:spcPct val="100000"/>
                        </a:lnSpc>
                        <a:spcBef>
                          <a:spcPct val="20000"/>
                        </a:spcBef>
                        <a:spcAft>
                          <a:spcPct val="0"/>
                        </a:spcAft>
                        <a:buClr>
                          <a:srgbClr val="3C605F"/>
                        </a:buClr>
                        <a:buSzPct val="75000"/>
                        <a:buFont typeface="Wingdings" panose="05000000000000000000" pitchFamily="2" charset="2"/>
                        <a:buNone/>
                        <a:tabLst/>
                      </a:pPr>
                      <a:r>
                        <a:rPr kumimoji="1" lang="it-IT" altLang="it-IT" sz="2800" b="0" i="0" u="none" strike="noStrike" cap="none" normalizeH="0" baseline="0" smtClean="0">
                          <a:ln>
                            <a:noFill/>
                          </a:ln>
                          <a:solidFill>
                            <a:schemeClr val="tx1"/>
                          </a:solidFill>
                          <a:effectLst/>
                          <a:latin typeface="Tahoma" panose="020B0604030504040204" pitchFamily="34" charset="0"/>
                        </a:rPr>
                        <a:t>F</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3C605F"/>
                        </a:buClr>
                        <a:buSzPct val="75000"/>
                        <a:buFont typeface="Wingdings" panose="05000000000000000000" pitchFamily="2" charset="2"/>
                        <a:defRPr kumimoji="1" sz="2800">
                          <a:solidFill>
                            <a:schemeClr val="tx1"/>
                          </a:solidFill>
                          <a:latin typeface="Tahoma" panose="020B0604030504040204" pitchFamily="34" charset="0"/>
                        </a:defRPr>
                      </a:lvl1pPr>
                      <a:lvl2pPr>
                        <a:spcBef>
                          <a:spcPct val="20000"/>
                        </a:spcBef>
                        <a:buClr>
                          <a:srgbClr val="3C605F"/>
                        </a:buClr>
                        <a:buSzPct val="75000"/>
                        <a:buFont typeface="Wingdings" panose="05000000000000000000" pitchFamily="2" charset="2"/>
                        <a:defRPr kumimoji="1" sz="2400">
                          <a:solidFill>
                            <a:schemeClr val="tx1"/>
                          </a:solidFill>
                          <a:latin typeface="Tahoma" panose="020B0604030504040204" pitchFamily="34" charset="0"/>
                        </a:defRPr>
                      </a:lvl2pPr>
                      <a:lvl3pPr>
                        <a:spcBef>
                          <a:spcPct val="20000"/>
                        </a:spcBef>
                        <a:buClr>
                          <a:srgbClr val="3C605F"/>
                        </a:buClr>
                        <a:buSzPct val="75000"/>
                        <a:buFont typeface="Wingdings" panose="05000000000000000000" pitchFamily="2" charset="2"/>
                        <a:defRPr kumimoji="1" sz="2000">
                          <a:solidFill>
                            <a:schemeClr val="tx1"/>
                          </a:solidFill>
                          <a:latin typeface="Tahoma" panose="020B0604030504040204" pitchFamily="34" charset="0"/>
                        </a:defRPr>
                      </a:lvl3pPr>
                      <a:lvl4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4pPr>
                      <a:lvl5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5pPr>
                      <a:lvl6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6pPr>
                      <a:lvl7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7pPr>
                      <a:lvl8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8pPr>
                      <a:lvl9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9pPr>
                    </a:lstStyle>
                    <a:p>
                      <a:pPr marL="0" marR="0" lvl="0" indent="0" algn="ctr" defTabSz="914400" rtl="0" eaLnBrk="0" fontAlgn="base" latinLnBrk="0" hangingPunct="0">
                        <a:lnSpc>
                          <a:spcPct val="100000"/>
                        </a:lnSpc>
                        <a:spcBef>
                          <a:spcPct val="20000"/>
                        </a:spcBef>
                        <a:spcAft>
                          <a:spcPct val="0"/>
                        </a:spcAft>
                        <a:buClr>
                          <a:srgbClr val="3C605F"/>
                        </a:buClr>
                        <a:buSzPct val="75000"/>
                        <a:buFont typeface="Wingdings" panose="05000000000000000000" pitchFamily="2" charset="2"/>
                        <a:buNone/>
                        <a:tabLst/>
                      </a:pPr>
                      <a:r>
                        <a:rPr kumimoji="1" lang="it-IT" altLang="it-IT" sz="2800" b="0" i="0" u="none" strike="noStrike" cap="none" normalizeH="0" baseline="0" smtClean="0">
                          <a:ln>
                            <a:noFill/>
                          </a:ln>
                          <a:solidFill>
                            <a:schemeClr val="tx1"/>
                          </a:solidFill>
                          <a:effectLst/>
                          <a:latin typeface="Tahoma" panose="020B0604030504040204" pitchFamily="34" charset="0"/>
                        </a:rPr>
                        <a:t>F</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3C605F"/>
                        </a:buClr>
                        <a:buSzPct val="75000"/>
                        <a:buFont typeface="Wingdings" panose="05000000000000000000" pitchFamily="2" charset="2"/>
                        <a:defRPr kumimoji="1" sz="2800">
                          <a:solidFill>
                            <a:schemeClr val="tx1"/>
                          </a:solidFill>
                          <a:latin typeface="Tahoma" panose="020B0604030504040204" pitchFamily="34" charset="0"/>
                        </a:defRPr>
                      </a:lvl1pPr>
                      <a:lvl2pPr>
                        <a:spcBef>
                          <a:spcPct val="20000"/>
                        </a:spcBef>
                        <a:buClr>
                          <a:srgbClr val="3C605F"/>
                        </a:buClr>
                        <a:buSzPct val="75000"/>
                        <a:buFont typeface="Wingdings" panose="05000000000000000000" pitchFamily="2" charset="2"/>
                        <a:defRPr kumimoji="1" sz="2400">
                          <a:solidFill>
                            <a:schemeClr val="tx1"/>
                          </a:solidFill>
                          <a:latin typeface="Tahoma" panose="020B0604030504040204" pitchFamily="34" charset="0"/>
                        </a:defRPr>
                      </a:lvl2pPr>
                      <a:lvl3pPr>
                        <a:spcBef>
                          <a:spcPct val="20000"/>
                        </a:spcBef>
                        <a:buClr>
                          <a:srgbClr val="3C605F"/>
                        </a:buClr>
                        <a:buSzPct val="75000"/>
                        <a:buFont typeface="Wingdings" panose="05000000000000000000" pitchFamily="2" charset="2"/>
                        <a:defRPr kumimoji="1" sz="2000">
                          <a:solidFill>
                            <a:schemeClr val="tx1"/>
                          </a:solidFill>
                          <a:latin typeface="Tahoma" panose="020B0604030504040204" pitchFamily="34" charset="0"/>
                        </a:defRPr>
                      </a:lvl3pPr>
                      <a:lvl4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4pPr>
                      <a:lvl5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5pPr>
                      <a:lvl6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6pPr>
                      <a:lvl7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7pPr>
                      <a:lvl8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8pPr>
                      <a:lvl9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9pPr>
                    </a:lstStyle>
                    <a:p>
                      <a:pPr marL="0" marR="0" lvl="0" indent="0" algn="ctr" defTabSz="914400" rtl="0" eaLnBrk="0" fontAlgn="base" latinLnBrk="0" hangingPunct="0">
                        <a:lnSpc>
                          <a:spcPct val="100000"/>
                        </a:lnSpc>
                        <a:spcBef>
                          <a:spcPct val="20000"/>
                        </a:spcBef>
                        <a:spcAft>
                          <a:spcPct val="0"/>
                        </a:spcAft>
                        <a:buClr>
                          <a:srgbClr val="3C605F"/>
                        </a:buClr>
                        <a:buSzPct val="75000"/>
                        <a:buFont typeface="Wingdings" panose="05000000000000000000" pitchFamily="2" charset="2"/>
                        <a:buNone/>
                        <a:tabLst/>
                      </a:pPr>
                      <a:r>
                        <a:rPr kumimoji="1" lang="it-IT" altLang="it-IT" sz="2800" b="0" i="0" u="none" strike="noStrike" cap="none" normalizeH="0" baseline="0" smtClean="0">
                          <a:ln>
                            <a:noFill/>
                          </a:ln>
                          <a:solidFill>
                            <a:schemeClr val="tx1"/>
                          </a:solidFill>
                          <a:effectLst/>
                          <a:latin typeface="Tahoma" panose="020B0604030504040204" pitchFamily="34" charset="0"/>
                        </a:rPr>
                        <a:t>F</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69538">
                <a:tc>
                  <a:txBody>
                    <a:bodyPr/>
                    <a:lstStyle>
                      <a:lvl1pPr>
                        <a:spcBef>
                          <a:spcPct val="20000"/>
                        </a:spcBef>
                        <a:buClr>
                          <a:srgbClr val="3C605F"/>
                        </a:buClr>
                        <a:buSzPct val="75000"/>
                        <a:buFont typeface="Wingdings" panose="05000000000000000000" pitchFamily="2" charset="2"/>
                        <a:defRPr kumimoji="1" sz="2800">
                          <a:solidFill>
                            <a:schemeClr val="tx1"/>
                          </a:solidFill>
                          <a:latin typeface="Tahoma" panose="020B0604030504040204" pitchFamily="34" charset="0"/>
                        </a:defRPr>
                      </a:lvl1pPr>
                      <a:lvl2pPr>
                        <a:spcBef>
                          <a:spcPct val="20000"/>
                        </a:spcBef>
                        <a:buClr>
                          <a:srgbClr val="3C605F"/>
                        </a:buClr>
                        <a:buSzPct val="75000"/>
                        <a:buFont typeface="Wingdings" panose="05000000000000000000" pitchFamily="2" charset="2"/>
                        <a:defRPr kumimoji="1" sz="2400">
                          <a:solidFill>
                            <a:schemeClr val="tx1"/>
                          </a:solidFill>
                          <a:latin typeface="Tahoma" panose="020B0604030504040204" pitchFamily="34" charset="0"/>
                        </a:defRPr>
                      </a:lvl2pPr>
                      <a:lvl3pPr>
                        <a:spcBef>
                          <a:spcPct val="20000"/>
                        </a:spcBef>
                        <a:buClr>
                          <a:srgbClr val="3C605F"/>
                        </a:buClr>
                        <a:buSzPct val="75000"/>
                        <a:buFont typeface="Wingdings" panose="05000000000000000000" pitchFamily="2" charset="2"/>
                        <a:defRPr kumimoji="1" sz="2000">
                          <a:solidFill>
                            <a:schemeClr val="tx1"/>
                          </a:solidFill>
                          <a:latin typeface="Tahoma" panose="020B0604030504040204" pitchFamily="34" charset="0"/>
                        </a:defRPr>
                      </a:lvl3pPr>
                      <a:lvl4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4pPr>
                      <a:lvl5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5pPr>
                      <a:lvl6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6pPr>
                      <a:lvl7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7pPr>
                      <a:lvl8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8pPr>
                      <a:lvl9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9pPr>
                    </a:lstStyle>
                    <a:p>
                      <a:pPr marL="0" marR="0" lvl="0" indent="0" algn="ctr" defTabSz="914400" rtl="0" eaLnBrk="0" fontAlgn="base" latinLnBrk="0" hangingPunct="0">
                        <a:lnSpc>
                          <a:spcPct val="100000"/>
                        </a:lnSpc>
                        <a:spcBef>
                          <a:spcPct val="20000"/>
                        </a:spcBef>
                        <a:spcAft>
                          <a:spcPct val="0"/>
                        </a:spcAft>
                        <a:buClr>
                          <a:srgbClr val="3C605F"/>
                        </a:buClr>
                        <a:buSzPct val="75000"/>
                        <a:buFont typeface="Wingdings" panose="05000000000000000000" pitchFamily="2" charset="2"/>
                        <a:buNone/>
                        <a:tabLst/>
                      </a:pPr>
                      <a:r>
                        <a:rPr kumimoji="1" lang="it-IT" altLang="it-IT" sz="2800" b="0" i="0" u="none" strike="noStrike" cap="none" normalizeH="0" baseline="0" smtClean="0">
                          <a:ln>
                            <a:noFill/>
                          </a:ln>
                          <a:solidFill>
                            <a:schemeClr val="tx1"/>
                          </a:solidFill>
                          <a:effectLst/>
                          <a:latin typeface="Tahoma" panose="020B0604030504040204" pitchFamily="34" charset="0"/>
                        </a:rPr>
                        <a:t>F</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3C605F"/>
                        </a:buClr>
                        <a:buSzPct val="75000"/>
                        <a:buFont typeface="Wingdings" panose="05000000000000000000" pitchFamily="2" charset="2"/>
                        <a:defRPr kumimoji="1" sz="2800">
                          <a:solidFill>
                            <a:schemeClr val="tx1"/>
                          </a:solidFill>
                          <a:latin typeface="Tahoma" panose="020B0604030504040204" pitchFamily="34" charset="0"/>
                        </a:defRPr>
                      </a:lvl1pPr>
                      <a:lvl2pPr>
                        <a:spcBef>
                          <a:spcPct val="20000"/>
                        </a:spcBef>
                        <a:buClr>
                          <a:srgbClr val="3C605F"/>
                        </a:buClr>
                        <a:buSzPct val="75000"/>
                        <a:buFont typeface="Wingdings" panose="05000000000000000000" pitchFamily="2" charset="2"/>
                        <a:defRPr kumimoji="1" sz="2400">
                          <a:solidFill>
                            <a:schemeClr val="tx1"/>
                          </a:solidFill>
                          <a:latin typeface="Tahoma" panose="020B0604030504040204" pitchFamily="34" charset="0"/>
                        </a:defRPr>
                      </a:lvl2pPr>
                      <a:lvl3pPr>
                        <a:spcBef>
                          <a:spcPct val="20000"/>
                        </a:spcBef>
                        <a:buClr>
                          <a:srgbClr val="3C605F"/>
                        </a:buClr>
                        <a:buSzPct val="75000"/>
                        <a:buFont typeface="Wingdings" panose="05000000000000000000" pitchFamily="2" charset="2"/>
                        <a:defRPr kumimoji="1" sz="2000">
                          <a:solidFill>
                            <a:schemeClr val="tx1"/>
                          </a:solidFill>
                          <a:latin typeface="Tahoma" panose="020B0604030504040204" pitchFamily="34" charset="0"/>
                        </a:defRPr>
                      </a:lvl3pPr>
                      <a:lvl4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4pPr>
                      <a:lvl5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5pPr>
                      <a:lvl6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6pPr>
                      <a:lvl7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7pPr>
                      <a:lvl8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8pPr>
                      <a:lvl9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9pPr>
                    </a:lstStyle>
                    <a:p>
                      <a:pPr marL="0" marR="0" lvl="0" indent="0" algn="ctr" defTabSz="914400" rtl="0" eaLnBrk="0" fontAlgn="base" latinLnBrk="0" hangingPunct="0">
                        <a:lnSpc>
                          <a:spcPct val="100000"/>
                        </a:lnSpc>
                        <a:spcBef>
                          <a:spcPct val="20000"/>
                        </a:spcBef>
                        <a:spcAft>
                          <a:spcPct val="0"/>
                        </a:spcAft>
                        <a:buClr>
                          <a:srgbClr val="3C605F"/>
                        </a:buClr>
                        <a:buSzPct val="75000"/>
                        <a:buFont typeface="Wingdings" panose="05000000000000000000" pitchFamily="2" charset="2"/>
                        <a:buNone/>
                        <a:tabLst/>
                      </a:pPr>
                      <a:r>
                        <a:rPr kumimoji="1" lang="it-IT" altLang="it-IT" sz="2800" b="0" i="0" u="none" strike="noStrike" cap="none" normalizeH="0" baseline="0" smtClean="0">
                          <a:ln>
                            <a:noFill/>
                          </a:ln>
                          <a:solidFill>
                            <a:schemeClr val="tx1"/>
                          </a:solidFill>
                          <a:effectLst/>
                          <a:latin typeface="Tahoma" panose="020B0604030504040204" pitchFamily="34" charset="0"/>
                        </a:rPr>
                        <a:t>V</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3C605F"/>
                        </a:buClr>
                        <a:buSzPct val="75000"/>
                        <a:buFont typeface="Wingdings" panose="05000000000000000000" pitchFamily="2" charset="2"/>
                        <a:defRPr kumimoji="1" sz="2800">
                          <a:solidFill>
                            <a:schemeClr val="tx1"/>
                          </a:solidFill>
                          <a:latin typeface="Tahoma" panose="020B0604030504040204" pitchFamily="34" charset="0"/>
                        </a:defRPr>
                      </a:lvl1pPr>
                      <a:lvl2pPr>
                        <a:spcBef>
                          <a:spcPct val="20000"/>
                        </a:spcBef>
                        <a:buClr>
                          <a:srgbClr val="3C605F"/>
                        </a:buClr>
                        <a:buSzPct val="75000"/>
                        <a:buFont typeface="Wingdings" panose="05000000000000000000" pitchFamily="2" charset="2"/>
                        <a:defRPr kumimoji="1" sz="2400">
                          <a:solidFill>
                            <a:schemeClr val="tx1"/>
                          </a:solidFill>
                          <a:latin typeface="Tahoma" panose="020B0604030504040204" pitchFamily="34" charset="0"/>
                        </a:defRPr>
                      </a:lvl2pPr>
                      <a:lvl3pPr>
                        <a:spcBef>
                          <a:spcPct val="20000"/>
                        </a:spcBef>
                        <a:buClr>
                          <a:srgbClr val="3C605F"/>
                        </a:buClr>
                        <a:buSzPct val="75000"/>
                        <a:buFont typeface="Wingdings" panose="05000000000000000000" pitchFamily="2" charset="2"/>
                        <a:defRPr kumimoji="1" sz="2000">
                          <a:solidFill>
                            <a:schemeClr val="tx1"/>
                          </a:solidFill>
                          <a:latin typeface="Tahoma" panose="020B0604030504040204" pitchFamily="34" charset="0"/>
                        </a:defRPr>
                      </a:lvl3pPr>
                      <a:lvl4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4pPr>
                      <a:lvl5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5pPr>
                      <a:lvl6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6pPr>
                      <a:lvl7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7pPr>
                      <a:lvl8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8pPr>
                      <a:lvl9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9pPr>
                    </a:lstStyle>
                    <a:p>
                      <a:pPr marL="0" marR="0" lvl="0" indent="0" algn="ctr" defTabSz="914400" rtl="0" eaLnBrk="0" fontAlgn="base" latinLnBrk="0" hangingPunct="0">
                        <a:lnSpc>
                          <a:spcPct val="100000"/>
                        </a:lnSpc>
                        <a:spcBef>
                          <a:spcPct val="20000"/>
                        </a:spcBef>
                        <a:spcAft>
                          <a:spcPct val="0"/>
                        </a:spcAft>
                        <a:buClr>
                          <a:srgbClr val="3C605F"/>
                        </a:buClr>
                        <a:buSzPct val="75000"/>
                        <a:buFont typeface="Wingdings" panose="05000000000000000000" pitchFamily="2" charset="2"/>
                        <a:buNone/>
                        <a:tabLst/>
                      </a:pPr>
                      <a:r>
                        <a:rPr kumimoji="1" lang="it-IT" altLang="it-IT" sz="2800" b="0" i="0" u="none" strike="noStrike" cap="none" normalizeH="0" baseline="0" smtClean="0">
                          <a:ln>
                            <a:noFill/>
                          </a:ln>
                          <a:solidFill>
                            <a:schemeClr val="tx1"/>
                          </a:solidFill>
                          <a:effectLst/>
                          <a:latin typeface="Tahoma" panose="020B0604030504040204" pitchFamily="34" charset="0"/>
                        </a:rPr>
                        <a:t>F</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67901">
                <a:tc>
                  <a:txBody>
                    <a:bodyPr/>
                    <a:lstStyle>
                      <a:lvl1pPr>
                        <a:spcBef>
                          <a:spcPct val="20000"/>
                        </a:spcBef>
                        <a:buClr>
                          <a:srgbClr val="3C605F"/>
                        </a:buClr>
                        <a:buSzPct val="75000"/>
                        <a:buFont typeface="Wingdings" panose="05000000000000000000" pitchFamily="2" charset="2"/>
                        <a:defRPr kumimoji="1" sz="2800">
                          <a:solidFill>
                            <a:schemeClr val="tx1"/>
                          </a:solidFill>
                          <a:latin typeface="Tahoma" panose="020B0604030504040204" pitchFamily="34" charset="0"/>
                        </a:defRPr>
                      </a:lvl1pPr>
                      <a:lvl2pPr>
                        <a:spcBef>
                          <a:spcPct val="20000"/>
                        </a:spcBef>
                        <a:buClr>
                          <a:srgbClr val="3C605F"/>
                        </a:buClr>
                        <a:buSzPct val="75000"/>
                        <a:buFont typeface="Wingdings" panose="05000000000000000000" pitchFamily="2" charset="2"/>
                        <a:defRPr kumimoji="1" sz="2400">
                          <a:solidFill>
                            <a:schemeClr val="tx1"/>
                          </a:solidFill>
                          <a:latin typeface="Tahoma" panose="020B0604030504040204" pitchFamily="34" charset="0"/>
                        </a:defRPr>
                      </a:lvl2pPr>
                      <a:lvl3pPr>
                        <a:spcBef>
                          <a:spcPct val="20000"/>
                        </a:spcBef>
                        <a:buClr>
                          <a:srgbClr val="3C605F"/>
                        </a:buClr>
                        <a:buSzPct val="75000"/>
                        <a:buFont typeface="Wingdings" panose="05000000000000000000" pitchFamily="2" charset="2"/>
                        <a:defRPr kumimoji="1" sz="2000">
                          <a:solidFill>
                            <a:schemeClr val="tx1"/>
                          </a:solidFill>
                          <a:latin typeface="Tahoma" panose="020B0604030504040204" pitchFamily="34" charset="0"/>
                        </a:defRPr>
                      </a:lvl3pPr>
                      <a:lvl4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4pPr>
                      <a:lvl5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5pPr>
                      <a:lvl6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6pPr>
                      <a:lvl7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7pPr>
                      <a:lvl8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8pPr>
                      <a:lvl9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9pPr>
                    </a:lstStyle>
                    <a:p>
                      <a:pPr marL="0" marR="0" lvl="0" indent="0" algn="ctr" defTabSz="914400" rtl="0" eaLnBrk="0" fontAlgn="base" latinLnBrk="0" hangingPunct="0">
                        <a:lnSpc>
                          <a:spcPct val="100000"/>
                        </a:lnSpc>
                        <a:spcBef>
                          <a:spcPct val="20000"/>
                        </a:spcBef>
                        <a:spcAft>
                          <a:spcPct val="0"/>
                        </a:spcAft>
                        <a:buClr>
                          <a:srgbClr val="3C605F"/>
                        </a:buClr>
                        <a:buSzPct val="75000"/>
                        <a:buFont typeface="Wingdings" panose="05000000000000000000" pitchFamily="2" charset="2"/>
                        <a:buNone/>
                        <a:tabLst/>
                      </a:pPr>
                      <a:r>
                        <a:rPr kumimoji="1" lang="it-IT" altLang="it-IT" sz="2800" b="0" i="0" u="none" strike="noStrike" cap="none" normalizeH="0" baseline="0" smtClean="0">
                          <a:ln>
                            <a:noFill/>
                          </a:ln>
                          <a:solidFill>
                            <a:schemeClr val="tx1"/>
                          </a:solidFill>
                          <a:effectLst/>
                          <a:latin typeface="Tahoma" panose="020B0604030504040204" pitchFamily="34" charset="0"/>
                        </a:rPr>
                        <a:t>V</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3C605F"/>
                        </a:buClr>
                        <a:buSzPct val="75000"/>
                        <a:buFont typeface="Wingdings" panose="05000000000000000000" pitchFamily="2" charset="2"/>
                        <a:defRPr kumimoji="1" sz="2800">
                          <a:solidFill>
                            <a:schemeClr val="tx1"/>
                          </a:solidFill>
                          <a:latin typeface="Tahoma" panose="020B0604030504040204" pitchFamily="34" charset="0"/>
                        </a:defRPr>
                      </a:lvl1pPr>
                      <a:lvl2pPr>
                        <a:spcBef>
                          <a:spcPct val="20000"/>
                        </a:spcBef>
                        <a:buClr>
                          <a:srgbClr val="3C605F"/>
                        </a:buClr>
                        <a:buSzPct val="75000"/>
                        <a:buFont typeface="Wingdings" panose="05000000000000000000" pitchFamily="2" charset="2"/>
                        <a:defRPr kumimoji="1" sz="2400">
                          <a:solidFill>
                            <a:schemeClr val="tx1"/>
                          </a:solidFill>
                          <a:latin typeface="Tahoma" panose="020B0604030504040204" pitchFamily="34" charset="0"/>
                        </a:defRPr>
                      </a:lvl2pPr>
                      <a:lvl3pPr>
                        <a:spcBef>
                          <a:spcPct val="20000"/>
                        </a:spcBef>
                        <a:buClr>
                          <a:srgbClr val="3C605F"/>
                        </a:buClr>
                        <a:buSzPct val="75000"/>
                        <a:buFont typeface="Wingdings" panose="05000000000000000000" pitchFamily="2" charset="2"/>
                        <a:defRPr kumimoji="1" sz="2000">
                          <a:solidFill>
                            <a:schemeClr val="tx1"/>
                          </a:solidFill>
                          <a:latin typeface="Tahoma" panose="020B0604030504040204" pitchFamily="34" charset="0"/>
                        </a:defRPr>
                      </a:lvl3pPr>
                      <a:lvl4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4pPr>
                      <a:lvl5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5pPr>
                      <a:lvl6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6pPr>
                      <a:lvl7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7pPr>
                      <a:lvl8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8pPr>
                      <a:lvl9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9pPr>
                    </a:lstStyle>
                    <a:p>
                      <a:pPr marL="0" marR="0" lvl="0" indent="0" algn="ctr" defTabSz="914400" rtl="0" eaLnBrk="0" fontAlgn="base" latinLnBrk="0" hangingPunct="0">
                        <a:lnSpc>
                          <a:spcPct val="100000"/>
                        </a:lnSpc>
                        <a:spcBef>
                          <a:spcPct val="20000"/>
                        </a:spcBef>
                        <a:spcAft>
                          <a:spcPct val="0"/>
                        </a:spcAft>
                        <a:buClr>
                          <a:srgbClr val="3C605F"/>
                        </a:buClr>
                        <a:buSzPct val="75000"/>
                        <a:buFont typeface="Wingdings" panose="05000000000000000000" pitchFamily="2" charset="2"/>
                        <a:buNone/>
                        <a:tabLst/>
                      </a:pPr>
                      <a:r>
                        <a:rPr kumimoji="1" lang="it-IT" altLang="it-IT" sz="2800" b="0" i="0" u="none" strike="noStrike" cap="none" normalizeH="0" baseline="0" dirty="0" smtClean="0">
                          <a:ln>
                            <a:noFill/>
                          </a:ln>
                          <a:solidFill>
                            <a:schemeClr val="tx1"/>
                          </a:solidFill>
                          <a:effectLst/>
                          <a:latin typeface="Tahoma" panose="020B0604030504040204" pitchFamily="34" charset="0"/>
                        </a:rPr>
                        <a:t>F</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3C605F"/>
                        </a:buClr>
                        <a:buSzPct val="75000"/>
                        <a:buFont typeface="Wingdings" panose="05000000000000000000" pitchFamily="2" charset="2"/>
                        <a:defRPr kumimoji="1" sz="2800">
                          <a:solidFill>
                            <a:schemeClr val="tx1"/>
                          </a:solidFill>
                          <a:latin typeface="Tahoma" panose="020B0604030504040204" pitchFamily="34" charset="0"/>
                        </a:defRPr>
                      </a:lvl1pPr>
                      <a:lvl2pPr>
                        <a:spcBef>
                          <a:spcPct val="20000"/>
                        </a:spcBef>
                        <a:buClr>
                          <a:srgbClr val="3C605F"/>
                        </a:buClr>
                        <a:buSzPct val="75000"/>
                        <a:buFont typeface="Wingdings" panose="05000000000000000000" pitchFamily="2" charset="2"/>
                        <a:defRPr kumimoji="1" sz="2400">
                          <a:solidFill>
                            <a:schemeClr val="tx1"/>
                          </a:solidFill>
                          <a:latin typeface="Tahoma" panose="020B0604030504040204" pitchFamily="34" charset="0"/>
                        </a:defRPr>
                      </a:lvl2pPr>
                      <a:lvl3pPr>
                        <a:spcBef>
                          <a:spcPct val="20000"/>
                        </a:spcBef>
                        <a:buClr>
                          <a:srgbClr val="3C605F"/>
                        </a:buClr>
                        <a:buSzPct val="75000"/>
                        <a:buFont typeface="Wingdings" panose="05000000000000000000" pitchFamily="2" charset="2"/>
                        <a:defRPr kumimoji="1" sz="2000">
                          <a:solidFill>
                            <a:schemeClr val="tx1"/>
                          </a:solidFill>
                          <a:latin typeface="Tahoma" panose="020B0604030504040204" pitchFamily="34" charset="0"/>
                        </a:defRPr>
                      </a:lvl3pPr>
                      <a:lvl4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4pPr>
                      <a:lvl5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5pPr>
                      <a:lvl6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6pPr>
                      <a:lvl7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7pPr>
                      <a:lvl8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8pPr>
                      <a:lvl9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9pPr>
                    </a:lstStyle>
                    <a:p>
                      <a:pPr marL="0" marR="0" lvl="0" indent="0" algn="ctr" defTabSz="914400" rtl="0" eaLnBrk="0" fontAlgn="base" latinLnBrk="0" hangingPunct="0">
                        <a:lnSpc>
                          <a:spcPct val="100000"/>
                        </a:lnSpc>
                        <a:spcBef>
                          <a:spcPct val="20000"/>
                        </a:spcBef>
                        <a:spcAft>
                          <a:spcPct val="0"/>
                        </a:spcAft>
                        <a:buClr>
                          <a:srgbClr val="3C605F"/>
                        </a:buClr>
                        <a:buSzPct val="75000"/>
                        <a:buFont typeface="Wingdings" panose="05000000000000000000" pitchFamily="2" charset="2"/>
                        <a:buNone/>
                        <a:tabLst/>
                      </a:pPr>
                      <a:r>
                        <a:rPr kumimoji="1" lang="it-IT" altLang="it-IT" sz="2800" b="0" i="0" u="none" strike="noStrike" cap="none" normalizeH="0" baseline="0" smtClean="0">
                          <a:ln>
                            <a:noFill/>
                          </a:ln>
                          <a:solidFill>
                            <a:schemeClr val="tx1"/>
                          </a:solidFill>
                          <a:effectLst/>
                          <a:latin typeface="Tahoma" panose="020B0604030504040204" pitchFamily="34" charset="0"/>
                        </a:rPr>
                        <a:t>F</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67901">
                <a:tc>
                  <a:txBody>
                    <a:bodyPr/>
                    <a:lstStyle>
                      <a:lvl1pPr>
                        <a:spcBef>
                          <a:spcPct val="20000"/>
                        </a:spcBef>
                        <a:buClr>
                          <a:srgbClr val="3C605F"/>
                        </a:buClr>
                        <a:buSzPct val="75000"/>
                        <a:buFont typeface="Wingdings" panose="05000000000000000000" pitchFamily="2" charset="2"/>
                        <a:defRPr kumimoji="1" sz="2800">
                          <a:solidFill>
                            <a:schemeClr val="tx1"/>
                          </a:solidFill>
                          <a:latin typeface="Tahoma" panose="020B0604030504040204" pitchFamily="34" charset="0"/>
                        </a:defRPr>
                      </a:lvl1pPr>
                      <a:lvl2pPr>
                        <a:spcBef>
                          <a:spcPct val="20000"/>
                        </a:spcBef>
                        <a:buClr>
                          <a:srgbClr val="3C605F"/>
                        </a:buClr>
                        <a:buSzPct val="75000"/>
                        <a:buFont typeface="Wingdings" panose="05000000000000000000" pitchFamily="2" charset="2"/>
                        <a:defRPr kumimoji="1" sz="2400">
                          <a:solidFill>
                            <a:schemeClr val="tx1"/>
                          </a:solidFill>
                          <a:latin typeface="Tahoma" panose="020B0604030504040204" pitchFamily="34" charset="0"/>
                        </a:defRPr>
                      </a:lvl2pPr>
                      <a:lvl3pPr>
                        <a:spcBef>
                          <a:spcPct val="20000"/>
                        </a:spcBef>
                        <a:buClr>
                          <a:srgbClr val="3C605F"/>
                        </a:buClr>
                        <a:buSzPct val="75000"/>
                        <a:buFont typeface="Wingdings" panose="05000000000000000000" pitchFamily="2" charset="2"/>
                        <a:defRPr kumimoji="1" sz="2000">
                          <a:solidFill>
                            <a:schemeClr val="tx1"/>
                          </a:solidFill>
                          <a:latin typeface="Tahoma" panose="020B0604030504040204" pitchFamily="34" charset="0"/>
                        </a:defRPr>
                      </a:lvl3pPr>
                      <a:lvl4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4pPr>
                      <a:lvl5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5pPr>
                      <a:lvl6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6pPr>
                      <a:lvl7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7pPr>
                      <a:lvl8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8pPr>
                      <a:lvl9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9pPr>
                    </a:lstStyle>
                    <a:p>
                      <a:pPr marL="0" marR="0" lvl="0" indent="0" algn="ctr" defTabSz="914400" rtl="0" eaLnBrk="0" fontAlgn="base" latinLnBrk="0" hangingPunct="0">
                        <a:lnSpc>
                          <a:spcPct val="100000"/>
                        </a:lnSpc>
                        <a:spcBef>
                          <a:spcPct val="20000"/>
                        </a:spcBef>
                        <a:spcAft>
                          <a:spcPct val="0"/>
                        </a:spcAft>
                        <a:buClr>
                          <a:srgbClr val="3C605F"/>
                        </a:buClr>
                        <a:buSzPct val="75000"/>
                        <a:buFont typeface="Wingdings" panose="05000000000000000000" pitchFamily="2" charset="2"/>
                        <a:buNone/>
                        <a:tabLst/>
                      </a:pPr>
                      <a:r>
                        <a:rPr kumimoji="1" lang="it-IT" altLang="it-IT" sz="2800" b="0" i="0" u="none" strike="noStrike" cap="none" normalizeH="0" baseline="0" smtClean="0">
                          <a:ln>
                            <a:noFill/>
                          </a:ln>
                          <a:solidFill>
                            <a:schemeClr val="tx1"/>
                          </a:solidFill>
                          <a:effectLst/>
                          <a:latin typeface="Tahoma" panose="020B0604030504040204" pitchFamily="34" charset="0"/>
                        </a:rPr>
                        <a:t>V</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3C605F"/>
                        </a:buClr>
                        <a:buSzPct val="75000"/>
                        <a:buFont typeface="Wingdings" panose="05000000000000000000" pitchFamily="2" charset="2"/>
                        <a:defRPr kumimoji="1" sz="2800">
                          <a:solidFill>
                            <a:schemeClr val="tx1"/>
                          </a:solidFill>
                          <a:latin typeface="Tahoma" panose="020B0604030504040204" pitchFamily="34" charset="0"/>
                        </a:defRPr>
                      </a:lvl1pPr>
                      <a:lvl2pPr>
                        <a:spcBef>
                          <a:spcPct val="20000"/>
                        </a:spcBef>
                        <a:buClr>
                          <a:srgbClr val="3C605F"/>
                        </a:buClr>
                        <a:buSzPct val="75000"/>
                        <a:buFont typeface="Wingdings" panose="05000000000000000000" pitchFamily="2" charset="2"/>
                        <a:defRPr kumimoji="1" sz="2400">
                          <a:solidFill>
                            <a:schemeClr val="tx1"/>
                          </a:solidFill>
                          <a:latin typeface="Tahoma" panose="020B0604030504040204" pitchFamily="34" charset="0"/>
                        </a:defRPr>
                      </a:lvl2pPr>
                      <a:lvl3pPr>
                        <a:spcBef>
                          <a:spcPct val="20000"/>
                        </a:spcBef>
                        <a:buClr>
                          <a:srgbClr val="3C605F"/>
                        </a:buClr>
                        <a:buSzPct val="75000"/>
                        <a:buFont typeface="Wingdings" panose="05000000000000000000" pitchFamily="2" charset="2"/>
                        <a:defRPr kumimoji="1" sz="2000">
                          <a:solidFill>
                            <a:schemeClr val="tx1"/>
                          </a:solidFill>
                          <a:latin typeface="Tahoma" panose="020B0604030504040204" pitchFamily="34" charset="0"/>
                        </a:defRPr>
                      </a:lvl3pPr>
                      <a:lvl4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4pPr>
                      <a:lvl5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5pPr>
                      <a:lvl6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6pPr>
                      <a:lvl7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7pPr>
                      <a:lvl8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8pPr>
                      <a:lvl9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9pPr>
                    </a:lstStyle>
                    <a:p>
                      <a:pPr marL="0" marR="0" lvl="0" indent="0" algn="ctr" defTabSz="914400" rtl="0" eaLnBrk="0" fontAlgn="base" latinLnBrk="0" hangingPunct="0">
                        <a:lnSpc>
                          <a:spcPct val="100000"/>
                        </a:lnSpc>
                        <a:spcBef>
                          <a:spcPct val="20000"/>
                        </a:spcBef>
                        <a:spcAft>
                          <a:spcPct val="0"/>
                        </a:spcAft>
                        <a:buClr>
                          <a:srgbClr val="3C605F"/>
                        </a:buClr>
                        <a:buSzPct val="75000"/>
                        <a:buFont typeface="Wingdings" panose="05000000000000000000" pitchFamily="2" charset="2"/>
                        <a:buNone/>
                        <a:tabLst/>
                      </a:pPr>
                      <a:r>
                        <a:rPr kumimoji="1" lang="it-IT" altLang="it-IT" sz="2800" b="0" i="0" u="none" strike="noStrike" cap="none" normalizeH="0" baseline="0" smtClean="0">
                          <a:ln>
                            <a:noFill/>
                          </a:ln>
                          <a:solidFill>
                            <a:schemeClr val="tx1"/>
                          </a:solidFill>
                          <a:effectLst/>
                          <a:latin typeface="Tahoma" panose="020B0604030504040204" pitchFamily="34" charset="0"/>
                        </a:rPr>
                        <a:t>V</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3C605F"/>
                        </a:buClr>
                        <a:buSzPct val="75000"/>
                        <a:buFont typeface="Wingdings" panose="05000000000000000000" pitchFamily="2" charset="2"/>
                        <a:defRPr kumimoji="1" sz="2800">
                          <a:solidFill>
                            <a:schemeClr val="tx1"/>
                          </a:solidFill>
                          <a:latin typeface="Tahoma" panose="020B0604030504040204" pitchFamily="34" charset="0"/>
                        </a:defRPr>
                      </a:lvl1pPr>
                      <a:lvl2pPr>
                        <a:spcBef>
                          <a:spcPct val="20000"/>
                        </a:spcBef>
                        <a:buClr>
                          <a:srgbClr val="3C605F"/>
                        </a:buClr>
                        <a:buSzPct val="75000"/>
                        <a:buFont typeface="Wingdings" panose="05000000000000000000" pitchFamily="2" charset="2"/>
                        <a:defRPr kumimoji="1" sz="2400">
                          <a:solidFill>
                            <a:schemeClr val="tx1"/>
                          </a:solidFill>
                          <a:latin typeface="Tahoma" panose="020B0604030504040204" pitchFamily="34" charset="0"/>
                        </a:defRPr>
                      </a:lvl2pPr>
                      <a:lvl3pPr>
                        <a:spcBef>
                          <a:spcPct val="20000"/>
                        </a:spcBef>
                        <a:buClr>
                          <a:srgbClr val="3C605F"/>
                        </a:buClr>
                        <a:buSzPct val="75000"/>
                        <a:buFont typeface="Wingdings" panose="05000000000000000000" pitchFamily="2" charset="2"/>
                        <a:defRPr kumimoji="1" sz="2000">
                          <a:solidFill>
                            <a:schemeClr val="tx1"/>
                          </a:solidFill>
                          <a:latin typeface="Tahoma" panose="020B0604030504040204" pitchFamily="34" charset="0"/>
                        </a:defRPr>
                      </a:lvl3pPr>
                      <a:lvl4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4pPr>
                      <a:lvl5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5pPr>
                      <a:lvl6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6pPr>
                      <a:lvl7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7pPr>
                      <a:lvl8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8pPr>
                      <a:lvl9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9pPr>
                    </a:lstStyle>
                    <a:p>
                      <a:pPr marL="0" marR="0" lvl="0" indent="0" algn="ctr" defTabSz="914400" rtl="0" eaLnBrk="0" fontAlgn="base" latinLnBrk="0" hangingPunct="0">
                        <a:lnSpc>
                          <a:spcPct val="100000"/>
                        </a:lnSpc>
                        <a:spcBef>
                          <a:spcPct val="20000"/>
                        </a:spcBef>
                        <a:spcAft>
                          <a:spcPct val="0"/>
                        </a:spcAft>
                        <a:buClr>
                          <a:srgbClr val="3C605F"/>
                        </a:buClr>
                        <a:buSzPct val="75000"/>
                        <a:buFont typeface="Wingdings" panose="05000000000000000000" pitchFamily="2" charset="2"/>
                        <a:buNone/>
                        <a:tabLst/>
                      </a:pPr>
                      <a:r>
                        <a:rPr kumimoji="1" lang="it-IT" altLang="it-IT" sz="2800" b="0" i="0" u="none" strike="noStrike" cap="none" normalizeH="0" baseline="0" dirty="0" smtClean="0">
                          <a:ln>
                            <a:noFill/>
                          </a:ln>
                          <a:solidFill>
                            <a:schemeClr val="tx1"/>
                          </a:solidFill>
                          <a:effectLst/>
                          <a:latin typeface="Tahoma" panose="020B0604030504040204" pitchFamily="34" charset="0"/>
                        </a:rPr>
                        <a:t>V</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5" name="Group 29"/>
          <p:cNvGraphicFramePr>
            <a:graphicFrameLocks/>
          </p:cNvGraphicFramePr>
          <p:nvPr>
            <p:extLst/>
          </p:nvPr>
        </p:nvGraphicFramePr>
        <p:xfrm>
          <a:off x="4783841" y="1907652"/>
          <a:ext cx="3731509" cy="3841142"/>
        </p:xfrm>
        <a:graphic>
          <a:graphicData uri="http://schemas.openxmlformats.org/drawingml/2006/table">
            <a:tbl>
              <a:tblPr/>
              <a:tblGrid>
                <a:gridCol w="824137"/>
                <a:gridCol w="825773"/>
                <a:gridCol w="2081599"/>
              </a:tblGrid>
              <a:tr h="736136">
                <a:tc>
                  <a:txBody>
                    <a:bodyPr/>
                    <a:lstStyle>
                      <a:lvl1pPr>
                        <a:spcBef>
                          <a:spcPct val="20000"/>
                        </a:spcBef>
                        <a:buClr>
                          <a:srgbClr val="3C605F"/>
                        </a:buClr>
                        <a:buSzPct val="75000"/>
                        <a:buFont typeface="Wingdings" panose="05000000000000000000" pitchFamily="2" charset="2"/>
                        <a:defRPr kumimoji="1" sz="2800">
                          <a:solidFill>
                            <a:schemeClr val="tx1"/>
                          </a:solidFill>
                          <a:latin typeface="Tahoma" panose="020B0604030504040204" pitchFamily="34" charset="0"/>
                        </a:defRPr>
                      </a:lvl1pPr>
                      <a:lvl2pPr>
                        <a:spcBef>
                          <a:spcPct val="20000"/>
                        </a:spcBef>
                        <a:buClr>
                          <a:srgbClr val="3C605F"/>
                        </a:buClr>
                        <a:buSzPct val="75000"/>
                        <a:buFont typeface="Wingdings" panose="05000000000000000000" pitchFamily="2" charset="2"/>
                        <a:defRPr kumimoji="1" sz="2400">
                          <a:solidFill>
                            <a:schemeClr val="tx1"/>
                          </a:solidFill>
                          <a:latin typeface="Tahoma" panose="020B0604030504040204" pitchFamily="34" charset="0"/>
                        </a:defRPr>
                      </a:lvl2pPr>
                      <a:lvl3pPr>
                        <a:spcBef>
                          <a:spcPct val="20000"/>
                        </a:spcBef>
                        <a:buClr>
                          <a:srgbClr val="3C605F"/>
                        </a:buClr>
                        <a:buSzPct val="75000"/>
                        <a:buFont typeface="Wingdings" panose="05000000000000000000" pitchFamily="2" charset="2"/>
                        <a:defRPr kumimoji="1" sz="2000">
                          <a:solidFill>
                            <a:schemeClr val="tx1"/>
                          </a:solidFill>
                          <a:latin typeface="Tahoma" panose="020B0604030504040204" pitchFamily="34" charset="0"/>
                        </a:defRPr>
                      </a:lvl3pPr>
                      <a:lvl4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4pPr>
                      <a:lvl5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5pPr>
                      <a:lvl6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6pPr>
                      <a:lvl7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7pPr>
                      <a:lvl8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8pPr>
                      <a:lvl9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9pPr>
                    </a:lstStyle>
                    <a:p>
                      <a:pPr marL="0" marR="0" lvl="0" indent="0" algn="ctr" defTabSz="914400" rtl="0" eaLnBrk="0" fontAlgn="base" latinLnBrk="0" hangingPunct="0">
                        <a:lnSpc>
                          <a:spcPct val="100000"/>
                        </a:lnSpc>
                        <a:spcBef>
                          <a:spcPct val="20000"/>
                        </a:spcBef>
                        <a:spcAft>
                          <a:spcPct val="0"/>
                        </a:spcAft>
                        <a:buClr>
                          <a:srgbClr val="3C605F"/>
                        </a:buClr>
                        <a:buSzPct val="75000"/>
                        <a:buFont typeface="Wingdings" panose="05000000000000000000" pitchFamily="2" charset="2"/>
                        <a:buNone/>
                        <a:tabLst/>
                      </a:pPr>
                      <a:r>
                        <a:rPr kumimoji="1" lang="it-IT" altLang="it-IT" sz="2800" b="1" i="0" u="none" strike="noStrike" cap="none" normalizeH="0" baseline="0" dirty="0" smtClean="0">
                          <a:ln>
                            <a:noFill/>
                          </a:ln>
                          <a:solidFill>
                            <a:schemeClr val="tx1"/>
                          </a:solidFill>
                          <a:effectLst/>
                          <a:latin typeface="Tahoma" panose="020B0604030504040204" pitchFamily="34" charset="0"/>
                        </a:rPr>
                        <a:t>p</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3C605F"/>
                        </a:buClr>
                        <a:buSzPct val="75000"/>
                        <a:buFont typeface="Wingdings" panose="05000000000000000000" pitchFamily="2" charset="2"/>
                        <a:defRPr kumimoji="1" sz="2800">
                          <a:solidFill>
                            <a:schemeClr val="tx1"/>
                          </a:solidFill>
                          <a:latin typeface="Tahoma" panose="020B0604030504040204" pitchFamily="34" charset="0"/>
                        </a:defRPr>
                      </a:lvl1pPr>
                      <a:lvl2pPr>
                        <a:spcBef>
                          <a:spcPct val="20000"/>
                        </a:spcBef>
                        <a:buClr>
                          <a:srgbClr val="3C605F"/>
                        </a:buClr>
                        <a:buSzPct val="75000"/>
                        <a:buFont typeface="Wingdings" panose="05000000000000000000" pitchFamily="2" charset="2"/>
                        <a:defRPr kumimoji="1" sz="2400">
                          <a:solidFill>
                            <a:schemeClr val="tx1"/>
                          </a:solidFill>
                          <a:latin typeface="Tahoma" panose="020B0604030504040204" pitchFamily="34" charset="0"/>
                        </a:defRPr>
                      </a:lvl2pPr>
                      <a:lvl3pPr>
                        <a:spcBef>
                          <a:spcPct val="20000"/>
                        </a:spcBef>
                        <a:buClr>
                          <a:srgbClr val="3C605F"/>
                        </a:buClr>
                        <a:buSzPct val="75000"/>
                        <a:buFont typeface="Wingdings" panose="05000000000000000000" pitchFamily="2" charset="2"/>
                        <a:defRPr kumimoji="1" sz="2000">
                          <a:solidFill>
                            <a:schemeClr val="tx1"/>
                          </a:solidFill>
                          <a:latin typeface="Tahoma" panose="020B0604030504040204" pitchFamily="34" charset="0"/>
                        </a:defRPr>
                      </a:lvl3pPr>
                      <a:lvl4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4pPr>
                      <a:lvl5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5pPr>
                      <a:lvl6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6pPr>
                      <a:lvl7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7pPr>
                      <a:lvl8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8pPr>
                      <a:lvl9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9pPr>
                    </a:lstStyle>
                    <a:p>
                      <a:pPr marL="0" marR="0" lvl="0" indent="0" algn="ctr" defTabSz="914400" rtl="0" eaLnBrk="0" fontAlgn="base" latinLnBrk="0" hangingPunct="0">
                        <a:lnSpc>
                          <a:spcPct val="100000"/>
                        </a:lnSpc>
                        <a:spcBef>
                          <a:spcPct val="20000"/>
                        </a:spcBef>
                        <a:spcAft>
                          <a:spcPct val="0"/>
                        </a:spcAft>
                        <a:buClr>
                          <a:srgbClr val="3C605F"/>
                        </a:buClr>
                        <a:buSzPct val="75000"/>
                        <a:buFont typeface="Wingdings" panose="05000000000000000000" pitchFamily="2" charset="2"/>
                        <a:buNone/>
                        <a:tabLst/>
                      </a:pPr>
                      <a:r>
                        <a:rPr kumimoji="1" lang="it-IT" altLang="it-IT" sz="2800" b="1" i="0" u="none" strike="noStrike" cap="none" normalizeH="0" baseline="0" smtClean="0">
                          <a:ln>
                            <a:noFill/>
                          </a:ln>
                          <a:solidFill>
                            <a:schemeClr val="tx1"/>
                          </a:solidFill>
                          <a:effectLst/>
                          <a:latin typeface="Tahoma" panose="020B0604030504040204" pitchFamily="34" charset="0"/>
                        </a:rPr>
                        <a:t>q</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3C605F"/>
                        </a:buClr>
                        <a:buSzPct val="75000"/>
                        <a:buFont typeface="Wingdings" panose="05000000000000000000" pitchFamily="2" charset="2"/>
                        <a:defRPr kumimoji="1" sz="2800">
                          <a:solidFill>
                            <a:schemeClr val="tx1"/>
                          </a:solidFill>
                          <a:latin typeface="Tahoma" panose="020B0604030504040204" pitchFamily="34" charset="0"/>
                        </a:defRPr>
                      </a:lvl1pPr>
                      <a:lvl2pPr>
                        <a:spcBef>
                          <a:spcPct val="20000"/>
                        </a:spcBef>
                        <a:buClr>
                          <a:srgbClr val="3C605F"/>
                        </a:buClr>
                        <a:buSzPct val="75000"/>
                        <a:buFont typeface="Wingdings" panose="05000000000000000000" pitchFamily="2" charset="2"/>
                        <a:defRPr kumimoji="1" sz="2400">
                          <a:solidFill>
                            <a:schemeClr val="tx1"/>
                          </a:solidFill>
                          <a:latin typeface="Tahoma" panose="020B0604030504040204" pitchFamily="34" charset="0"/>
                        </a:defRPr>
                      </a:lvl2pPr>
                      <a:lvl3pPr>
                        <a:spcBef>
                          <a:spcPct val="20000"/>
                        </a:spcBef>
                        <a:buClr>
                          <a:srgbClr val="3C605F"/>
                        </a:buClr>
                        <a:buSzPct val="75000"/>
                        <a:buFont typeface="Wingdings" panose="05000000000000000000" pitchFamily="2" charset="2"/>
                        <a:defRPr kumimoji="1" sz="2000">
                          <a:solidFill>
                            <a:schemeClr val="tx1"/>
                          </a:solidFill>
                          <a:latin typeface="Tahoma" panose="020B0604030504040204" pitchFamily="34" charset="0"/>
                        </a:defRPr>
                      </a:lvl3pPr>
                      <a:lvl4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4pPr>
                      <a:lvl5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5pPr>
                      <a:lvl6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6pPr>
                      <a:lvl7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7pPr>
                      <a:lvl8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8pPr>
                      <a:lvl9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9pPr>
                    </a:lstStyle>
                    <a:p>
                      <a:pPr marL="0" marR="0" lvl="0" indent="0" algn="ctr" defTabSz="914400" rtl="0" eaLnBrk="0" fontAlgn="base" latinLnBrk="0" hangingPunct="0">
                        <a:lnSpc>
                          <a:spcPct val="100000"/>
                        </a:lnSpc>
                        <a:spcBef>
                          <a:spcPct val="20000"/>
                        </a:spcBef>
                        <a:spcAft>
                          <a:spcPct val="0"/>
                        </a:spcAft>
                        <a:buClr>
                          <a:srgbClr val="3C605F"/>
                        </a:buClr>
                        <a:buSzPct val="75000"/>
                        <a:buFont typeface="Wingdings" panose="05000000000000000000" pitchFamily="2" charset="2"/>
                        <a:buNone/>
                        <a:tabLst/>
                      </a:pPr>
                      <a:r>
                        <a:rPr kumimoji="1" lang="it-IT" altLang="it-IT" sz="2800" b="1" i="0" u="none" strike="noStrike" cap="none" normalizeH="0" baseline="0" smtClean="0">
                          <a:ln>
                            <a:noFill/>
                          </a:ln>
                          <a:solidFill>
                            <a:schemeClr val="tx1"/>
                          </a:solidFill>
                          <a:effectLst/>
                          <a:latin typeface="Tahoma" panose="020B0604030504040204" pitchFamily="34" charset="0"/>
                        </a:rPr>
                        <a:t>p OR q</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75838">
                <a:tc>
                  <a:txBody>
                    <a:bodyPr/>
                    <a:lstStyle>
                      <a:lvl1pPr>
                        <a:spcBef>
                          <a:spcPct val="20000"/>
                        </a:spcBef>
                        <a:buClr>
                          <a:srgbClr val="3C605F"/>
                        </a:buClr>
                        <a:buSzPct val="75000"/>
                        <a:buFont typeface="Wingdings" panose="05000000000000000000" pitchFamily="2" charset="2"/>
                        <a:defRPr kumimoji="1" sz="2800">
                          <a:solidFill>
                            <a:schemeClr val="tx1"/>
                          </a:solidFill>
                          <a:latin typeface="Tahoma" panose="020B0604030504040204" pitchFamily="34" charset="0"/>
                        </a:defRPr>
                      </a:lvl1pPr>
                      <a:lvl2pPr>
                        <a:spcBef>
                          <a:spcPct val="20000"/>
                        </a:spcBef>
                        <a:buClr>
                          <a:srgbClr val="3C605F"/>
                        </a:buClr>
                        <a:buSzPct val="75000"/>
                        <a:buFont typeface="Wingdings" panose="05000000000000000000" pitchFamily="2" charset="2"/>
                        <a:defRPr kumimoji="1" sz="2400">
                          <a:solidFill>
                            <a:schemeClr val="tx1"/>
                          </a:solidFill>
                          <a:latin typeface="Tahoma" panose="020B0604030504040204" pitchFamily="34" charset="0"/>
                        </a:defRPr>
                      </a:lvl2pPr>
                      <a:lvl3pPr>
                        <a:spcBef>
                          <a:spcPct val="20000"/>
                        </a:spcBef>
                        <a:buClr>
                          <a:srgbClr val="3C605F"/>
                        </a:buClr>
                        <a:buSzPct val="75000"/>
                        <a:buFont typeface="Wingdings" panose="05000000000000000000" pitchFamily="2" charset="2"/>
                        <a:defRPr kumimoji="1" sz="2000">
                          <a:solidFill>
                            <a:schemeClr val="tx1"/>
                          </a:solidFill>
                          <a:latin typeface="Tahoma" panose="020B0604030504040204" pitchFamily="34" charset="0"/>
                        </a:defRPr>
                      </a:lvl3pPr>
                      <a:lvl4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4pPr>
                      <a:lvl5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5pPr>
                      <a:lvl6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6pPr>
                      <a:lvl7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7pPr>
                      <a:lvl8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8pPr>
                      <a:lvl9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9pPr>
                    </a:lstStyle>
                    <a:p>
                      <a:pPr marL="0" marR="0" lvl="0" indent="0" algn="ctr" defTabSz="914400" rtl="0" eaLnBrk="0" fontAlgn="base" latinLnBrk="0" hangingPunct="0">
                        <a:lnSpc>
                          <a:spcPct val="100000"/>
                        </a:lnSpc>
                        <a:spcBef>
                          <a:spcPct val="20000"/>
                        </a:spcBef>
                        <a:spcAft>
                          <a:spcPct val="0"/>
                        </a:spcAft>
                        <a:buClr>
                          <a:srgbClr val="3C605F"/>
                        </a:buClr>
                        <a:buSzPct val="75000"/>
                        <a:buFont typeface="Wingdings" panose="05000000000000000000" pitchFamily="2" charset="2"/>
                        <a:buNone/>
                        <a:tabLst/>
                      </a:pPr>
                      <a:r>
                        <a:rPr kumimoji="1" lang="it-IT" altLang="it-IT" sz="2800" b="0" i="0" u="none" strike="noStrike" cap="none" normalizeH="0" baseline="0" smtClean="0">
                          <a:ln>
                            <a:noFill/>
                          </a:ln>
                          <a:solidFill>
                            <a:schemeClr val="tx1"/>
                          </a:solidFill>
                          <a:effectLst/>
                          <a:latin typeface="Tahoma" panose="020B0604030504040204" pitchFamily="34" charset="0"/>
                        </a:rPr>
                        <a:t>F</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3C605F"/>
                        </a:buClr>
                        <a:buSzPct val="75000"/>
                        <a:buFont typeface="Wingdings" panose="05000000000000000000" pitchFamily="2" charset="2"/>
                        <a:defRPr kumimoji="1" sz="2800">
                          <a:solidFill>
                            <a:schemeClr val="tx1"/>
                          </a:solidFill>
                          <a:latin typeface="Tahoma" panose="020B0604030504040204" pitchFamily="34" charset="0"/>
                        </a:defRPr>
                      </a:lvl1pPr>
                      <a:lvl2pPr>
                        <a:spcBef>
                          <a:spcPct val="20000"/>
                        </a:spcBef>
                        <a:buClr>
                          <a:srgbClr val="3C605F"/>
                        </a:buClr>
                        <a:buSzPct val="75000"/>
                        <a:buFont typeface="Wingdings" panose="05000000000000000000" pitchFamily="2" charset="2"/>
                        <a:defRPr kumimoji="1" sz="2400">
                          <a:solidFill>
                            <a:schemeClr val="tx1"/>
                          </a:solidFill>
                          <a:latin typeface="Tahoma" panose="020B0604030504040204" pitchFamily="34" charset="0"/>
                        </a:defRPr>
                      </a:lvl2pPr>
                      <a:lvl3pPr>
                        <a:spcBef>
                          <a:spcPct val="20000"/>
                        </a:spcBef>
                        <a:buClr>
                          <a:srgbClr val="3C605F"/>
                        </a:buClr>
                        <a:buSzPct val="75000"/>
                        <a:buFont typeface="Wingdings" panose="05000000000000000000" pitchFamily="2" charset="2"/>
                        <a:defRPr kumimoji="1" sz="2000">
                          <a:solidFill>
                            <a:schemeClr val="tx1"/>
                          </a:solidFill>
                          <a:latin typeface="Tahoma" panose="020B0604030504040204" pitchFamily="34" charset="0"/>
                        </a:defRPr>
                      </a:lvl3pPr>
                      <a:lvl4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4pPr>
                      <a:lvl5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5pPr>
                      <a:lvl6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6pPr>
                      <a:lvl7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7pPr>
                      <a:lvl8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8pPr>
                      <a:lvl9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9pPr>
                    </a:lstStyle>
                    <a:p>
                      <a:pPr marL="0" marR="0" lvl="0" indent="0" algn="ctr" defTabSz="914400" rtl="0" eaLnBrk="0" fontAlgn="base" latinLnBrk="0" hangingPunct="0">
                        <a:lnSpc>
                          <a:spcPct val="100000"/>
                        </a:lnSpc>
                        <a:spcBef>
                          <a:spcPct val="20000"/>
                        </a:spcBef>
                        <a:spcAft>
                          <a:spcPct val="0"/>
                        </a:spcAft>
                        <a:buClr>
                          <a:srgbClr val="3C605F"/>
                        </a:buClr>
                        <a:buSzPct val="75000"/>
                        <a:buFont typeface="Wingdings" panose="05000000000000000000" pitchFamily="2" charset="2"/>
                        <a:buNone/>
                        <a:tabLst/>
                      </a:pPr>
                      <a:r>
                        <a:rPr kumimoji="1" lang="it-IT" altLang="it-IT" sz="2800" b="0" i="0" u="none" strike="noStrike" cap="none" normalizeH="0" baseline="0" smtClean="0">
                          <a:ln>
                            <a:noFill/>
                          </a:ln>
                          <a:solidFill>
                            <a:schemeClr val="tx1"/>
                          </a:solidFill>
                          <a:effectLst/>
                          <a:latin typeface="Tahoma" panose="020B0604030504040204" pitchFamily="34" charset="0"/>
                        </a:rPr>
                        <a:t>F</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3C605F"/>
                        </a:buClr>
                        <a:buSzPct val="75000"/>
                        <a:buFont typeface="Wingdings" panose="05000000000000000000" pitchFamily="2" charset="2"/>
                        <a:defRPr kumimoji="1" sz="2800">
                          <a:solidFill>
                            <a:schemeClr val="tx1"/>
                          </a:solidFill>
                          <a:latin typeface="Tahoma" panose="020B0604030504040204" pitchFamily="34" charset="0"/>
                        </a:defRPr>
                      </a:lvl1pPr>
                      <a:lvl2pPr>
                        <a:spcBef>
                          <a:spcPct val="20000"/>
                        </a:spcBef>
                        <a:buClr>
                          <a:srgbClr val="3C605F"/>
                        </a:buClr>
                        <a:buSzPct val="75000"/>
                        <a:buFont typeface="Wingdings" panose="05000000000000000000" pitchFamily="2" charset="2"/>
                        <a:defRPr kumimoji="1" sz="2400">
                          <a:solidFill>
                            <a:schemeClr val="tx1"/>
                          </a:solidFill>
                          <a:latin typeface="Tahoma" panose="020B0604030504040204" pitchFamily="34" charset="0"/>
                        </a:defRPr>
                      </a:lvl2pPr>
                      <a:lvl3pPr>
                        <a:spcBef>
                          <a:spcPct val="20000"/>
                        </a:spcBef>
                        <a:buClr>
                          <a:srgbClr val="3C605F"/>
                        </a:buClr>
                        <a:buSzPct val="75000"/>
                        <a:buFont typeface="Wingdings" panose="05000000000000000000" pitchFamily="2" charset="2"/>
                        <a:defRPr kumimoji="1" sz="2000">
                          <a:solidFill>
                            <a:schemeClr val="tx1"/>
                          </a:solidFill>
                          <a:latin typeface="Tahoma" panose="020B0604030504040204" pitchFamily="34" charset="0"/>
                        </a:defRPr>
                      </a:lvl3pPr>
                      <a:lvl4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4pPr>
                      <a:lvl5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5pPr>
                      <a:lvl6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6pPr>
                      <a:lvl7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7pPr>
                      <a:lvl8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8pPr>
                      <a:lvl9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9pPr>
                    </a:lstStyle>
                    <a:p>
                      <a:pPr marL="0" marR="0" lvl="0" indent="0" algn="ctr" defTabSz="914400" rtl="0" eaLnBrk="0" fontAlgn="base" latinLnBrk="0" hangingPunct="0">
                        <a:lnSpc>
                          <a:spcPct val="100000"/>
                        </a:lnSpc>
                        <a:spcBef>
                          <a:spcPct val="20000"/>
                        </a:spcBef>
                        <a:spcAft>
                          <a:spcPct val="0"/>
                        </a:spcAft>
                        <a:buClr>
                          <a:srgbClr val="3C605F"/>
                        </a:buClr>
                        <a:buSzPct val="75000"/>
                        <a:buFont typeface="Wingdings" panose="05000000000000000000" pitchFamily="2" charset="2"/>
                        <a:buNone/>
                        <a:tabLst/>
                      </a:pPr>
                      <a:r>
                        <a:rPr kumimoji="1" lang="it-IT" altLang="it-IT" sz="2800" b="0" i="0" u="none" strike="noStrike" cap="none" normalizeH="0" baseline="0" smtClean="0">
                          <a:ln>
                            <a:noFill/>
                          </a:ln>
                          <a:solidFill>
                            <a:schemeClr val="tx1"/>
                          </a:solidFill>
                          <a:effectLst/>
                          <a:latin typeface="Tahoma" panose="020B0604030504040204" pitchFamily="34" charset="0"/>
                        </a:rPr>
                        <a:t>F</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77492">
                <a:tc>
                  <a:txBody>
                    <a:bodyPr/>
                    <a:lstStyle>
                      <a:lvl1pPr>
                        <a:spcBef>
                          <a:spcPct val="20000"/>
                        </a:spcBef>
                        <a:buClr>
                          <a:srgbClr val="3C605F"/>
                        </a:buClr>
                        <a:buSzPct val="75000"/>
                        <a:buFont typeface="Wingdings" panose="05000000000000000000" pitchFamily="2" charset="2"/>
                        <a:defRPr kumimoji="1" sz="2800">
                          <a:solidFill>
                            <a:schemeClr val="tx1"/>
                          </a:solidFill>
                          <a:latin typeface="Tahoma" panose="020B0604030504040204" pitchFamily="34" charset="0"/>
                        </a:defRPr>
                      </a:lvl1pPr>
                      <a:lvl2pPr>
                        <a:spcBef>
                          <a:spcPct val="20000"/>
                        </a:spcBef>
                        <a:buClr>
                          <a:srgbClr val="3C605F"/>
                        </a:buClr>
                        <a:buSzPct val="75000"/>
                        <a:buFont typeface="Wingdings" panose="05000000000000000000" pitchFamily="2" charset="2"/>
                        <a:defRPr kumimoji="1" sz="2400">
                          <a:solidFill>
                            <a:schemeClr val="tx1"/>
                          </a:solidFill>
                          <a:latin typeface="Tahoma" panose="020B0604030504040204" pitchFamily="34" charset="0"/>
                        </a:defRPr>
                      </a:lvl2pPr>
                      <a:lvl3pPr>
                        <a:spcBef>
                          <a:spcPct val="20000"/>
                        </a:spcBef>
                        <a:buClr>
                          <a:srgbClr val="3C605F"/>
                        </a:buClr>
                        <a:buSzPct val="75000"/>
                        <a:buFont typeface="Wingdings" panose="05000000000000000000" pitchFamily="2" charset="2"/>
                        <a:defRPr kumimoji="1" sz="2000">
                          <a:solidFill>
                            <a:schemeClr val="tx1"/>
                          </a:solidFill>
                          <a:latin typeface="Tahoma" panose="020B0604030504040204" pitchFamily="34" charset="0"/>
                        </a:defRPr>
                      </a:lvl3pPr>
                      <a:lvl4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4pPr>
                      <a:lvl5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5pPr>
                      <a:lvl6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6pPr>
                      <a:lvl7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7pPr>
                      <a:lvl8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8pPr>
                      <a:lvl9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9pPr>
                    </a:lstStyle>
                    <a:p>
                      <a:pPr marL="0" marR="0" lvl="0" indent="0" algn="ctr" defTabSz="914400" rtl="0" eaLnBrk="0" fontAlgn="base" latinLnBrk="0" hangingPunct="0">
                        <a:lnSpc>
                          <a:spcPct val="100000"/>
                        </a:lnSpc>
                        <a:spcBef>
                          <a:spcPct val="20000"/>
                        </a:spcBef>
                        <a:spcAft>
                          <a:spcPct val="0"/>
                        </a:spcAft>
                        <a:buClr>
                          <a:srgbClr val="3C605F"/>
                        </a:buClr>
                        <a:buSzPct val="75000"/>
                        <a:buFont typeface="Wingdings" panose="05000000000000000000" pitchFamily="2" charset="2"/>
                        <a:buNone/>
                        <a:tabLst/>
                      </a:pPr>
                      <a:r>
                        <a:rPr kumimoji="1" lang="it-IT" altLang="it-IT" sz="2800" b="0" i="0" u="none" strike="noStrike" cap="none" normalizeH="0" baseline="0" smtClean="0">
                          <a:ln>
                            <a:noFill/>
                          </a:ln>
                          <a:solidFill>
                            <a:schemeClr val="tx1"/>
                          </a:solidFill>
                          <a:effectLst/>
                          <a:latin typeface="Tahoma" panose="020B0604030504040204" pitchFamily="34" charset="0"/>
                        </a:rPr>
                        <a:t>F</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3C605F"/>
                        </a:buClr>
                        <a:buSzPct val="75000"/>
                        <a:buFont typeface="Wingdings" panose="05000000000000000000" pitchFamily="2" charset="2"/>
                        <a:defRPr kumimoji="1" sz="2800">
                          <a:solidFill>
                            <a:schemeClr val="tx1"/>
                          </a:solidFill>
                          <a:latin typeface="Tahoma" panose="020B0604030504040204" pitchFamily="34" charset="0"/>
                        </a:defRPr>
                      </a:lvl1pPr>
                      <a:lvl2pPr>
                        <a:spcBef>
                          <a:spcPct val="20000"/>
                        </a:spcBef>
                        <a:buClr>
                          <a:srgbClr val="3C605F"/>
                        </a:buClr>
                        <a:buSzPct val="75000"/>
                        <a:buFont typeface="Wingdings" panose="05000000000000000000" pitchFamily="2" charset="2"/>
                        <a:defRPr kumimoji="1" sz="2400">
                          <a:solidFill>
                            <a:schemeClr val="tx1"/>
                          </a:solidFill>
                          <a:latin typeface="Tahoma" panose="020B0604030504040204" pitchFamily="34" charset="0"/>
                        </a:defRPr>
                      </a:lvl2pPr>
                      <a:lvl3pPr>
                        <a:spcBef>
                          <a:spcPct val="20000"/>
                        </a:spcBef>
                        <a:buClr>
                          <a:srgbClr val="3C605F"/>
                        </a:buClr>
                        <a:buSzPct val="75000"/>
                        <a:buFont typeface="Wingdings" panose="05000000000000000000" pitchFamily="2" charset="2"/>
                        <a:defRPr kumimoji="1" sz="2000">
                          <a:solidFill>
                            <a:schemeClr val="tx1"/>
                          </a:solidFill>
                          <a:latin typeface="Tahoma" panose="020B0604030504040204" pitchFamily="34" charset="0"/>
                        </a:defRPr>
                      </a:lvl3pPr>
                      <a:lvl4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4pPr>
                      <a:lvl5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5pPr>
                      <a:lvl6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6pPr>
                      <a:lvl7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7pPr>
                      <a:lvl8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8pPr>
                      <a:lvl9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9pPr>
                    </a:lstStyle>
                    <a:p>
                      <a:pPr marL="0" marR="0" lvl="0" indent="0" algn="ctr" defTabSz="914400" rtl="0" eaLnBrk="0" fontAlgn="base" latinLnBrk="0" hangingPunct="0">
                        <a:lnSpc>
                          <a:spcPct val="100000"/>
                        </a:lnSpc>
                        <a:spcBef>
                          <a:spcPct val="20000"/>
                        </a:spcBef>
                        <a:spcAft>
                          <a:spcPct val="0"/>
                        </a:spcAft>
                        <a:buClr>
                          <a:srgbClr val="3C605F"/>
                        </a:buClr>
                        <a:buSzPct val="75000"/>
                        <a:buFont typeface="Wingdings" panose="05000000000000000000" pitchFamily="2" charset="2"/>
                        <a:buNone/>
                        <a:tabLst/>
                      </a:pPr>
                      <a:r>
                        <a:rPr kumimoji="1" lang="it-IT" altLang="it-IT" sz="2800" b="0" i="0" u="none" strike="noStrike" cap="none" normalizeH="0" baseline="0" smtClean="0">
                          <a:ln>
                            <a:noFill/>
                          </a:ln>
                          <a:solidFill>
                            <a:schemeClr val="tx1"/>
                          </a:solidFill>
                          <a:effectLst/>
                          <a:latin typeface="Tahoma" panose="020B0604030504040204" pitchFamily="34" charset="0"/>
                        </a:rPr>
                        <a:t>V</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3C605F"/>
                        </a:buClr>
                        <a:buSzPct val="75000"/>
                        <a:buFont typeface="Wingdings" panose="05000000000000000000" pitchFamily="2" charset="2"/>
                        <a:defRPr kumimoji="1" sz="2800">
                          <a:solidFill>
                            <a:schemeClr val="tx1"/>
                          </a:solidFill>
                          <a:latin typeface="Tahoma" panose="020B0604030504040204" pitchFamily="34" charset="0"/>
                        </a:defRPr>
                      </a:lvl1pPr>
                      <a:lvl2pPr>
                        <a:spcBef>
                          <a:spcPct val="20000"/>
                        </a:spcBef>
                        <a:buClr>
                          <a:srgbClr val="3C605F"/>
                        </a:buClr>
                        <a:buSzPct val="75000"/>
                        <a:buFont typeface="Wingdings" panose="05000000000000000000" pitchFamily="2" charset="2"/>
                        <a:defRPr kumimoji="1" sz="2400">
                          <a:solidFill>
                            <a:schemeClr val="tx1"/>
                          </a:solidFill>
                          <a:latin typeface="Tahoma" panose="020B0604030504040204" pitchFamily="34" charset="0"/>
                        </a:defRPr>
                      </a:lvl2pPr>
                      <a:lvl3pPr>
                        <a:spcBef>
                          <a:spcPct val="20000"/>
                        </a:spcBef>
                        <a:buClr>
                          <a:srgbClr val="3C605F"/>
                        </a:buClr>
                        <a:buSzPct val="75000"/>
                        <a:buFont typeface="Wingdings" panose="05000000000000000000" pitchFamily="2" charset="2"/>
                        <a:defRPr kumimoji="1" sz="2000">
                          <a:solidFill>
                            <a:schemeClr val="tx1"/>
                          </a:solidFill>
                          <a:latin typeface="Tahoma" panose="020B0604030504040204" pitchFamily="34" charset="0"/>
                        </a:defRPr>
                      </a:lvl3pPr>
                      <a:lvl4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4pPr>
                      <a:lvl5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5pPr>
                      <a:lvl6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6pPr>
                      <a:lvl7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7pPr>
                      <a:lvl8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8pPr>
                      <a:lvl9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9pPr>
                    </a:lstStyle>
                    <a:p>
                      <a:pPr marL="0" marR="0" lvl="0" indent="0" algn="ctr" defTabSz="914400" rtl="0" eaLnBrk="0" fontAlgn="base" latinLnBrk="0" hangingPunct="0">
                        <a:lnSpc>
                          <a:spcPct val="100000"/>
                        </a:lnSpc>
                        <a:spcBef>
                          <a:spcPct val="20000"/>
                        </a:spcBef>
                        <a:spcAft>
                          <a:spcPct val="0"/>
                        </a:spcAft>
                        <a:buClr>
                          <a:srgbClr val="3C605F"/>
                        </a:buClr>
                        <a:buSzPct val="75000"/>
                        <a:buFont typeface="Wingdings" panose="05000000000000000000" pitchFamily="2" charset="2"/>
                        <a:buNone/>
                        <a:tabLst/>
                      </a:pPr>
                      <a:r>
                        <a:rPr kumimoji="1" lang="it-IT" altLang="it-IT" sz="2800" b="0" i="0" u="none" strike="noStrike" cap="none" normalizeH="0" baseline="0" smtClean="0">
                          <a:ln>
                            <a:noFill/>
                          </a:ln>
                          <a:solidFill>
                            <a:schemeClr val="tx1"/>
                          </a:solidFill>
                          <a:effectLst/>
                          <a:latin typeface="Tahoma" panose="020B0604030504040204" pitchFamily="34" charset="0"/>
                        </a:rPr>
                        <a:t>V</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75838">
                <a:tc>
                  <a:txBody>
                    <a:bodyPr/>
                    <a:lstStyle>
                      <a:lvl1pPr>
                        <a:spcBef>
                          <a:spcPct val="20000"/>
                        </a:spcBef>
                        <a:buClr>
                          <a:srgbClr val="3C605F"/>
                        </a:buClr>
                        <a:buSzPct val="75000"/>
                        <a:buFont typeface="Wingdings" panose="05000000000000000000" pitchFamily="2" charset="2"/>
                        <a:defRPr kumimoji="1" sz="2800">
                          <a:solidFill>
                            <a:schemeClr val="tx1"/>
                          </a:solidFill>
                          <a:latin typeface="Tahoma" panose="020B0604030504040204" pitchFamily="34" charset="0"/>
                        </a:defRPr>
                      </a:lvl1pPr>
                      <a:lvl2pPr>
                        <a:spcBef>
                          <a:spcPct val="20000"/>
                        </a:spcBef>
                        <a:buClr>
                          <a:srgbClr val="3C605F"/>
                        </a:buClr>
                        <a:buSzPct val="75000"/>
                        <a:buFont typeface="Wingdings" panose="05000000000000000000" pitchFamily="2" charset="2"/>
                        <a:defRPr kumimoji="1" sz="2400">
                          <a:solidFill>
                            <a:schemeClr val="tx1"/>
                          </a:solidFill>
                          <a:latin typeface="Tahoma" panose="020B0604030504040204" pitchFamily="34" charset="0"/>
                        </a:defRPr>
                      </a:lvl2pPr>
                      <a:lvl3pPr>
                        <a:spcBef>
                          <a:spcPct val="20000"/>
                        </a:spcBef>
                        <a:buClr>
                          <a:srgbClr val="3C605F"/>
                        </a:buClr>
                        <a:buSzPct val="75000"/>
                        <a:buFont typeface="Wingdings" panose="05000000000000000000" pitchFamily="2" charset="2"/>
                        <a:defRPr kumimoji="1" sz="2000">
                          <a:solidFill>
                            <a:schemeClr val="tx1"/>
                          </a:solidFill>
                          <a:latin typeface="Tahoma" panose="020B0604030504040204" pitchFamily="34" charset="0"/>
                        </a:defRPr>
                      </a:lvl3pPr>
                      <a:lvl4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4pPr>
                      <a:lvl5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5pPr>
                      <a:lvl6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6pPr>
                      <a:lvl7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7pPr>
                      <a:lvl8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8pPr>
                      <a:lvl9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9pPr>
                    </a:lstStyle>
                    <a:p>
                      <a:pPr marL="0" marR="0" lvl="0" indent="0" algn="ctr" defTabSz="914400" rtl="0" eaLnBrk="0" fontAlgn="base" latinLnBrk="0" hangingPunct="0">
                        <a:lnSpc>
                          <a:spcPct val="100000"/>
                        </a:lnSpc>
                        <a:spcBef>
                          <a:spcPct val="20000"/>
                        </a:spcBef>
                        <a:spcAft>
                          <a:spcPct val="0"/>
                        </a:spcAft>
                        <a:buClr>
                          <a:srgbClr val="3C605F"/>
                        </a:buClr>
                        <a:buSzPct val="75000"/>
                        <a:buFont typeface="Wingdings" panose="05000000000000000000" pitchFamily="2" charset="2"/>
                        <a:buNone/>
                        <a:tabLst/>
                      </a:pPr>
                      <a:r>
                        <a:rPr kumimoji="1" lang="it-IT" altLang="it-IT" sz="2800" b="0" i="0" u="none" strike="noStrike" cap="none" normalizeH="0" baseline="0" smtClean="0">
                          <a:ln>
                            <a:noFill/>
                          </a:ln>
                          <a:solidFill>
                            <a:schemeClr val="tx1"/>
                          </a:solidFill>
                          <a:effectLst/>
                          <a:latin typeface="Tahoma" panose="020B0604030504040204" pitchFamily="34" charset="0"/>
                        </a:rPr>
                        <a:t>V</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3C605F"/>
                        </a:buClr>
                        <a:buSzPct val="75000"/>
                        <a:buFont typeface="Wingdings" panose="05000000000000000000" pitchFamily="2" charset="2"/>
                        <a:defRPr kumimoji="1" sz="2800">
                          <a:solidFill>
                            <a:schemeClr val="tx1"/>
                          </a:solidFill>
                          <a:latin typeface="Tahoma" panose="020B0604030504040204" pitchFamily="34" charset="0"/>
                        </a:defRPr>
                      </a:lvl1pPr>
                      <a:lvl2pPr>
                        <a:spcBef>
                          <a:spcPct val="20000"/>
                        </a:spcBef>
                        <a:buClr>
                          <a:srgbClr val="3C605F"/>
                        </a:buClr>
                        <a:buSzPct val="75000"/>
                        <a:buFont typeface="Wingdings" panose="05000000000000000000" pitchFamily="2" charset="2"/>
                        <a:defRPr kumimoji="1" sz="2400">
                          <a:solidFill>
                            <a:schemeClr val="tx1"/>
                          </a:solidFill>
                          <a:latin typeface="Tahoma" panose="020B0604030504040204" pitchFamily="34" charset="0"/>
                        </a:defRPr>
                      </a:lvl2pPr>
                      <a:lvl3pPr>
                        <a:spcBef>
                          <a:spcPct val="20000"/>
                        </a:spcBef>
                        <a:buClr>
                          <a:srgbClr val="3C605F"/>
                        </a:buClr>
                        <a:buSzPct val="75000"/>
                        <a:buFont typeface="Wingdings" panose="05000000000000000000" pitchFamily="2" charset="2"/>
                        <a:defRPr kumimoji="1" sz="2000">
                          <a:solidFill>
                            <a:schemeClr val="tx1"/>
                          </a:solidFill>
                          <a:latin typeface="Tahoma" panose="020B0604030504040204" pitchFamily="34" charset="0"/>
                        </a:defRPr>
                      </a:lvl3pPr>
                      <a:lvl4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4pPr>
                      <a:lvl5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5pPr>
                      <a:lvl6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6pPr>
                      <a:lvl7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7pPr>
                      <a:lvl8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8pPr>
                      <a:lvl9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9pPr>
                    </a:lstStyle>
                    <a:p>
                      <a:pPr marL="0" marR="0" lvl="0" indent="0" algn="ctr" defTabSz="914400" rtl="0" eaLnBrk="0" fontAlgn="base" latinLnBrk="0" hangingPunct="0">
                        <a:lnSpc>
                          <a:spcPct val="100000"/>
                        </a:lnSpc>
                        <a:spcBef>
                          <a:spcPct val="20000"/>
                        </a:spcBef>
                        <a:spcAft>
                          <a:spcPct val="0"/>
                        </a:spcAft>
                        <a:buClr>
                          <a:srgbClr val="3C605F"/>
                        </a:buClr>
                        <a:buSzPct val="75000"/>
                        <a:buFont typeface="Wingdings" panose="05000000000000000000" pitchFamily="2" charset="2"/>
                        <a:buNone/>
                        <a:tabLst/>
                      </a:pPr>
                      <a:r>
                        <a:rPr kumimoji="1" lang="it-IT" altLang="it-IT" sz="2800" b="0" i="0" u="none" strike="noStrike" cap="none" normalizeH="0" baseline="0" smtClean="0">
                          <a:ln>
                            <a:noFill/>
                          </a:ln>
                          <a:solidFill>
                            <a:schemeClr val="tx1"/>
                          </a:solidFill>
                          <a:effectLst/>
                          <a:latin typeface="Tahoma" panose="020B0604030504040204" pitchFamily="34" charset="0"/>
                        </a:rPr>
                        <a:t>F</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3C605F"/>
                        </a:buClr>
                        <a:buSzPct val="75000"/>
                        <a:buFont typeface="Wingdings" panose="05000000000000000000" pitchFamily="2" charset="2"/>
                        <a:defRPr kumimoji="1" sz="2800">
                          <a:solidFill>
                            <a:schemeClr val="tx1"/>
                          </a:solidFill>
                          <a:latin typeface="Tahoma" panose="020B0604030504040204" pitchFamily="34" charset="0"/>
                        </a:defRPr>
                      </a:lvl1pPr>
                      <a:lvl2pPr>
                        <a:spcBef>
                          <a:spcPct val="20000"/>
                        </a:spcBef>
                        <a:buClr>
                          <a:srgbClr val="3C605F"/>
                        </a:buClr>
                        <a:buSzPct val="75000"/>
                        <a:buFont typeface="Wingdings" panose="05000000000000000000" pitchFamily="2" charset="2"/>
                        <a:defRPr kumimoji="1" sz="2400">
                          <a:solidFill>
                            <a:schemeClr val="tx1"/>
                          </a:solidFill>
                          <a:latin typeface="Tahoma" panose="020B0604030504040204" pitchFamily="34" charset="0"/>
                        </a:defRPr>
                      </a:lvl2pPr>
                      <a:lvl3pPr>
                        <a:spcBef>
                          <a:spcPct val="20000"/>
                        </a:spcBef>
                        <a:buClr>
                          <a:srgbClr val="3C605F"/>
                        </a:buClr>
                        <a:buSzPct val="75000"/>
                        <a:buFont typeface="Wingdings" panose="05000000000000000000" pitchFamily="2" charset="2"/>
                        <a:defRPr kumimoji="1" sz="2000">
                          <a:solidFill>
                            <a:schemeClr val="tx1"/>
                          </a:solidFill>
                          <a:latin typeface="Tahoma" panose="020B0604030504040204" pitchFamily="34" charset="0"/>
                        </a:defRPr>
                      </a:lvl3pPr>
                      <a:lvl4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4pPr>
                      <a:lvl5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5pPr>
                      <a:lvl6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6pPr>
                      <a:lvl7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7pPr>
                      <a:lvl8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8pPr>
                      <a:lvl9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9pPr>
                    </a:lstStyle>
                    <a:p>
                      <a:pPr marL="0" marR="0" lvl="0" indent="0" algn="ctr" defTabSz="914400" rtl="0" eaLnBrk="0" fontAlgn="base" latinLnBrk="0" hangingPunct="0">
                        <a:lnSpc>
                          <a:spcPct val="100000"/>
                        </a:lnSpc>
                        <a:spcBef>
                          <a:spcPct val="20000"/>
                        </a:spcBef>
                        <a:spcAft>
                          <a:spcPct val="0"/>
                        </a:spcAft>
                        <a:buClr>
                          <a:srgbClr val="3C605F"/>
                        </a:buClr>
                        <a:buSzPct val="75000"/>
                        <a:buFont typeface="Wingdings" panose="05000000000000000000" pitchFamily="2" charset="2"/>
                        <a:buNone/>
                        <a:tabLst/>
                      </a:pPr>
                      <a:r>
                        <a:rPr kumimoji="1" lang="it-IT" altLang="it-IT" sz="2800" b="0" i="0" u="none" strike="noStrike" cap="none" normalizeH="0" baseline="0" smtClean="0">
                          <a:ln>
                            <a:noFill/>
                          </a:ln>
                          <a:solidFill>
                            <a:schemeClr val="tx1"/>
                          </a:solidFill>
                          <a:effectLst/>
                          <a:latin typeface="Tahoma" panose="020B0604030504040204" pitchFamily="34" charset="0"/>
                        </a:rPr>
                        <a:t>V</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75838">
                <a:tc>
                  <a:txBody>
                    <a:bodyPr/>
                    <a:lstStyle>
                      <a:lvl1pPr>
                        <a:spcBef>
                          <a:spcPct val="20000"/>
                        </a:spcBef>
                        <a:buClr>
                          <a:srgbClr val="3C605F"/>
                        </a:buClr>
                        <a:buSzPct val="75000"/>
                        <a:buFont typeface="Wingdings" panose="05000000000000000000" pitchFamily="2" charset="2"/>
                        <a:defRPr kumimoji="1" sz="2800">
                          <a:solidFill>
                            <a:schemeClr val="tx1"/>
                          </a:solidFill>
                          <a:latin typeface="Tahoma" panose="020B0604030504040204" pitchFamily="34" charset="0"/>
                        </a:defRPr>
                      </a:lvl1pPr>
                      <a:lvl2pPr>
                        <a:spcBef>
                          <a:spcPct val="20000"/>
                        </a:spcBef>
                        <a:buClr>
                          <a:srgbClr val="3C605F"/>
                        </a:buClr>
                        <a:buSzPct val="75000"/>
                        <a:buFont typeface="Wingdings" panose="05000000000000000000" pitchFamily="2" charset="2"/>
                        <a:defRPr kumimoji="1" sz="2400">
                          <a:solidFill>
                            <a:schemeClr val="tx1"/>
                          </a:solidFill>
                          <a:latin typeface="Tahoma" panose="020B0604030504040204" pitchFamily="34" charset="0"/>
                        </a:defRPr>
                      </a:lvl2pPr>
                      <a:lvl3pPr>
                        <a:spcBef>
                          <a:spcPct val="20000"/>
                        </a:spcBef>
                        <a:buClr>
                          <a:srgbClr val="3C605F"/>
                        </a:buClr>
                        <a:buSzPct val="75000"/>
                        <a:buFont typeface="Wingdings" panose="05000000000000000000" pitchFamily="2" charset="2"/>
                        <a:defRPr kumimoji="1" sz="2000">
                          <a:solidFill>
                            <a:schemeClr val="tx1"/>
                          </a:solidFill>
                          <a:latin typeface="Tahoma" panose="020B0604030504040204" pitchFamily="34" charset="0"/>
                        </a:defRPr>
                      </a:lvl3pPr>
                      <a:lvl4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4pPr>
                      <a:lvl5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5pPr>
                      <a:lvl6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6pPr>
                      <a:lvl7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7pPr>
                      <a:lvl8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8pPr>
                      <a:lvl9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9pPr>
                    </a:lstStyle>
                    <a:p>
                      <a:pPr marL="0" marR="0" lvl="0" indent="0" algn="ctr" defTabSz="914400" rtl="0" eaLnBrk="0" fontAlgn="base" latinLnBrk="0" hangingPunct="0">
                        <a:lnSpc>
                          <a:spcPct val="100000"/>
                        </a:lnSpc>
                        <a:spcBef>
                          <a:spcPct val="20000"/>
                        </a:spcBef>
                        <a:spcAft>
                          <a:spcPct val="0"/>
                        </a:spcAft>
                        <a:buClr>
                          <a:srgbClr val="3C605F"/>
                        </a:buClr>
                        <a:buSzPct val="75000"/>
                        <a:buFont typeface="Wingdings" panose="05000000000000000000" pitchFamily="2" charset="2"/>
                        <a:buNone/>
                        <a:tabLst/>
                      </a:pPr>
                      <a:r>
                        <a:rPr kumimoji="1" lang="it-IT" altLang="it-IT" sz="2800" b="0" i="0" u="none" strike="noStrike" cap="none" normalizeH="0" baseline="0" smtClean="0">
                          <a:ln>
                            <a:noFill/>
                          </a:ln>
                          <a:solidFill>
                            <a:schemeClr val="tx1"/>
                          </a:solidFill>
                          <a:effectLst/>
                          <a:latin typeface="Tahoma" panose="020B0604030504040204" pitchFamily="34" charset="0"/>
                        </a:rPr>
                        <a:t>V</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3C605F"/>
                        </a:buClr>
                        <a:buSzPct val="75000"/>
                        <a:buFont typeface="Wingdings" panose="05000000000000000000" pitchFamily="2" charset="2"/>
                        <a:defRPr kumimoji="1" sz="2800">
                          <a:solidFill>
                            <a:schemeClr val="tx1"/>
                          </a:solidFill>
                          <a:latin typeface="Tahoma" panose="020B0604030504040204" pitchFamily="34" charset="0"/>
                        </a:defRPr>
                      </a:lvl1pPr>
                      <a:lvl2pPr>
                        <a:spcBef>
                          <a:spcPct val="20000"/>
                        </a:spcBef>
                        <a:buClr>
                          <a:srgbClr val="3C605F"/>
                        </a:buClr>
                        <a:buSzPct val="75000"/>
                        <a:buFont typeface="Wingdings" panose="05000000000000000000" pitchFamily="2" charset="2"/>
                        <a:defRPr kumimoji="1" sz="2400">
                          <a:solidFill>
                            <a:schemeClr val="tx1"/>
                          </a:solidFill>
                          <a:latin typeface="Tahoma" panose="020B0604030504040204" pitchFamily="34" charset="0"/>
                        </a:defRPr>
                      </a:lvl2pPr>
                      <a:lvl3pPr>
                        <a:spcBef>
                          <a:spcPct val="20000"/>
                        </a:spcBef>
                        <a:buClr>
                          <a:srgbClr val="3C605F"/>
                        </a:buClr>
                        <a:buSzPct val="75000"/>
                        <a:buFont typeface="Wingdings" panose="05000000000000000000" pitchFamily="2" charset="2"/>
                        <a:defRPr kumimoji="1" sz="2000">
                          <a:solidFill>
                            <a:schemeClr val="tx1"/>
                          </a:solidFill>
                          <a:latin typeface="Tahoma" panose="020B0604030504040204" pitchFamily="34" charset="0"/>
                        </a:defRPr>
                      </a:lvl3pPr>
                      <a:lvl4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4pPr>
                      <a:lvl5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5pPr>
                      <a:lvl6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6pPr>
                      <a:lvl7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7pPr>
                      <a:lvl8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8pPr>
                      <a:lvl9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9pPr>
                    </a:lstStyle>
                    <a:p>
                      <a:pPr marL="0" marR="0" lvl="0" indent="0" algn="ctr" defTabSz="914400" rtl="0" eaLnBrk="0" fontAlgn="base" latinLnBrk="0" hangingPunct="0">
                        <a:lnSpc>
                          <a:spcPct val="100000"/>
                        </a:lnSpc>
                        <a:spcBef>
                          <a:spcPct val="20000"/>
                        </a:spcBef>
                        <a:spcAft>
                          <a:spcPct val="0"/>
                        </a:spcAft>
                        <a:buClr>
                          <a:srgbClr val="3C605F"/>
                        </a:buClr>
                        <a:buSzPct val="75000"/>
                        <a:buFont typeface="Wingdings" panose="05000000000000000000" pitchFamily="2" charset="2"/>
                        <a:buNone/>
                        <a:tabLst/>
                      </a:pPr>
                      <a:r>
                        <a:rPr kumimoji="1" lang="it-IT" altLang="it-IT" sz="2800" b="0" i="0" u="none" strike="noStrike" cap="none" normalizeH="0" baseline="0" smtClean="0">
                          <a:ln>
                            <a:noFill/>
                          </a:ln>
                          <a:solidFill>
                            <a:schemeClr val="tx1"/>
                          </a:solidFill>
                          <a:effectLst/>
                          <a:latin typeface="Tahoma" panose="020B0604030504040204" pitchFamily="34" charset="0"/>
                        </a:rPr>
                        <a:t>V</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3C605F"/>
                        </a:buClr>
                        <a:buSzPct val="75000"/>
                        <a:buFont typeface="Wingdings" panose="05000000000000000000" pitchFamily="2" charset="2"/>
                        <a:defRPr kumimoji="1" sz="2800">
                          <a:solidFill>
                            <a:schemeClr val="tx1"/>
                          </a:solidFill>
                          <a:latin typeface="Tahoma" panose="020B0604030504040204" pitchFamily="34" charset="0"/>
                        </a:defRPr>
                      </a:lvl1pPr>
                      <a:lvl2pPr>
                        <a:spcBef>
                          <a:spcPct val="20000"/>
                        </a:spcBef>
                        <a:buClr>
                          <a:srgbClr val="3C605F"/>
                        </a:buClr>
                        <a:buSzPct val="75000"/>
                        <a:buFont typeface="Wingdings" panose="05000000000000000000" pitchFamily="2" charset="2"/>
                        <a:defRPr kumimoji="1" sz="2400">
                          <a:solidFill>
                            <a:schemeClr val="tx1"/>
                          </a:solidFill>
                          <a:latin typeface="Tahoma" panose="020B0604030504040204" pitchFamily="34" charset="0"/>
                        </a:defRPr>
                      </a:lvl2pPr>
                      <a:lvl3pPr>
                        <a:spcBef>
                          <a:spcPct val="20000"/>
                        </a:spcBef>
                        <a:buClr>
                          <a:srgbClr val="3C605F"/>
                        </a:buClr>
                        <a:buSzPct val="75000"/>
                        <a:buFont typeface="Wingdings" panose="05000000000000000000" pitchFamily="2" charset="2"/>
                        <a:defRPr kumimoji="1" sz="2000">
                          <a:solidFill>
                            <a:schemeClr val="tx1"/>
                          </a:solidFill>
                          <a:latin typeface="Tahoma" panose="020B0604030504040204" pitchFamily="34" charset="0"/>
                        </a:defRPr>
                      </a:lvl3pPr>
                      <a:lvl4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4pPr>
                      <a:lvl5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5pPr>
                      <a:lvl6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6pPr>
                      <a:lvl7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7pPr>
                      <a:lvl8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8pPr>
                      <a:lvl9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9pPr>
                    </a:lstStyle>
                    <a:p>
                      <a:pPr marL="0" marR="0" lvl="0" indent="0" algn="ctr" defTabSz="914400" rtl="0" eaLnBrk="0" fontAlgn="base" latinLnBrk="0" hangingPunct="0">
                        <a:lnSpc>
                          <a:spcPct val="100000"/>
                        </a:lnSpc>
                        <a:spcBef>
                          <a:spcPct val="20000"/>
                        </a:spcBef>
                        <a:spcAft>
                          <a:spcPct val="0"/>
                        </a:spcAft>
                        <a:buClr>
                          <a:srgbClr val="3C605F"/>
                        </a:buClr>
                        <a:buSzPct val="75000"/>
                        <a:buFont typeface="Wingdings" panose="05000000000000000000" pitchFamily="2" charset="2"/>
                        <a:buNone/>
                        <a:tabLst/>
                      </a:pPr>
                      <a:r>
                        <a:rPr kumimoji="1" lang="it-IT" altLang="it-IT" sz="2800" b="0" i="0" u="none" strike="noStrike" cap="none" normalizeH="0" baseline="0" dirty="0" smtClean="0">
                          <a:ln>
                            <a:noFill/>
                          </a:ln>
                          <a:solidFill>
                            <a:schemeClr val="tx1"/>
                          </a:solidFill>
                          <a:effectLst/>
                          <a:latin typeface="Tahoma" panose="020B0604030504040204" pitchFamily="34" charset="0"/>
                        </a:rPr>
                        <a:t>V</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 name="Segnaposto numero diapositiva 3"/>
          <p:cNvSpPr txBox="1">
            <a:spLocks/>
          </p:cNvSpPr>
          <p:nvPr/>
        </p:nvSpPr>
        <p:spPr>
          <a:xfrm>
            <a:off x="4034068" y="6138467"/>
            <a:ext cx="794708" cy="365125"/>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smtClean="0"/>
              <a:t>18</a:t>
            </a:r>
            <a:endParaRPr lang="it-IT" dirty="0"/>
          </a:p>
        </p:txBody>
      </p:sp>
    </p:spTree>
    <p:extLst>
      <p:ext uri="{BB962C8B-B14F-4D97-AF65-F5344CB8AC3E}">
        <p14:creationId xmlns:p14="http://schemas.microsoft.com/office/powerpoint/2010/main" val="12464427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ltLang="it-IT" dirty="0"/>
              <a:t>Alcuni richiami di logica</a:t>
            </a:r>
            <a:endParaRPr lang="it-IT" dirty="0"/>
          </a:p>
        </p:txBody>
      </p:sp>
      <p:graphicFrame>
        <p:nvGraphicFramePr>
          <p:cNvPr id="6" name="Group 3"/>
          <p:cNvGraphicFramePr>
            <a:graphicFrameLocks noGrp="1"/>
          </p:cNvGraphicFramePr>
          <p:nvPr>
            <p:ph sz="half" idx="1"/>
            <p:extLst/>
          </p:nvPr>
        </p:nvGraphicFramePr>
        <p:xfrm>
          <a:off x="3160712" y="2566049"/>
          <a:ext cx="2822575" cy="2235201"/>
        </p:xfrm>
        <a:graphic>
          <a:graphicData uri="http://schemas.openxmlformats.org/drawingml/2006/table">
            <a:tbl>
              <a:tblPr/>
              <a:tblGrid>
                <a:gridCol w="801688"/>
                <a:gridCol w="2020887"/>
              </a:tblGrid>
              <a:tr h="744538">
                <a:tc>
                  <a:txBody>
                    <a:bodyPr/>
                    <a:lstStyle>
                      <a:lvl1pPr>
                        <a:spcBef>
                          <a:spcPct val="20000"/>
                        </a:spcBef>
                        <a:buClr>
                          <a:srgbClr val="3C605F"/>
                        </a:buClr>
                        <a:buSzPct val="75000"/>
                        <a:buFont typeface="Wingdings" panose="05000000000000000000" pitchFamily="2" charset="2"/>
                        <a:defRPr kumimoji="1" sz="2800">
                          <a:solidFill>
                            <a:schemeClr val="tx1"/>
                          </a:solidFill>
                          <a:latin typeface="Tahoma" panose="020B0604030504040204" pitchFamily="34" charset="0"/>
                        </a:defRPr>
                      </a:lvl1pPr>
                      <a:lvl2pPr>
                        <a:spcBef>
                          <a:spcPct val="20000"/>
                        </a:spcBef>
                        <a:buClr>
                          <a:srgbClr val="3C605F"/>
                        </a:buClr>
                        <a:buSzPct val="75000"/>
                        <a:buFont typeface="Wingdings" panose="05000000000000000000" pitchFamily="2" charset="2"/>
                        <a:defRPr kumimoji="1" sz="2400">
                          <a:solidFill>
                            <a:schemeClr val="tx1"/>
                          </a:solidFill>
                          <a:latin typeface="Tahoma" panose="020B0604030504040204" pitchFamily="34" charset="0"/>
                        </a:defRPr>
                      </a:lvl2pPr>
                      <a:lvl3pPr>
                        <a:spcBef>
                          <a:spcPct val="20000"/>
                        </a:spcBef>
                        <a:buClr>
                          <a:srgbClr val="3C605F"/>
                        </a:buClr>
                        <a:buSzPct val="75000"/>
                        <a:buFont typeface="Wingdings" panose="05000000000000000000" pitchFamily="2" charset="2"/>
                        <a:defRPr kumimoji="1" sz="2000">
                          <a:solidFill>
                            <a:schemeClr val="tx1"/>
                          </a:solidFill>
                          <a:latin typeface="Tahoma" panose="020B0604030504040204" pitchFamily="34" charset="0"/>
                        </a:defRPr>
                      </a:lvl3pPr>
                      <a:lvl4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4pPr>
                      <a:lvl5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5pPr>
                      <a:lvl6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6pPr>
                      <a:lvl7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7pPr>
                      <a:lvl8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8pPr>
                      <a:lvl9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9pPr>
                    </a:lstStyle>
                    <a:p>
                      <a:pPr marL="0" marR="0" lvl="0" indent="0" algn="ctr" defTabSz="914400" rtl="0" eaLnBrk="0" fontAlgn="base" latinLnBrk="0" hangingPunct="0">
                        <a:lnSpc>
                          <a:spcPct val="100000"/>
                        </a:lnSpc>
                        <a:spcBef>
                          <a:spcPct val="20000"/>
                        </a:spcBef>
                        <a:spcAft>
                          <a:spcPct val="0"/>
                        </a:spcAft>
                        <a:buClr>
                          <a:srgbClr val="3C605F"/>
                        </a:buClr>
                        <a:buSzPct val="75000"/>
                        <a:buFont typeface="Wingdings" panose="05000000000000000000" pitchFamily="2" charset="2"/>
                        <a:buNone/>
                        <a:tabLst/>
                      </a:pPr>
                      <a:r>
                        <a:rPr kumimoji="1" lang="it-IT" altLang="it-IT" sz="2800" b="1" i="0" u="none" strike="noStrike" cap="none" normalizeH="0" baseline="0" smtClean="0">
                          <a:ln>
                            <a:noFill/>
                          </a:ln>
                          <a:solidFill>
                            <a:schemeClr val="tx1"/>
                          </a:solidFill>
                          <a:effectLst/>
                          <a:latin typeface="Tahoma" panose="020B0604030504040204" pitchFamily="34" charset="0"/>
                        </a:rPr>
                        <a:t>p</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3C605F"/>
                        </a:buClr>
                        <a:buSzPct val="75000"/>
                        <a:buFont typeface="Wingdings" panose="05000000000000000000" pitchFamily="2" charset="2"/>
                        <a:defRPr kumimoji="1" sz="2800">
                          <a:solidFill>
                            <a:schemeClr val="tx1"/>
                          </a:solidFill>
                          <a:latin typeface="Tahoma" panose="020B0604030504040204" pitchFamily="34" charset="0"/>
                        </a:defRPr>
                      </a:lvl1pPr>
                      <a:lvl2pPr>
                        <a:spcBef>
                          <a:spcPct val="20000"/>
                        </a:spcBef>
                        <a:buClr>
                          <a:srgbClr val="3C605F"/>
                        </a:buClr>
                        <a:buSzPct val="75000"/>
                        <a:buFont typeface="Wingdings" panose="05000000000000000000" pitchFamily="2" charset="2"/>
                        <a:defRPr kumimoji="1" sz="2400">
                          <a:solidFill>
                            <a:schemeClr val="tx1"/>
                          </a:solidFill>
                          <a:latin typeface="Tahoma" panose="020B0604030504040204" pitchFamily="34" charset="0"/>
                        </a:defRPr>
                      </a:lvl2pPr>
                      <a:lvl3pPr>
                        <a:spcBef>
                          <a:spcPct val="20000"/>
                        </a:spcBef>
                        <a:buClr>
                          <a:srgbClr val="3C605F"/>
                        </a:buClr>
                        <a:buSzPct val="75000"/>
                        <a:buFont typeface="Wingdings" panose="05000000000000000000" pitchFamily="2" charset="2"/>
                        <a:defRPr kumimoji="1" sz="2000">
                          <a:solidFill>
                            <a:schemeClr val="tx1"/>
                          </a:solidFill>
                          <a:latin typeface="Tahoma" panose="020B0604030504040204" pitchFamily="34" charset="0"/>
                        </a:defRPr>
                      </a:lvl3pPr>
                      <a:lvl4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4pPr>
                      <a:lvl5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5pPr>
                      <a:lvl6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6pPr>
                      <a:lvl7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7pPr>
                      <a:lvl8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8pPr>
                      <a:lvl9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9pPr>
                    </a:lstStyle>
                    <a:p>
                      <a:pPr marL="0" marR="0" lvl="0" indent="0" algn="ctr" defTabSz="914400" rtl="0" eaLnBrk="0" fontAlgn="base" latinLnBrk="0" hangingPunct="0">
                        <a:lnSpc>
                          <a:spcPct val="100000"/>
                        </a:lnSpc>
                        <a:spcBef>
                          <a:spcPct val="20000"/>
                        </a:spcBef>
                        <a:spcAft>
                          <a:spcPct val="0"/>
                        </a:spcAft>
                        <a:buClr>
                          <a:srgbClr val="3C605F"/>
                        </a:buClr>
                        <a:buSzPct val="75000"/>
                        <a:buFont typeface="Wingdings" panose="05000000000000000000" pitchFamily="2" charset="2"/>
                        <a:buNone/>
                        <a:tabLst/>
                      </a:pPr>
                      <a:r>
                        <a:rPr kumimoji="1" lang="it-IT" altLang="it-IT" sz="2800" b="1" i="0" u="none" strike="noStrike" cap="none" normalizeH="0" baseline="0" smtClean="0">
                          <a:ln>
                            <a:noFill/>
                          </a:ln>
                          <a:solidFill>
                            <a:schemeClr val="tx1"/>
                          </a:solidFill>
                          <a:effectLst/>
                          <a:latin typeface="Tahoma" panose="020B0604030504040204" pitchFamily="34" charset="0"/>
                        </a:rPr>
                        <a:t>NOT(p)</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44538">
                <a:tc>
                  <a:txBody>
                    <a:bodyPr/>
                    <a:lstStyle>
                      <a:lvl1pPr>
                        <a:spcBef>
                          <a:spcPct val="20000"/>
                        </a:spcBef>
                        <a:buClr>
                          <a:srgbClr val="3C605F"/>
                        </a:buClr>
                        <a:buSzPct val="75000"/>
                        <a:buFont typeface="Wingdings" panose="05000000000000000000" pitchFamily="2" charset="2"/>
                        <a:defRPr kumimoji="1" sz="2800">
                          <a:solidFill>
                            <a:schemeClr val="tx1"/>
                          </a:solidFill>
                          <a:latin typeface="Tahoma" panose="020B0604030504040204" pitchFamily="34" charset="0"/>
                        </a:defRPr>
                      </a:lvl1pPr>
                      <a:lvl2pPr>
                        <a:spcBef>
                          <a:spcPct val="20000"/>
                        </a:spcBef>
                        <a:buClr>
                          <a:srgbClr val="3C605F"/>
                        </a:buClr>
                        <a:buSzPct val="75000"/>
                        <a:buFont typeface="Wingdings" panose="05000000000000000000" pitchFamily="2" charset="2"/>
                        <a:defRPr kumimoji="1" sz="2400">
                          <a:solidFill>
                            <a:schemeClr val="tx1"/>
                          </a:solidFill>
                          <a:latin typeface="Tahoma" panose="020B0604030504040204" pitchFamily="34" charset="0"/>
                        </a:defRPr>
                      </a:lvl2pPr>
                      <a:lvl3pPr>
                        <a:spcBef>
                          <a:spcPct val="20000"/>
                        </a:spcBef>
                        <a:buClr>
                          <a:srgbClr val="3C605F"/>
                        </a:buClr>
                        <a:buSzPct val="75000"/>
                        <a:buFont typeface="Wingdings" panose="05000000000000000000" pitchFamily="2" charset="2"/>
                        <a:defRPr kumimoji="1" sz="2000">
                          <a:solidFill>
                            <a:schemeClr val="tx1"/>
                          </a:solidFill>
                          <a:latin typeface="Tahoma" panose="020B0604030504040204" pitchFamily="34" charset="0"/>
                        </a:defRPr>
                      </a:lvl3pPr>
                      <a:lvl4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4pPr>
                      <a:lvl5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5pPr>
                      <a:lvl6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6pPr>
                      <a:lvl7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7pPr>
                      <a:lvl8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8pPr>
                      <a:lvl9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9pPr>
                    </a:lstStyle>
                    <a:p>
                      <a:pPr marL="0" marR="0" lvl="0" indent="0" algn="ctr" defTabSz="914400" rtl="0" eaLnBrk="0" fontAlgn="base" latinLnBrk="0" hangingPunct="0">
                        <a:lnSpc>
                          <a:spcPct val="100000"/>
                        </a:lnSpc>
                        <a:spcBef>
                          <a:spcPct val="20000"/>
                        </a:spcBef>
                        <a:spcAft>
                          <a:spcPct val="0"/>
                        </a:spcAft>
                        <a:buClr>
                          <a:srgbClr val="3C605F"/>
                        </a:buClr>
                        <a:buSzPct val="75000"/>
                        <a:buFont typeface="Wingdings" panose="05000000000000000000" pitchFamily="2" charset="2"/>
                        <a:buNone/>
                        <a:tabLst/>
                      </a:pPr>
                      <a:r>
                        <a:rPr kumimoji="1" lang="it-IT" altLang="it-IT" sz="2800" b="0" i="0" u="none" strike="noStrike" cap="none" normalizeH="0" baseline="0" smtClean="0">
                          <a:ln>
                            <a:noFill/>
                          </a:ln>
                          <a:solidFill>
                            <a:schemeClr val="tx1"/>
                          </a:solidFill>
                          <a:effectLst/>
                          <a:latin typeface="Tahoma" panose="020B0604030504040204" pitchFamily="34" charset="0"/>
                        </a:rPr>
                        <a:t>F</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3C605F"/>
                        </a:buClr>
                        <a:buSzPct val="75000"/>
                        <a:buFont typeface="Wingdings" panose="05000000000000000000" pitchFamily="2" charset="2"/>
                        <a:defRPr kumimoji="1" sz="2800">
                          <a:solidFill>
                            <a:schemeClr val="tx1"/>
                          </a:solidFill>
                          <a:latin typeface="Tahoma" panose="020B0604030504040204" pitchFamily="34" charset="0"/>
                        </a:defRPr>
                      </a:lvl1pPr>
                      <a:lvl2pPr>
                        <a:spcBef>
                          <a:spcPct val="20000"/>
                        </a:spcBef>
                        <a:buClr>
                          <a:srgbClr val="3C605F"/>
                        </a:buClr>
                        <a:buSzPct val="75000"/>
                        <a:buFont typeface="Wingdings" panose="05000000000000000000" pitchFamily="2" charset="2"/>
                        <a:defRPr kumimoji="1" sz="2400">
                          <a:solidFill>
                            <a:schemeClr val="tx1"/>
                          </a:solidFill>
                          <a:latin typeface="Tahoma" panose="020B0604030504040204" pitchFamily="34" charset="0"/>
                        </a:defRPr>
                      </a:lvl2pPr>
                      <a:lvl3pPr>
                        <a:spcBef>
                          <a:spcPct val="20000"/>
                        </a:spcBef>
                        <a:buClr>
                          <a:srgbClr val="3C605F"/>
                        </a:buClr>
                        <a:buSzPct val="75000"/>
                        <a:buFont typeface="Wingdings" panose="05000000000000000000" pitchFamily="2" charset="2"/>
                        <a:defRPr kumimoji="1" sz="2000">
                          <a:solidFill>
                            <a:schemeClr val="tx1"/>
                          </a:solidFill>
                          <a:latin typeface="Tahoma" panose="020B0604030504040204" pitchFamily="34" charset="0"/>
                        </a:defRPr>
                      </a:lvl3pPr>
                      <a:lvl4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4pPr>
                      <a:lvl5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5pPr>
                      <a:lvl6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6pPr>
                      <a:lvl7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7pPr>
                      <a:lvl8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8pPr>
                      <a:lvl9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9pPr>
                    </a:lstStyle>
                    <a:p>
                      <a:pPr marL="0" marR="0" lvl="0" indent="0" algn="ctr" defTabSz="914400" rtl="0" eaLnBrk="0" fontAlgn="base" latinLnBrk="0" hangingPunct="0">
                        <a:lnSpc>
                          <a:spcPct val="100000"/>
                        </a:lnSpc>
                        <a:spcBef>
                          <a:spcPct val="20000"/>
                        </a:spcBef>
                        <a:spcAft>
                          <a:spcPct val="0"/>
                        </a:spcAft>
                        <a:buClr>
                          <a:srgbClr val="3C605F"/>
                        </a:buClr>
                        <a:buSzPct val="75000"/>
                        <a:buFont typeface="Wingdings" panose="05000000000000000000" pitchFamily="2" charset="2"/>
                        <a:buNone/>
                        <a:tabLst/>
                      </a:pPr>
                      <a:r>
                        <a:rPr kumimoji="1" lang="it-IT" altLang="it-IT" sz="2800" b="0" i="0" u="none" strike="noStrike" cap="none" normalizeH="0" baseline="0" smtClean="0">
                          <a:ln>
                            <a:noFill/>
                          </a:ln>
                          <a:solidFill>
                            <a:schemeClr val="tx1"/>
                          </a:solidFill>
                          <a:effectLst/>
                          <a:latin typeface="Tahoma" panose="020B0604030504040204" pitchFamily="34" charset="0"/>
                        </a:rPr>
                        <a:t>V</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46125">
                <a:tc>
                  <a:txBody>
                    <a:bodyPr/>
                    <a:lstStyle>
                      <a:lvl1pPr>
                        <a:spcBef>
                          <a:spcPct val="20000"/>
                        </a:spcBef>
                        <a:buClr>
                          <a:srgbClr val="3C605F"/>
                        </a:buClr>
                        <a:buSzPct val="75000"/>
                        <a:buFont typeface="Wingdings" panose="05000000000000000000" pitchFamily="2" charset="2"/>
                        <a:defRPr kumimoji="1" sz="2800">
                          <a:solidFill>
                            <a:schemeClr val="tx1"/>
                          </a:solidFill>
                          <a:latin typeface="Tahoma" panose="020B0604030504040204" pitchFamily="34" charset="0"/>
                        </a:defRPr>
                      </a:lvl1pPr>
                      <a:lvl2pPr>
                        <a:spcBef>
                          <a:spcPct val="20000"/>
                        </a:spcBef>
                        <a:buClr>
                          <a:srgbClr val="3C605F"/>
                        </a:buClr>
                        <a:buSzPct val="75000"/>
                        <a:buFont typeface="Wingdings" panose="05000000000000000000" pitchFamily="2" charset="2"/>
                        <a:defRPr kumimoji="1" sz="2400">
                          <a:solidFill>
                            <a:schemeClr val="tx1"/>
                          </a:solidFill>
                          <a:latin typeface="Tahoma" panose="020B0604030504040204" pitchFamily="34" charset="0"/>
                        </a:defRPr>
                      </a:lvl2pPr>
                      <a:lvl3pPr>
                        <a:spcBef>
                          <a:spcPct val="20000"/>
                        </a:spcBef>
                        <a:buClr>
                          <a:srgbClr val="3C605F"/>
                        </a:buClr>
                        <a:buSzPct val="75000"/>
                        <a:buFont typeface="Wingdings" panose="05000000000000000000" pitchFamily="2" charset="2"/>
                        <a:defRPr kumimoji="1" sz="2000">
                          <a:solidFill>
                            <a:schemeClr val="tx1"/>
                          </a:solidFill>
                          <a:latin typeface="Tahoma" panose="020B0604030504040204" pitchFamily="34" charset="0"/>
                        </a:defRPr>
                      </a:lvl3pPr>
                      <a:lvl4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4pPr>
                      <a:lvl5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5pPr>
                      <a:lvl6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6pPr>
                      <a:lvl7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7pPr>
                      <a:lvl8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8pPr>
                      <a:lvl9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9pPr>
                    </a:lstStyle>
                    <a:p>
                      <a:pPr marL="0" marR="0" lvl="0" indent="0" algn="ctr" defTabSz="914400" rtl="0" eaLnBrk="0" fontAlgn="base" latinLnBrk="0" hangingPunct="0">
                        <a:lnSpc>
                          <a:spcPct val="100000"/>
                        </a:lnSpc>
                        <a:spcBef>
                          <a:spcPct val="20000"/>
                        </a:spcBef>
                        <a:spcAft>
                          <a:spcPct val="0"/>
                        </a:spcAft>
                        <a:buClr>
                          <a:srgbClr val="3C605F"/>
                        </a:buClr>
                        <a:buSzPct val="75000"/>
                        <a:buFont typeface="Wingdings" panose="05000000000000000000" pitchFamily="2" charset="2"/>
                        <a:buNone/>
                        <a:tabLst/>
                      </a:pPr>
                      <a:r>
                        <a:rPr kumimoji="1" lang="it-IT" altLang="it-IT" sz="2800" b="0" i="0" u="none" strike="noStrike" cap="none" normalizeH="0" baseline="0" smtClean="0">
                          <a:ln>
                            <a:noFill/>
                          </a:ln>
                          <a:solidFill>
                            <a:schemeClr val="tx1"/>
                          </a:solidFill>
                          <a:effectLst/>
                          <a:latin typeface="Tahoma" panose="020B0604030504040204" pitchFamily="34" charset="0"/>
                        </a:rPr>
                        <a:t>V</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3C605F"/>
                        </a:buClr>
                        <a:buSzPct val="75000"/>
                        <a:buFont typeface="Wingdings" panose="05000000000000000000" pitchFamily="2" charset="2"/>
                        <a:defRPr kumimoji="1" sz="2800">
                          <a:solidFill>
                            <a:schemeClr val="tx1"/>
                          </a:solidFill>
                          <a:latin typeface="Tahoma" panose="020B0604030504040204" pitchFamily="34" charset="0"/>
                        </a:defRPr>
                      </a:lvl1pPr>
                      <a:lvl2pPr>
                        <a:spcBef>
                          <a:spcPct val="20000"/>
                        </a:spcBef>
                        <a:buClr>
                          <a:srgbClr val="3C605F"/>
                        </a:buClr>
                        <a:buSzPct val="75000"/>
                        <a:buFont typeface="Wingdings" panose="05000000000000000000" pitchFamily="2" charset="2"/>
                        <a:defRPr kumimoji="1" sz="2400">
                          <a:solidFill>
                            <a:schemeClr val="tx1"/>
                          </a:solidFill>
                          <a:latin typeface="Tahoma" panose="020B0604030504040204" pitchFamily="34" charset="0"/>
                        </a:defRPr>
                      </a:lvl2pPr>
                      <a:lvl3pPr>
                        <a:spcBef>
                          <a:spcPct val="20000"/>
                        </a:spcBef>
                        <a:buClr>
                          <a:srgbClr val="3C605F"/>
                        </a:buClr>
                        <a:buSzPct val="75000"/>
                        <a:buFont typeface="Wingdings" panose="05000000000000000000" pitchFamily="2" charset="2"/>
                        <a:defRPr kumimoji="1" sz="2000">
                          <a:solidFill>
                            <a:schemeClr val="tx1"/>
                          </a:solidFill>
                          <a:latin typeface="Tahoma" panose="020B0604030504040204" pitchFamily="34" charset="0"/>
                        </a:defRPr>
                      </a:lvl3pPr>
                      <a:lvl4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4pPr>
                      <a:lvl5pPr>
                        <a:spcBef>
                          <a:spcPct val="20000"/>
                        </a:spcBef>
                        <a:buClr>
                          <a:srgbClr val="3C605F"/>
                        </a:buClr>
                        <a:buSzPct val="75000"/>
                        <a:buFont typeface="Wingdings" panose="05000000000000000000" pitchFamily="2" charset="2"/>
                        <a:defRPr kumimoji="1">
                          <a:solidFill>
                            <a:schemeClr val="tx1"/>
                          </a:solidFill>
                          <a:latin typeface="Tahoma" panose="020B0604030504040204" pitchFamily="34" charset="0"/>
                        </a:defRPr>
                      </a:lvl5pPr>
                      <a:lvl6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6pPr>
                      <a:lvl7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7pPr>
                      <a:lvl8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8pPr>
                      <a:lvl9pPr eaLnBrk="0" fontAlgn="base" hangingPunct="0">
                        <a:spcBef>
                          <a:spcPct val="20000"/>
                        </a:spcBef>
                        <a:spcAft>
                          <a:spcPct val="0"/>
                        </a:spcAft>
                        <a:buClr>
                          <a:srgbClr val="3C605F"/>
                        </a:buClr>
                        <a:buSzPct val="75000"/>
                        <a:buFont typeface="Wingdings" panose="05000000000000000000" pitchFamily="2" charset="2"/>
                        <a:defRPr kumimoji="1">
                          <a:solidFill>
                            <a:schemeClr val="tx1"/>
                          </a:solidFill>
                          <a:latin typeface="Tahoma" panose="020B0604030504040204" pitchFamily="34" charset="0"/>
                        </a:defRPr>
                      </a:lvl9pPr>
                    </a:lstStyle>
                    <a:p>
                      <a:pPr marL="0" marR="0" lvl="0" indent="0" algn="ctr" defTabSz="914400" rtl="0" eaLnBrk="0" fontAlgn="base" latinLnBrk="0" hangingPunct="0">
                        <a:lnSpc>
                          <a:spcPct val="100000"/>
                        </a:lnSpc>
                        <a:spcBef>
                          <a:spcPct val="20000"/>
                        </a:spcBef>
                        <a:spcAft>
                          <a:spcPct val="0"/>
                        </a:spcAft>
                        <a:buClr>
                          <a:srgbClr val="3C605F"/>
                        </a:buClr>
                        <a:buSzPct val="75000"/>
                        <a:buFont typeface="Wingdings" panose="05000000000000000000" pitchFamily="2" charset="2"/>
                        <a:buNone/>
                        <a:tabLst/>
                      </a:pPr>
                      <a:r>
                        <a:rPr kumimoji="1" lang="it-IT" altLang="it-IT" sz="2800" b="0" i="0" u="none" strike="noStrike" cap="none" normalizeH="0" baseline="0" dirty="0" smtClean="0">
                          <a:ln>
                            <a:noFill/>
                          </a:ln>
                          <a:solidFill>
                            <a:schemeClr val="tx1"/>
                          </a:solidFill>
                          <a:effectLst/>
                          <a:latin typeface="Tahoma" panose="020B0604030504040204" pitchFamily="34" charset="0"/>
                        </a:rPr>
                        <a:t>F</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 name="Segnaposto numero diapositiva 3"/>
          <p:cNvSpPr txBox="1">
            <a:spLocks/>
          </p:cNvSpPr>
          <p:nvPr/>
        </p:nvSpPr>
        <p:spPr>
          <a:xfrm>
            <a:off x="4034068" y="6138467"/>
            <a:ext cx="794708" cy="365125"/>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smtClean="0"/>
              <a:t>19</a:t>
            </a:r>
            <a:endParaRPr lang="it-IT" dirty="0"/>
          </a:p>
        </p:txBody>
      </p:sp>
    </p:spTree>
    <p:extLst>
      <p:ext uri="{BB962C8B-B14F-4D97-AF65-F5344CB8AC3E}">
        <p14:creationId xmlns:p14="http://schemas.microsoft.com/office/powerpoint/2010/main" val="29071560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Esempio</a:t>
            </a:r>
            <a:endParaRPr lang="it-IT" dirty="0"/>
          </a:p>
        </p:txBody>
      </p:sp>
      <p:sp>
        <p:nvSpPr>
          <p:cNvPr id="3" name="Segnaposto contenuto 2"/>
          <p:cNvSpPr>
            <a:spLocks noGrp="1"/>
          </p:cNvSpPr>
          <p:nvPr>
            <p:ph idx="1"/>
          </p:nvPr>
        </p:nvSpPr>
        <p:spPr/>
        <p:txBody>
          <a:bodyPr anchor="ctr"/>
          <a:lstStyle/>
          <a:p>
            <a:pPr marL="0" indent="0" algn="just">
              <a:buFont typeface="Wingdings" panose="05000000000000000000" pitchFamily="2" charset="2"/>
              <a:buNone/>
            </a:pPr>
            <a:r>
              <a:rPr lang="it-IT" altLang="it-IT" i="1" dirty="0"/>
              <a:t>Se Pierino fa i compiti </a:t>
            </a:r>
            <a:r>
              <a:rPr lang="it-IT" altLang="it-IT" b="1" i="1" dirty="0"/>
              <a:t>E</a:t>
            </a:r>
            <a:r>
              <a:rPr lang="it-IT" altLang="it-IT" i="1" dirty="0"/>
              <a:t> riordina la stanza la mamma gli comprerà il gelato.</a:t>
            </a:r>
          </a:p>
          <a:p>
            <a:pPr marL="0" indent="0" algn="just">
              <a:buFont typeface="Wingdings" panose="05000000000000000000" pitchFamily="2" charset="2"/>
              <a:buNone/>
            </a:pPr>
            <a:endParaRPr lang="it-IT" altLang="it-IT" dirty="0"/>
          </a:p>
          <a:p>
            <a:pPr marL="0" indent="0" algn="just">
              <a:buFont typeface="Wingdings" panose="05000000000000000000" pitchFamily="2" charset="2"/>
              <a:buNone/>
            </a:pPr>
            <a:r>
              <a:rPr lang="it-IT" altLang="it-IT" dirty="0"/>
              <a:t>In questo caso, avendo usato il connettivo </a:t>
            </a:r>
            <a:r>
              <a:rPr lang="it-IT" altLang="it-IT" b="1" dirty="0"/>
              <a:t>E </a:t>
            </a:r>
            <a:r>
              <a:rPr lang="it-IT" altLang="it-IT" dirty="0"/>
              <a:t>se Pierino adempie soltanto ad una delle due condizioni (o addirittura a nessuna) la mamma non gli comprerà il gelato.</a:t>
            </a:r>
          </a:p>
          <a:p>
            <a:pPr marL="0" indent="0">
              <a:buNone/>
            </a:pPr>
            <a:endParaRPr lang="it-IT" dirty="0"/>
          </a:p>
        </p:txBody>
      </p:sp>
      <p:sp>
        <p:nvSpPr>
          <p:cNvPr id="4" name="Segnaposto numero diapositiva 3"/>
          <p:cNvSpPr txBox="1">
            <a:spLocks/>
          </p:cNvSpPr>
          <p:nvPr/>
        </p:nvSpPr>
        <p:spPr>
          <a:xfrm>
            <a:off x="4034068" y="6138467"/>
            <a:ext cx="794708" cy="365125"/>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smtClean="0"/>
              <a:t>20</a:t>
            </a:r>
            <a:endParaRPr lang="it-IT" dirty="0"/>
          </a:p>
        </p:txBody>
      </p:sp>
    </p:spTree>
    <p:extLst>
      <p:ext uri="{BB962C8B-B14F-4D97-AF65-F5344CB8AC3E}">
        <p14:creationId xmlns:p14="http://schemas.microsoft.com/office/powerpoint/2010/main" val="16647875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Esempio</a:t>
            </a:r>
            <a:endParaRPr lang="it-IT" dirty="0"/>
          </a:p>
        </p:txBody>
      </p:sp>
      <p:sp>
        <p:nvSpPr>
          <p:cNvPr id="3" name="Segnaposto contenuto 2"/>
          <p:cNvSpPr>
            <a:spLocks noGrp="1"/>
          </p:cNvSpPr>
          <p:nvPr>
            <p:ph idx="1"/>
          </p:nvPr>
        </p:nvSpPr>
        <p:spPr/>
        <p:txBody>
          <a:bodyPr anchor="ctr"/>
          <a:lstStyle/>
          <a:p>
            <a:pPr marL="0" indent="0" algn="just">
              <a:buFont typeface="Wingdings" panose="05000000000000000000" pitchFamily="2" charset="2"/>
              <a:buNone/>
            </a:pPr>
            <a:r>
              <a:rPr lang="it-IT" altLang="it-IT" i="1" dirty="0"/>
              <a:t>Se Pierino fa i compiti </a:t>
            </a:r>
            <a:r>
              <a:rPr lang="it-IT" altLang="it-IT" b="1" i="1" dirty="0"/>
              <a:t>O</a:t>
            </a:r>
            <a:r>
              <a:rPr lang="it-IT" altLang="it-IT" i="1" dirty="0"/>
              <a:t> riordina la stanza la mamma gli comprerà il gelato.</a:t>
            </a:r>
          </a:p>
          <a:p>
            <a:pPr marL="0" indent="0" algn="just">
              <a:buFont typeface="Wingdings" panose="05000000000000000000" pitchFamily="2" charset="2"/>
              <a:buNone/>
            </a:pPr>
            <a:endParaRPr lang="it-IT" altLang="it-IT" dirty="0"/>
          </a:p>
          <a:p>
            <a:pPr marL="0" indent="0" algn="just">
              <a:buFont typeface="Wingdings" panose="05000000000000000000" pitchFamily="2" charset="2"/>
              <a:buNone/>
            </a:pPr>
            <a:r>
              <a:rPr lang="it-IT" altLang="it-IT" dirty="0"/>
              <a:t>In questo caso, avendo usato il connettivo </a:t>
            </a:r>
            <a:r>
              <a:rPr lang="it-IT" altLang="it-IT" b="1" dirty="0"/>
              <a:t>O </a:t>
            </a:r>
            <a:r>
              <a:rPr lang="it-IT" altLang="it-IT" dirty="0"/>
              <a:t>la mamma comprerà il gelato a Pierino anche all’adempimento di una sola condizione (conoscendo Pierino non le svolgerà mai entrambe).</a:t>
            </a:r>
          </a:p>
          <a:p>
            <a:pPr marL="0" indent="0">
              <a:buNone/>
            </a:pPr>
            <a:endParaRPr lang="it-IT" dirty="0"/>
          </a:p>
        </p:txBody>
      </p:sp>
      <p:sp>
        <p:nvSpPr>
          <p:cNvPr id="4" name="Segnaposto numero diapositiva 3"/>
          <p:cNvSpPr txBox="1">
            <a:spLocks/>
          </p:cNvSpPr>
          <p:nvPr/>
        </p:nvSpPr>
        <p:spPr>
          <a:xfrm>
            <a:off x="4034068" y="6138467"/>
            <a:ext cx="794708" cy="365125"/>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smtClean="0"/>
              <a:t>21</a:t>
            </a:r>
            <a:endParaRPr lang="it-IT" dirty="0"/>
          </a:p>
        </p:txBody>
      </p:sp>
    </p:spTree>
    <p:extLst>
      <p:ext uri="{BB962C8B-B14F-4D97-AF65-F5344CB8AC3E}">
        <p14:creationId xmlns:p14="http://schemas.microsoft.com/office/powerpoint/2010/main" val="28880792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Una curiosità</a:t>
            </a:r>
            <a:endParaRPr lang="it-IT" dirty="0"/>
          </a:p>
        </p:txBody>
      </p:sp>
      <p:sp>
        <p:nvSpPr>
          <p:cNvPr id="3" name="Segnaposto contenuto 2"/>
          <p:cNvSpPr>
            <a:spLocks noGrp="1"/>
          </p:cNvSpPr>
          <p:nvPr>
            <p:ph idx="1"/>
          </p:nvPr>
        </p:nvSpPr>
        <p:spPr/>
        <p:txBody>
          <a:bodyPr anchor="ctr"/>
          <a:lstStyle/>
          <a:p>
            <a:pPr marL="0" indent="0" algn="just">
              <a:buFont typeface="Wingdings" panose="05000000000000000000" pitchFamily="2" charset="2"/>
              <a:buNone/>
            </a:pPr>
            <a:r>
              <a:rPr lang="it-IT" altLang="it-IT" i="1" dirty="0"/>
              <a:t>La mamma dice a Pierino prima di uscire: “se fai i compiti ti comprerò il gelato”. Al ritorno, la mamma constata che Pierino non ha fatto i compiti ma gli compra comunque il gelato.</a:t>
            </a:r>
          </a:p>
          <a:p>
            <a:pPr>
              <a:buFont typeface="Wingdings" panose="05000000000000000000" pitchFamily="2" charset="2"/>
              <a:buNone/>
            </a:pPr>
            <a:endParaRPr lang="it-IT" altLang="it-IT" i="1" dirty="0"/>
          </a:p>
          <a:p>
            <a:pPr algn="ctr">
              <a:buFont typeface="Wingdings" panose="05000000000000000000" pitchFamily="2" charset="2"/>
              <a:buNone/>
            </a:pPr>
            <a:r>
              <a:rPr lang="it-IT" altLang="it-IT" b="1" i="1" dirty="0"/>
              <a:t>Com’è stata la mamma dal punto di vista logico?</a:t>
            </a:r>
          </a:p>
          <a:p>
            <a:pPr marL="0" indent="0">
              <a:buNone/>
            </a:pPr>
            <a:endParaRPr lang="it-IT" dirty="0"/>
          </a:p>
        </p:txBody>
      </p:sp>
      <p:sp>
        <p:nvSpPr>
          <p:cNvPr id="4" name="Segnaposto numero diapositiva 3"/>
          <p:cNvSpPr txBox="1">
            <a:spLocks/>
          </p:cNvSpPr>
          <p:nvPr/>
        </p:nvSpPr>
        <p:spPr>
          <a:xfrm>
            <a:off x="4034068" y="6138467"/>
            <a:ext cx="794708" cy="365125"/>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smtClean="0"/>
              <a:t>22</a:t>
            </a:r>
            <a:endParaRPr lang="it-IT" dirty="0"/>
          </a:p>
        </p:txBody>
      </p:sp>
    </p:spTree>
    <p:extLst>
      <p:ext uri="{BB962C8B-B14F-4D97-AF65-F5344CB8AC3E}">
        <p14:creationId xmlns:p14="http://schemas.microsoft.com/office/powerpoint/2010/main" val="27416071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427163" y="365128"/>
            <a:ext cx="7088187" cy="1325563"/>
          </a:xfrm>
        </p:spPr>
        <p:txBody>
          <a:bodyPr/>
          <a:lstStyle/>
          <a:p>
            <a:r>
              <a:rPr lang="it-IT" altLang="it-IT" dirty="0" smtClean="0"/>
              <a:t>Alan </a:t>
            </a:r>
            <a:r>
              <a:rPr lang="it-IT" altLang="it-IT" dirty="0" err="1" smtClean="0"/>
              <a:t>Mathison</a:t>
            </a:r>
            <a:r>
              <a:rPr lang="it-IT" altLang="it-IT" dirty="0" smtClean="0"/>
              <a:t> </a:t>
            </a:r>
            <a:r>
              <a:rPr lang="it-IT" altLang="it-IT" dirty="0" err="1" smtClean="0"/>
              <a:t>Turing</a:t>
            </a:r>
            <a:endParaRPr lang="it-IT" dirty="0"/>
          </a:p>
        </p:txBody>
      </p:sp>
      <p:sp>
        <p:nvSpPr>
          <p:cNvPr id="3" name="Segnaposto contenuto 2"/>
          <p:cNvSpPr>
            <a:spLocks noGrp="1"/>
          </p:cNvSpPr>
          <p:nvPr>
            <p:ph idx="1"/>
          </p:nvPr>
        </p:nvSpPr>
        <p:spPr/>
        <p:txBody>
          <a:bodyPr anchor="ctr"/>
          <a:lstStyle/>
          <a:p>
            <a:pPr marL="0" indent="0" algn="just">
              <a:buFont typeface="Wingdings" panose="05000000000000000000" pitchFamily="2" charset="2"/>
              <a:buNone/>
            </a:pPr>
            <a:r>
              <a:rPr lang="it-IT" altLang="it-IT" sz="2000" dirty="0"/>
              <a:t>Matematico e logico britannico (1912-1954) è considerato uno dei padri fondatori della moderna informatica, introdusse una macchina ideale ed un test che portano il suo nome.</a:t>
            </a:r>
          </a:p>
          <a:p>
            <a:pPr marL="0" indent="0" algn="just">
              <a:buFont typeface="Wingdings" panose="05000000000000000000" pitchFamily="2" charset="2"/>
              <a:buNone/>
            </a:pPr>
            <a:endParaRPr lang="it-IT" altLang="it-IT" sz="2000" dirty="0"/>
          </a:p>
          <a:p>
            <a:pPr marL="0" indent="0" algn="just">
              <a:buFont typeface="Wingdings" panose="05000000000000000000" pitchFamily="2" charset="2"/>
              <a:buNone/>
            </a:pPr>
            <a:r>
              <a:rPr lang="it-IT" altLang="it-IT" sz="2000" dirty="0"/>
              <a:t>Personalità particolare, ebbe difficoltà a raggiungere il diploma perché poco interessato allo studio del latino e delle Sacre Scritture.</a:t>
            </a:r>
          </a:p>
        </p:txBody>
      </p:sp>
      <p:pic>
        <p:nvPicPr>
          <p:cNvPr id="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047" y="365128"/>
            <a:ext cx="1058423" cy="1410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egnaposto numero diapositiva 3"/>
          <p:cNvSpPr txBox="1">
            <a:spLocks/>
          </p:cNvSpPr>
          <p:nvPr/>
        </p:nvSpPr>
        <p:spPr>
          <a:xfrm>
            <a:off x="4034068" y="6138467"/>
            <a:ext cx="794708" cy="365125"/>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smtClean="0"/>
              <a:t>23</a:t>
            </a:r>
            <a:endParaRPr lang="it-IT" dirty="0"/>
          </a:p>
        </p:txBody>
      </p:sp>
    </p:spTree>
    <p:extLst>
      <p:ext uri="{BB962C8B-B14F-4D97-AF65-F5344CB8AC3E}">
        <p14:creationId xmlns:p14="http://schemas.microsoft.com/office/powerpoint/2010/main" val="10376228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ltLang="it-IT" dirty="0"/>
              <a:t>Alan </a:t>
            </a:r>
            <a:r>
              <a:rPr lang="it-IT" altLang="it-IT" dirty="0" err="1"/>
              <a:t>Mathison</a:t>
            </a:r>
            <a:r>
              <a:rPr lang="it-IT" altLang="it-IT" dirty="0"/>
              <a:t> </a:t>
            </a:r>
            <a:r>
              <a:rPr lang="it-IT" altLang="it-IT" dirty="0" err="1"/>
              <a:t>Turing</a:t>
            </a:r>
            <a:endParaRPr lang="it-IT" dirty="0"/>
          </a:p>
        </p:txBody>
      </p:sp>
      <p:sp>
        <p:nvSpPr>
          <p:cNvPr id="3" name="Segnaposto contenuto 2"/>
          <p:cNvSpPr>
            <a:spLocks noGrp="1"/>
          </p:cNvSpPr>
          <p:nvPr>
            <p:ph idx="1"/>
          </p:nvPr>
        </p:nvSpPr>
        <p:spPr/>
        <p:txBody>
          <a:bodyPr anchor="ctr"/>
          <a:lstStyle/>
          <a:p>
            <a:pPr marL="0" indent="0" algn="just">
              <a:buFont typeface="Wingdings" panose="05000000000000000000" pitchFamily="2" charset="2"/>
              <a:buNone/>
            </a:pPr>
            <a:r>
              <a:rPr lang="it-IT" altLang="it-IT" sz="2000" dirty="0"/>
              <a:t>Più interessato a Relatività, calcoli astronomici e probabilità nel 1931 venne ammesso al </a:t>
            </a:r>
            <a:r>
              <a:rPr lang="it-IT" altLang="it-IT" sz="2000" dirty="0" err="1"/>
              <a:t>King’s</a:t>
            </a:r>
            <a:r>
              <a:rPr lang="it-IT" altLang="it-IT" sz="2000" dirty="0"/>
              <a:t> College dell’Università di Cambridge dove studiò meccanica quantistica, logica e teoria della probabilità.</a:t>
            </a:r>
          </a:p>
          <a:p>
            <a:pPr marL="0" indent="0" algn="just">
              <a:buFont typeface="Wingdings" panose="05000000000000000000" pitchFamily="2" charset="2"/>
              <a:buNone/>
            </a:pPr>
            <a:endParaRPr lang="it-IT" altLang="it-IT" sz="2000" dirty="0"/>
          </a:p>
          <a:p>
            <a:pPr marL="0" indent="0" algn="just">
              <a:buFont typeface="Wingdings" panose="05000000000000000000" pitchFamily="2" charset="2"/>
              <a:buNone/>
            </a:pPr>
            <a:r>
              <a:rPr lang="it-IT" altLang="it-IT" sz="2000" dirty="0"/>
              <a:t>Laureato nel 1934 con il massimo dei voti, l’anno seguente ottenne un dottorato in ricerca (</a:t>
            </a:r>
            <a:r>
              <a:rPr lang="it-IT" altLang="it-IT" sz="2000" dirty="0" err="1"/>
              <a:t>Ph.D</a:t>
            </a:r>
            <a:r>
              <a:rPr lang="it-IT" altLang="it-IT" sz="2000" dirty="0"/>
              <a:t>.) e nel 1936 vinse il premio Smith.</a:t>
            </a:r>
          </a:p>
          <a:p>
            <a:endParaRPr lang="it-IT" dirty="0"/>
          </a:p>
        </p:txBody>
      </p:sp>
      <p:sp>
        <p:nvSpPr>
          <p:cNvPr id="4" name="Segnaposto numero diapositiva 3"/>
          <p:cNvSpPr txBox="1">
            <a:spLocks/>
          </p:cNvSpPr>
          <p:nvPr/>
        </p:nvSpPr>
        <p:spPr>
          <a:xfrm>
            <a:off x="4034068" y="6138467"/>
            <a:ext cx="794708" cy="365125"/>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smtClean="0"/>
              <a:t>24</a:t>
            </a:r>
            <a:endParaRPr lang="it-IT" dirty="0"/>
          </a:p>
        </p:txBody>
      </p:sp>
    </p:spTree>
    <p:extLst>
      <p:ext uri="{BB962C8B-B14F-4D97-AF65-F5344CB8AC3E}">
        <p14:creationId xmlns:p14="http://schemas.microsoft.com/office/powerpoint/2010/main" val="30236096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ltLang="it-IT" dirty="0"/>
              <a:t>Alan </a:t>
            </a:r>
            <a:r>
              <a:rPr lang="it-IT" altLang="it-IT" dirty="0" err="1"/>
              <a:t>Mathison</a:t>
            </a:r>
            <a:r>
              <a:rPr lang="it-IT" altLang="it-IT" dirty="0"/>
              <a:t> </a:t>
            </a:r>
            <a:r>
              <a:rPr lang="it-IT" altLang="it-IT" dirty="0" err="1"/>
              <a:t>Turing</a:t>
            </a:r>
            <a:endParaRPr lang="it-IT" dirty="0"/>
          </a:p>
        </p:txBody>
      </p:sp>
      <p:sp>
        <p:nvSpPr>
          <p:cNvPr id="3" name="Segnaposto contenuto 2"/>
          <p:cNvSpPr>
            <a:spLocks noGrp="1"/>
          </p:cNvSpPr>
          <p:nvPr>
            <p:ph idx="1"/>
          </p:nvPr>
        </p:nvSpPr>
        <p:spPr/>
        <p:txBody>
          <a:bodyPr anchor="ctr"/>
          <a:lstStyle/>
          <a:p>
            <a:pPr marL="0" indent="0" algn="just">
              <a:buNone/>
            </a:pPr>
            <a:r>
              <a:rPr lang="it-IT" altLang="it-IT" dirty="0"/>
              <a:t>Lo stesso anno, pubblicò l’articolo nel quale descriveva, per la prima volta, quella che verrà poi definita come la “Macchina di </a:t>
            </a:r>
            <a:r>
              <a:rPr lang="it-IT" altLang="it-IT" dirty="0" err="1"/>
              <a:t>Turing</a:t>
            </a:r>
            <a:r>
              <a:rPr lang="it-IT" altLang="it-IT" dirty="0"/>
              <a:t>”, un sistema formale che in base a regole ben precise costituisce un modello di calcolo operante su stringhe.</a:t>
            </a:r>
          </a:p>
          <a:p>
            <a:pPr marL="0" indent="0">
              <a:buNone/>
            </a:pPr>
            <a:endParaRPr lang="it-IT" dirty="0"/>
          </a:p>
        </p:txBody>
      </p:sp>
      <p:sp>
        <p:nvSpPr>
          <p:cNvPr id="4" name="Segnaposto numero diapositiva 3"/>
          <p:cNvSpPr txBox="1">
            <a:spLocks/>
          </p:cNvSpPr>
          <p:nvPr/>
        </p:nvSpPr>
        <p:spPr>
          <a:xfrm>
            <a:off x="4034068" y="6138467"/>
            <a:ext cx="794708" cy="365125"/>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smtClean="0"/>
              <a:t>25</a:t>
            </a:r>
            <a:endParaRPr lang="it-IT" dirty="0"/>
          </a:p>
        </p:txBody>
      </p:sp>
    </p:spTree>
    <p:extLst>
      <p:ext uri="{BB962C8B-B14F-4D97-AF65-F5344CB8AC3E}">
        <p14:creationId xmlns:p14="http://schemas.microsoft.com/office/powerpoint/2010/main" val="7473169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ltLang="it-IT" dirty="0" smtClean="0"/>
              <a:t>Macchina di </a:t>
            </a:r>
            <a:r>
              <a:rPr lang="it-IT" altLang="it-IT" dirty="0" err="1" smtClean="0"/>
              <a:t>Turing</a:t>
            </a:r>
            <a:endParaRPr lang="it-IT"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7862" y="1802875"/>
            <a:ext cx="5248275" cy="363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egnaposto numero diapositiva 3"/>
          <p:cNvSpPr txBox="1">
            <a:spLocks/>
          </p:cNvSpPr>
          <p:nvPr/>
        </p:nvSpPr>
        <p:spPr>
          <a:xfrm>
            <a:off x="4034068" y="6138467"/>
            <a:ext cx="794708" cy="365125"/>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smtClean="0"/>
              <a:t>26</a:t>
            </a:r>
            <a:endParaRPr lang="it-IT" dirty="0"/>
          </a:p>
        </p:txBody>
      </p:sp>
    </p:spTree>
    <p:extLst>
      <p:ext uri="{BB962C8B-B14F-4D97-AF65-F5344CB8AC3E}">
        <p14:creationId xmlns:p14="http://schemas.microsoft.com/office/powerpoint/2010/main" val="27516771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Macchina di </a:t>
            </a:r>
            <a:r>
              <a:rPr lang="it-IT" dirty="0" err="1" smtClean="0"/>
              <a:t>Turing</a:t>
            </a:r>
            <a:r>
              <a:rPr lang="it-IT" dirty="0"/>
              <a:t> </a:t>
            </a:r>
            <a:r>
              <a:rPr lang="it-IT" dirty="0" smtClean="0"/>
              <a:t>– come funziona</a:t>
            </a:r>
            <a:endParaRPr lang="it-IT" dirty="0"/>
          </a:p>
        </p:txBody>
      </p:sp>
      <p:sp>
        <p:nvSpPr>
          <p:cNvPr id="3" name="Segnaposto contenuto 2"/>
          <p:cNvSpPr>
            <a:spLocks noGrp="1"/>
          </p:cNvSpPr>
          <p:nvPr>
            <p:ph idx="1"/>
          </p:nvPr>
        </p:nvSpPr>
        <p:spPr/>
        <p:txBody>
          <a:bodyPr>
            <a:normAutofit/>
          </a:bodyPr>
          <a:lstStyle/>
          <a:p>
            <a:pPr marL="0" indent="0" algn="just">
              <a:buNone/>
            </a:pPr>
            <a:r>
              <a:rPr lang="it-IT" dirty="0" smtClean="0"/>
              <a:t>La macchina di </a:t>
            </a:r>
            <a:r>
              <a:rPr lang="it-IT" dirty="0" err="1" smtClean="0"/>
              <a:t>Turing</a:t>
            </a:r>
            <a:r>
              <a:rPr lang="it-IT" dirty="0" smtClean="0"/>
              <a:t> è simile ad una persona che esegue una procedura ben definita, cambiando il contenuto di un nastro di carta illimitato, suddiviso in quadrati che possono contenere simboli appartenenti ad un insieme finito.</a:t>
            </a:r>
          </a:p>
          <a:p>
            <a:pPr marL="0" indent="0" algn="just">
              <a:buNone/>
            </a:pPr>
            <a:r>
              <a:rPr lang="it-IT" dirty="0" smtClean="0"/>
              <a:t>La persona deve anche ricordare uno </a:t>
            </a:r>
            <a:r>
              <a:rPr lang="it-IT" b="1" dirty="0" smtClean="0"/>
              <a:t>stato</a:t>
            </a:r>
            <a:r>
              <a:rPr lang="it-IT" dirty="0" smtClean="0"/>
              <a:t> appartenente anche esse ad un insieme finito.</a:t>
            </a:r>
          </a:p>
          <a:p>
            <a:pPr marL="0" indent="0" algn="just">
              <a:buNone/>
            </a:pPr>
            <a:r>
              <a:rPr lang="it-IT" dirty="0" smtClean="0"/>
              <a:t>Quindi la macchina di </a:t>
            </a:r>
            <a:r>
              <a:rPr lang="it-IT" dirty="0" err="1" smtClean="0"/>
              <a:t>Turing</a:t>
            </a:r>
            <a:r>
              <a:rPr lang="it-IT" dirty="0" smtClean="0"/>
              <a:t> consiste in:</a:t>
            </a:r>
          </a:p>
          <a:p>
            <a:pPr marL="457200" indent="-457200" algn="just">
              <a:buFont typeface="+mj-lt"/>
              <a:buAutoNum type="arabicPeriod"/>
            </a:pPr>
            <a:r>
              <a:rPr lang="it-IT" dirty="0" smtClean="0"/>
              <a:t>Un insieme finito di simboli detto </a:t>
            </a:r>
            <a:r>
              <a:rPr lang="it-IT" i="1" dirty="0" smtClean="0"/>
              <a:t>alfabeto</a:t>
            </a:r>
          </a:p>
          <a:p>
            <a:pPr marL="457200" indent="-457200" algn="just">
              <a:buFont typeface="+mj-lt"/>
              <a:buAutoNum type="arabicPeriod"/>
            </a:pPr>
            <a:r>
              <a:rPr lang="it-IT" dirty="0" smtClean="0"/>
              <a:t>Un nastro potenzialmente infinito suddiviso in celle discrete contenete un simbolo</a:t>
            </a:r>
          </a:p>
          <a:p>
            <a:pPr marL="457200" indent="-457200" algn="just">
              <a:buFont typeface="+mj-lt"/>
              <a:buAutoNum type="arabicPeriod"/>
            </a:pPr>
            <a:r>
              <a:rPr lang="it-IT" dirty="0" smtClean="0"/>
              <a:t>Una </a:t>
            </a:r>
            <a:r>
              <a:rPr lang="it-IT" i="1" dirty="0" smtClean="0"/>
              <a:t>testina</a:t>
            </a:r>
            <a:r>
              <a:rPr lang="it-IT" dirty="0" smtClean="0"/>
              <a:t> mobile di lettura/scrittura</a:t>
            </a:r>
          </a:p>
          <a:p>
            <a:pPr marL="457200" indent="-457200" algn="just">
              <a:buFont typeface="+mj-lt"/>
              <a:buAutoNum type="arabicPeriod"/>
            </a:pPr>
            <a:r>
              <a:rPr lang="it-IT" dirty="0" smtClean="0"/>
              <a:t>Una </a:t>
            </a:r>
            <a:r>
              <a:rPr lang="it-IT" i="1" dirty="0" smtClean="0"/>
              <a:t>memoria</a:t>
            </a:r>
            <a:r>
              <a:rPr lang="it-IT" dirty="0" smtClean="0"/>
              <a:t> capace di assumere un numero finito di stati diversi</a:t>
            </a:r>
          </a:p>
          <a:p>
            <a:pPr marL="0" indent="0" algn="just">
              <a:buNone/>
            </a:pPr>
            <a:endParaRPr lang="it-IT" dirty="0"/>
          </a:p>
        </p:txBody>
      </p:sp>
      <p:sp>
        <p:nvSpPr>
          <p:cNvPr id="5" name="Segnaposto numero diapositiva 3"/>
          <p:cNvSpPr txBox="1">
            <a:spLocks/>
          </p:cNvSpPr>
          <p:nvPr/>
        </p:nvSpPr>
        <p:spPr>
          <a:xfrm>
            <a:off x="4034068" y="6138467"/>
            <a:ext cx="794708" cy="365125"/>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smtClean="0"/>
              <a:t>27</a:t>
            </a:r>
            <a:endParaRPr lang="it-IT" dirty="0"/>
          </a:p>
        </p:txBody>
      </p:sp>
    </p:spTree>
    <p:extLst>
      <p:ext uri="{BB962C8B-B14F-4D97-AF65-F5344CB8AC3E}">
        <p14:creationId xmlns:p14="http://schemas.microsoft.com/office/powerpoint/2010/main" val="38541644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Conosciamoci ….</a:t>
            </a:r>
            <a:endParaRPr lang="it-IT" dirty="0"/>
          </a:p>
        </p:txBody>
      </p:sp>
      <p:pic>
        <p:nvPicPr>
          <p:cNvPr id="1026" name="Picture 2" descr="http://cdn-1.odiami.it/o/j/come-conoscere-gente-nuova_c147bdfe4b4119511ec9dcb1f1207b4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5908" y="1690691"/>
            <a:ext cx="5339292" cy="3547664"/>
          </a:xfrm>
          <a:prstGeom prst="rect">
            <a:avLst/>
          </a:prstGeom>
          <a:noFill/>
          <a:extLst>
            <a:ext uri="{909E8E84-426E-40DD-AFC4-6F175D3DCCD1}">
              <a14:hiddenFill xmlns:a14="http://schemas.microsoft.com/office/drawing/2010/main">
                <a:solidFill>
                  <a:srgbClr val="FFFFFF"/>
                </a:solidFill>
              </a14:hiddenFill>
            </a:ext>
          </a:extLst>
        </p:spPr>
      </p:pic>
      <p:sp>
        <p:nvSpPr>
          <p:cNvPr id="4" name="Segnaposto numero diapositiva 3"/>
          <p:cNvSpPr txBox="1">
            <a:spLocks/>
          </p:cNvSpPr>
          <p:nvPr/>
        </p:nvSpPr>
        <p:spPr>
          <a:xfrm>
            <a:off x="4034068" y="6138467"/>
            <a:ext cx="794708" cy="365125"/>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a:t>3</a:t>
            </a:r>
          </a:p>
        </p:txBody>
      </p:sp>
    </p:spTree>
    <p:extLst>
      <p:ext uri="{BB962C8B-B14F-4D97-AF65-F5344CB8AC3E}">
        <p14:creationId xmlns:p14="http://schemas.microsoft.com/office/powerpoint/2010/main" val="3483367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Macchina di </a:t>
            </a:r>
            <a:r>
              <a:rPr lang="it-IT" dirty="0" err="1" smtClean="0"/>
              <a:t>Turing</a:t>
            </a:r>
            <a:r>
              <a:rPr lang="it-IT" dirty="0" smtClean="0"/>
              <a:t> – come funziona</a:t>
            </a:r>
            <a:endParaRPr lang="it-IT" dirty="0"/>
          </a:p>
        </p:txBody>
      </p:sp>
      <p:sp>
        <p:nvSpPr>
          <p:cNvPr id="3" name="Segnaposto contenuto 2"/>
          <p:cNvSpPr>
            <a:spLocks noGrp="1"/>
          </p:cNvSpPr>
          <p:nvPr>
            <p:ph idx="1"/>
          </p:nvPr>
        </p:nvSpPr>
        <p:spPr/>
        <p:txBody>
          <a:bodyPr/>
          <a:lstStyle/>
          <a:p>
            <a:pPr marL="0" indent="0" algn="just">
              <a:buNone/>
            </a:pPr>
            <a:r>
              <a:rPr lang="it-IT" dirty="0" smtClean="0"/>
              <a:t>La macchina di </a:t>
            </a:r>
            <a:r>
              <a:rPr lang="it-IT" dirty="0" err="1" smtClean="0"/>
              <a:t>Turing</a:t>
            </a:r>
            <a:r>
              <a:rPr lang="it-IT" dirty="0" smtClean="0"/>
              <a:t> può dunque compiere operazioni elementari di:</a:t>
            </a:r>
          </a:p>
          <a:p>
            <a:pPr algn="just"/>
            <a:r>
              <a:rPr lang="it-IT" dirty="0" smtClean="0"/>
              <a:t>scrivere o leggere un simbolo in una cella</a:t>
            </a:r>
          </a:p>
          <a:p>
            <a:pPr algn="just"/>
            <a:r>
              <a:rPr lang="it-IT" dirty="0"/>
              <a:t>v</a:t>
            </a:r>
            <a:r>
              <a:rPr lang="it-IT" dirty="0" smtClean="0"/>
              <a:t>ariare il suo stato di memoria</a:t>
            </a:r>
          </a:p>
          <a:p>
            <a:pPr algn="just"/>
            <a:r>
              <a:rPr lang="it-IT" dirty="0"/>
              <a:t>s</a:t>
            </a:r>
            <a:r>
              <a:rPr lang="it-IT" dirty="0" smtClean="0"/>
              <a:t>postare la testina a destra oppure a sinistra di una cella</a:t>
            </a:r>
          </a:p>
          <a:p>
            <a:pPr algn="just"/>
            <a:endParaRPr lang="it-IT" dirty="0"/>
          </a:p>
          <a:p>
            <a:pPr marL="0" indent="0" algn="just">
              <a:buNone/>
            </a:pPr>
            <a:r>
              <a:rPr lang="it-IT" dirty="0" smtClean="0"/>
              <a:t>L’attività della macchina consiste interamente in passi discreti, ciascuno dei quali è determinato dalla sua condizione iniziale.</a:t>
            </a:r>
          </a:p>
          <a:p>
            <a:pPr marL="0" indent="0" algn="just">
              <a:buNone/>
            </a:pPr>
            <a:r>
              <a:rPr lang="it-IT" dirty="0" smtClean="0"/>
              <a:t>Questa condizione iniziale è costituita a sua volta dallo stato della macchina e dal simbolo che in quell’istante occupa la cella del nastro esaminata.</a:t>
            </a:r>
            <a:endParaRPr lang="it-IT" dirty="0"/>
          </a:p>
        </p:txBody>
      </p:sp>
      <p:sp>
        <p:nvSpPr>
          <p:cNvPr id="5" name="Segnaposto numero diapositiva 3"/>
          <p:cNvSpPr txBox="1">
            <a:spLocks/>
          </p:cNvSpPr>
          <p:nvPr/>
        </p:nvSpPr>
        <p:spPr>
          <a:xfrm>
            <a:off x="4034068" y="6138467"/>
            <a:ext cx="794708" cy="365125"/>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smtClean="0"/>
              <a:t>28</a:t>
            </a:r>
            <a:endParaRPr lang="it-IT" dirty="0"/>
          </a:p>
        </p:txBody>
      </p:sp>
    </p:spTree>
    <p:extLst>
      <p:ext uri="{BB962C8B-B14F-4D97-AF65-F5344CB8AC3E}">
        <p14:creationId xmlns:p14="http://schemas.microsoft.com/office/powerpoint/2010/main" val="37038481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Macchina di </a:t>
            </a:r>
            <a:r>
              <a:rPr lang="it-IT" dirty="0" err="1" smtClean="0"/>
              <a:t>Turing</a:t>
            </a:r>
            <a:r>
              <a:rPr lang="it-IT" dirty="0" smtClean="0"/>
              <a:t> - Istruzioni</a:t>
            </a:r>
            <a:endParaRPr lang="it-IT" dirty="0"/>
          </a:p>
        </p:txBody>
      </p:sp>
      <p:sp>
        <p:nvSpPr>
          <p:cNvPr id="3" name="Segnaposto contenuto 2"/>
          <p:cNvSpPr>
            <a:spLocks noGrp="1"/>
          </p:cNvSpPr>
          <p:nvPr>
            <p:ph idx="1"/>
          </p:nvPr>
        </p:nvSpPr>
        <p:spPr/>
        <p:txBody>
          <a:bodyPr/>
          <a:lstStyle/>
          <a:p>
            <a:pPr marL="0" indent="0" algn="just">
              <a:buNone/>
            </a:pPr>
            <a:r>
              <a:rPr lang="it-IT" dirty="0" smtClean="0"/>
              <a:t>Data una certa condizione iniziale la macchina riceve una </a:t>
            </a:r>
            <a:r>
              <a:rPr lang="it-IT" b="1" dirty="0" smtClean="0"/>
              <a:t>istruzione </a:t>
            </a:r>
            <a:r>
              <a:rPr lang="it-IT" dirty="0" smtClean="0"/>
              <a:t>per il passo successivo, in cui sono indicati:</a:t>
            </a:r>
            <a:endParaRPr lang="it-IT" b="1" dirty="0" smtClean="0"/>
          </a:p>
          <a:p>
            <a:pPr algn="just"/>
            <a:r>
              <a:rPr lang="it-IT" dirty="0" smtClean="0"/>
              <a:t>il simbolo che la macchina deve scrivere nella cella esaminata</a:t>
            </a:r>
          </a:p>
          <a:p>
            <a:pPr algn="just"/>
            <a:r>
              <a:rPr lang="it-IT" dirty="0"/>
              <a:t>l</a:t>
            </a:r>
            <a:r>
              <a:rPr lang="it-IT" dirty="0" smtClean="0"/>
              <a:t>o stato successivo della macchina</a:t>
            </a:r>
          </a:p>
          <a:p>
            <a:pPr algn="just"/>
            <a:r>
              <a:rPr lang="it-IT" dirty="0"/>
              <a:t>l</a:t>
            </a:r>
            <a:r>
              <a:rPr lang="it-IT" dirty="0" smtClean="0"/>
              <a:t>a direzione dello spostamento della testina a destra (D) oppure a sinistra (S)</a:t>
            </a:r>
          </a:p>
          <a:p>
            <a:pPr marL="0" indent="0" algn="just">
              <a:buNone/>
            </a:pPr>
            <a:endParaRPr lang="it-IT" dirty="0"/>
          </a:p>
          <a:p>
            <a:pPr marL="0" indent="0" algn="just">
              <a:buNone/>
            </a:pPr>
            <a:r>
              <a:rPr lang="it-IT" dirty="0" smtClean="0"/>
              <a:t>Una istruzione del tipo: (1, II, D) indica che la macchina deve scrivere il simboli 1 nella cella corrente, assumere lo stato II e spostarsi a destra.</a:t>
            </a:r>
            <a:endParaRPr lang="it-IT" dirty="0"/>
          </a:p>
        </p:txBody>
      </p:sp>
      <p:sp>
        <p:nvSpPr>
          <p:cNvPr id="5" name="Segnaposto numero diapositiva 3"/>
          <p:cNvSpPr txBox="1">
            <a:spLocks/>
          </p:cNvSpPr>
          <p:nvPr/>
        </p:nvSpPr>
        <p:spPr>
          <a:xfrm>
            <a:off x="4034068" y="6138467"/>
            <a:ext cx="794708" cy="365125"/>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smtClean="0"/>
              <a:t>29</a:t>
            </a:r>
            <a:endParaRPr lang="it-IT" dirty="0"/>
          </a:p>
        </p:txBody>
      </p:sp>
    </p:spTree>
    <p:extLst>
      <p:ext uri="{BB962C8B-B14F-4D97-AF65-F5344CB8AC3E}">
        <p14:creationId xmlns:p14="http://schemas.microsoft.com/office/powerpoint/2010/main" val="27687594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Macchina di </a:t>
            </a:r>
            <a:r>
              <a:rPr lang="it-IT" dirty="0" err="1" smtClean="0"/>
              <a:t>Turing</a:t>
            </a:r>
            <a:r>
              <a:rPr lang="it-IT" dirty="0" smtClean="0"/>
              <a:t> Universale</a:t>
            </a:r>
            <a:endParaRPr lang="it-IT" dirty="0"/>
          </a:p>
        </p:txBody>
      </p:sp>
      <p:sp>
        <p:nvSpPr>
          <p:cNvPr id="3" name="Segnaposto contenuto 2"/>
          <p:cNvSpPr>
            <a:spLocks noGrp="1"/>
          </p:cNvSpPr>
          <p:nvPr>
            <p:ph idx="1"/>
          </p:nvPr>
        </p:nvSpPr>
        <p:spPr/>
        <p:txBody>
          <a:bodyPr/>
          <a:lstStyle/>
          <a:p>
            <a:pPr algn="just"/>
            <a:r>
              <a:rPr lang="it-IT" dirty="0" smtClean="0"/>
              <a:t>Bisogna creare una macchina di </a:t>
            </a:r>
            <a:r>
              <a:rPr lang="it-IT" dirty="0" err="1" smtClean="0"/>
              <a:t>Turing</a:t>
            </a:r>
            <a:r>
              <a:rPr lang="it-IT" dirty="0" smtClean="0"/>
              <a:t> per ogni specifico problema che si deve risolvere ?</a:t>
            </a:r>
          </a:p>
          <a:p>
            <a:pPr algn="just"/>
            <a:r>
              <a:rPr lang="it-IT" dirty="0" smtClean="0"/>
              <a:t>Esiste una macchina </a:t>
            </a:r>
            <a:r>
              <a:rPr lang="it-IT" b="1" dirty="0" smtClean="0"/>
              <a:t>programmabile</a:t>
            </a:r>
            <a:r>
              <a:rPr lang="it-IT" dirty="0" smtClean="0"/>
              <a:t> in grado di accettare la descrizione di una </a:t>
            </a:r>
            <a:r>
              <a:rPr lang="it-IT" i="1" dirty="0" smtClean="0"/>
              <a:t>qualsiasi</a:t>
            </a:r>
            <a:r>
              <a:rPr lang="it-IT" dirty="0" smtClean="0"/>
              <a:t> macchina di </a:t>
            </a:r>
            <a:r>
              <a:rPr lang="it-IT" dirty="0" err="1" smtClean="0"/>
              <a:t>Turing</a:t>
            </a:r>
            <a:r>
              <a:rPr lang="it-IT" dirty="0" smtClean="0"/>
              <a:t> e di </a:t>
            </a:r>
            <a:r>
              <a:rPr lang="it-IT" i="1" dirty="0" smtClean="0"/>
              <a:t>simularne</a:t>
            </a:r>
            <a:r>
              <a:rPr lang="it-IT" dirty="0" smtClean="0"/>
              <a:t> il comportamento ?</a:t>
            </a:r>
          </a:p>
          <a:p>
            <a:pPr algn="just"/>
            <a:endParaRPr lang="it-IT" b="1" dirty="0"/>
          </a:p>
          <a:p>
            <a:pPr marL="0" indent="0" algn="just">
              <a:buNone/>
            </a:pPr>
            <a:r>
              <a:rPr lang="it-IT" dirty="0" smtClean="0"/>
              <a:t>La risposta alle domande è la </a:t>
            </a:r>
            <a:r>
              <a:rPr lang="it-IT" b="1" dirty="0" smtClean="0"/>
              <a:t>Macchina di </a:t>
            </a:r>
            <a:r>
              <a:rPr lang="it-IT" b="1" dirty="0" err="1" smtClean="0"/>
              <a:t>Turing</a:t>
            </a:r>
            <a:r>
              <a:rPr lang="it-IT" b="1" dirty="0" smtClean="0"/>
              <a:t> Universale </a:t>
            </a:r>
            <a:r>
              <a:rPr lang="it-IT" dirty="0" smtClean="0"/>
              <a:t>esse è l’equivalente teorico dei calcolatori a programma memorizzato.</a:t>
            </a:r>
            <a:endParaRPr lang="it-IT" b="1" dirty="0" smtClean="0"/>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8480" y="4533238"/>
            <a:ext cx="3487039" cy="1425902"/>
          </a:xfrm>
          <a:prstGeom prst="rect">
            <a:avLst/>
          </a:prstGeom>
        </p:spPr>
      </p:pic>
      <p:sp>
        <p:nvSpPr>
          <p:cNvPr id="6" name="Segnaposto numero diapositiva 3"/>
          <p:cNvSpPr txBox="1">
            <a:spLocks/>
          </p:cNvSpPr>
          <p:nvPr/>
        </p:nvSpPr>
        <p:spPr>
          <a:xfrm>
            <a:off x="4034068" y="6138467"/>
            <a:ext cx="794708" cy="365125"/>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smtClean="0"/>
              <a:t>30</a:t>
            </a:r>
            <a:endParaRPr lang="it-IT" dirty="0"/>
          </a:p>
        </p:txBody>
      </p:sp>
    </p:spTree>
    <p:extLst>
      <p:ext uri="{BB962C8B-B14F-4D97-AF65-F5344CB8AC3E}">
        <p14:creationId xmlns:p14="http://schemas.microsoft.com/office/powerpoint/2010/main" val="6524101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ltLang="it-IT" dirty="0"/>
              <a:t>Alan </a:t>
            </a:r>
            <a:r>
              <a:rPr lang="it-IT" altLang="it-IT" dirty="0" err="1"/>
              <a:t>Mathison</a:t>
            </a:r>
            <a:r>
              <a:rPr lang="it-IT" altLang="it-IT" dirty="0"/>
              <a:t> </a:t>
            </a:r>
            <a:r>
              <a:rPr lang="it-IT" altLang="it-IT" dirty="0" err="1"/>
              <a:t>Turing</a:t>
            </a:r>
            <a:endParaRPr lang="it-IT" dirty="0"/>
          </a:p>
        </p:txBody>
      </p:sp>
      <p:sp>
        <p:nvSpPr>
          <p:cNvPr id="3" name="Segnaposto contenuto 2"/>
          <p:cNvSpPr>
            <a:spLocks noGrp="1"/>
          </p:cNvSpPr>
          <p:nvPr>
            <p:ph idx="1"/>
          </p:nvPr>
        </p:nvSpPr>
        <p:spPr/>
        <p:txBody>
          <a:bodyPr anchor="ctr"/>
          <a:lstStyle/>
          <a:p>
            <a:pPr marL="0" indent="0" algn="just">
              <a:buFont typeface="Wingdings" panose="05000000000000000000" pitchFamily="2" charset="2"/>
              <a:buNone/>
            </a:pPr>
            <a:r>
              <a:rPr lang="it-IT" altLang="it-IT" sz="2000" dirty="0"/>
              <a:t>Durante la seconda guerra mondiale, </a:t>
            </a:r>
            <a:r>
              <a:rPr lang="it-IT" altLang="it-IT" sz="2000" dirty="0" err="1"/>
              <a:t>Turing</a:t>
            </a:r>
            <a:r>
              <a:rPr lang="it-IT" altLang="it-IT" sz="2000" dirty="0"/>
              <a:t> mise le sue capacità matematiche al servizio del “Dipartimento delle comunicazioni” inglese per decifrare i codici usati nelle comunicazioni naziste cifrate tramite il sistema “</a:t>
            </a:r>
            <a:r>
              <a:rPr lang="it-IT" altLang="it-IT" sz="2000" b="1" dirty="0"/>
              <a:t>Enigma</a:t>
            </a:r>
            <a:r>
              <a:rPr lang="it-IT" altLang="it-IT" sz="2000" dirty="0"/>
              <a:t>”.</a:t>
            </a:r>
          </a:p>
          <a:p>
            <a:pPr marL="0" indent="0" algn="just">
              <a:buFont typeface="Wingdings" panose="05000000000000000000" pitchFamily="2" charset="2"/>
              <a:buNone/>
            </a:pPr>
            <a:endParaRPr lang="it-IT" altLang="it-IT" sz="2000" dirty="0"/>
          </a:p>
          <a:p>
            <a:pPr marL="0" indent="0" algn="just">
              <a:buFont typeface="Wingdings" panose="05000000000000000000" pitchFamily="2" charset="2"/>
              <a:buNone/>
            </a:pPr>
            <a:r>
              <a:rPr lang="it-IT" altLang="it-IT" sz="2000" dirty="0"/>
              <a:t>Nel 1942 realizzò una macchina chiamata </a:t>
            </a:r>
            <a:r>
              <a:rPr lang="it-IT" altLang="it-IT" sz="2000" b="1" dirty="0" err="1"/>
              <a:t>Colossus</a:t>
            </a:r>
            <a:r>
              <a:rPr lang="it-IT" altLang="it-IT" sz="2000" dirty="0"/>
              <a:t> in grado di decifrare in modo efficace ed efficiente i codici dei tedeschi.</a:t>
            </a:r>
            <a:endParaRPr lang="it-IT" altLang="it-IT" sz="2000" b="1" dirty="0"/>
          </a:p>
          <a:p>
            <a:pPr marL="0" indent="0">
              <a:buNone/>
            </a:pPr>
            <a:endParaRPr lang="it-IT" dirty="0"/>
          </a:p>
        </p:txBody>
      </p:sp>
      <p:sp>
        <p:nvSpPr>
          <p:cNvPr id="4" name="Segnaposto numero diapositiva 3"/>
          <p:cNvSpPr txBox="1">
            <a:spLocks/>
          </p:cNvSpPr>
          <p:nvPr/>
        </p:nvSpPr>
        <p:spPr>
          <a:xfrm>
            <a:off x="4034068" y="6138467"/>
            <a:ext cx="794708" cy="365125"/>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smtClean="0"/>
              <a:t>31</a:t>
            </a:r>
            <a:endParaRPr lang="it-IT" dirty="0"/>
          </a:p>
        </p:txBody>
      </p:sp>
    </p:spTree>
    <p:extLst>
      <p:ext uri="{BB962C8B-B14F-4D97-AF65-F5344CB8AC3E}">
        <p14:creationId xmlns:p14="http://schemas.microsoft.com/office/powerpoint/2010/main" val="158022501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ltLang="it-IT" dirty="0"/>
              <a:t>Alan </a:t>
            </a:r>
            <a:r>
              <a:rPr lang="it-IT" altLang="it-IT" dirty="0" err="1"/>
              <a:t>Mathison</a:t>
            </a:r>
            <a:r>
              <a:rPr lang="it-IT" altLang="it-IT" dirty="0"/>
              <a:t> </a:t>
            </a:r>
            <a:r>
              <a:rPr lang="it-IT" altLang="it-IT" dirty="0" err="1"/>
              <a:t>Turing</a:t>
            </a:r>
            <a:endParaRPr lang="it-IT"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0610" y="1470840"/>
            <a:ext cx="2428875"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2998" y="2191565"/>
            <a:ext cx="4762500" cy="315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egnaposto numero diapositiva 3"/>
          <p:cNvSpPr txBox="1">
            <a:spLocks/>
          </p:cNvSpPr>
          <p:nvPr/>
        </p:nvSpPr>
        <p:spPr>
          <a:xfrm>
            <a:off x="4034068" y="6138467"/>
            <a:ext cx="794708" cy="365125"/>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smtClean="0"/>
              <a:t>32</a:t>
            </a:r>
            <a:endParaRPr lang="it-IT" dirty="0"/>
          </a:p>
        </p:txBody>
      </p:sp>
    </p:spTree>
    <p:extLst>
      <p:ext uri="{BB962C8B-B14F-4D97-AF65-F5344CB8AC3E}">
        <p14:creationId xmlns:p14="http://schemas.microsoft.com/office/powerpoint/2010/main" val="39462399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ltLang="it-IT" dirty="0"/>
              <a:t>Alan </a:t>
            </a:r>
            <a:r>
              <a:rPr lang="it-IT" altLang="it-IT" dirty="0" err="1"/>
              <a:t>Mathison</a:t>
            </a:r>
            <a:r>
              <a:rPr lang="it-IT" altLang="it-IT" dirty="0"/>
              <a:t> </a:t>
            </a:r>
            <a:r>
              <a:rPr lang="it-IT" altLang="it-IT" dirty="0" err="1"/>
              <a:t>Turing</a:t>
            </a:r>
            <a:endParaRPr lang="it-IT" dirty="0"/>
          </a:p>
        </p:txBody>
      </p:sp>
      <p:sp>
        <p:nvSpPr>
          <p:cNvPr id="3" name="Segnaposto contenuto 2"/>
          <p:cNvSpPr>
            <a:spLocks noGrp="1"/>
          </p:cNvSpPr>
          <p:nvPr>
            <p:ph idx="1"/>
          </p:nvPr>
        </p:nvSpPr>
        <p:spPr/>
        <p:txBody>
          <a:bodyPr anchor="ctr"/>
          <a:lstStyle/>
          <a:p>
            <a:pPr marL="0" indent="0" algn="just">
              <a:buNone/>
            </a:pPr>
            <a:r>
              <a:rPr lang="it-IT" altLang="it-IT" dirty="0"/>
              <a:t>L’anno 1950 pubblicò il suo studio sull’</a:t>
            </a:r>
            <a:r>
              <a:rPr lang="it-IT" altLang="it-IT" b="1" dirty="0"/>
              <a:t>intelligenza artificiale</a:t>
            </a:r>
            <a:r>
              <a:rPr lang="it-IT" altLang="it-IT" dirty="0"/>
              <a:t> creando così il “</a:t>
            </a:r>
            <a:r>
              <a:rPr lang="it-IT" altLang="it-IT" b="1" dirty="0"/>
              <a:t>Test di </a:t>
            </a:r>
            <a:r>
              <a:rPr lang="it-IT" altLang="it-IT" b="1" dirty="0" err="1"/>
              <a:t>Turing</a:t>
            </a:r>
            <a:r>
              <a:rPr lang="it-IT" altLang="it-IT" dirty="0"/>
              <a:t>” atto a stabilire se una macchina che riproduca la mente umana possa essere considerata “pensante” oppure no.</a:t>
            </a:r>
            <a:endParaRPr lang="it-IT" altLang="it-IT" b="1" dirty="0"/>
          </a:p>
          <a:p>
            <a:pPr marL="0" indent="0">
              <a:buNone/>
            </a:pPr>
            <a:endParaRPr lang="it-IT" dirty="0"/>
          </a:p>
        </p:txBody>
      </p:sp>
      <p:sp>
        <p:nvSpPr>
          <p:cNvPr id="4" name="Segnaposto numero diapositiva 3"/>
          <p:cNvSpPr txBox="1">
            <a:spLocks/>
          </p:cNvSpPr>
          <p:nvPr/>
        </p:nvSpPr>
        <p:spPr>
          <a:xfrm>
            <a:off x="4034068" y="6138467"/>
            <a:ext cx="794708" cy="365125"/>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smtClean="0"/>
              <a:t>33</a:t>
            </a:r>
            <a:endParaRPr lang="it-IT" dirty="0"/>
          </a:p>
        </p:txBody>
      </p:sp>
    </p:spTree>
    <p:extLst>
      <p:ext uri="{BB962C8B-B14F-4D97-AF65-F5344CB8AC3E}">
        <p14:creationId xmlns:p14="http://schemas.microsoft.com/office/powerpoint/2010/main" val="212552704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ltLang="it-IT" dirty="0"/>
              <a:t>Alan </a:t>
            </a:r>
            <a:r>
              <a:rPr lang="it-IT" altLang="it-IT" dirty="0" err="1"/>
              <a:t>Mathison</a:t>
            </a:r>
            <a:r>
              <a:rPr lang="it-IT" altLang="it-IT" dirty="0"/>
              <a:t> </a:t>
            </a:r>
            <a:r>
              <a:rPr lang="it-IT" altLang="it-IT" dirty="0" err="1"/>
              <a:t>Turing</a:t>
            </a:r>
            <a:endParaRPr lang="it-IT" dirty="0"/>
          </a:p>
        </p:txBody>
      </p:sp>
      <p:sp>
        <p:nvSpPr>
          <p:cNvPr id="3" name="Segnaposto contenuto 2"/>
          <p:cNvSpPr>
            <a:spLocks noGrp="1"/>
          </p:cNvSpPr>
          <p:nvPr>
            <p:ph idx="1"/>
          </p:nvPr>
        </p:nvSpPr>
        <p:spPr/>
        <p:txBody>
          <a:bodyPr anchor="ctr"/>
          <a:lstStyle/>
          <a:p>
            <a:pPr marL="0" indent="0" algn="just">
              <a:buFont typeface="Wingdings" panose="05000000000000000000" pitchFamily="2" charset="2"/>
              <a:buNone/>
            </a:pPr>
            <a:r>
              <a:rPr lang="it-IT" altLang="it-IT" sz="2000" dirty="0"/>
              <a:t>Il 31 marzo del 1952 venne arrestato per </a:t>
            </a:r>
            <a:r>
              <a:rPr lang="it-IT" altLang="it-IT" sz="2000" b="1" dirty="0"/>
              <a:t>omosessualità</a:t>
            </a:r>
            <a:r>
              <a:rPr lang="it-IT" altLang="it-IT" sz="2000" dirty="0"/>
              <a:t> e condotto in giudizio, dove fu messo davanti alla scelta fra il carcere e la “</a:t>
            </a:r>
            <a:r>
              <a:rPr lang="it-IT" altLang="it-IT" sz="2000" b="1" dirty="0"/>
              <a:t>cura ormonale</a:t>
            </a:r>
            <a:r>
              <a:rPr lang="it-IT" altLang="it-IT" sz="2000" dirty="0"/>
              <a:t>” che </a:t>
            </a:r>
            <a:r>
              <a:rPr lang="it-IT" altLang="it-IT" sz="2000" dirty="0" err="1"/>
              <a:t>Turing</a:t>
            </a:r>
            <a:r>
              <a:rPr lang="it-IT" altLang="it-IT" sz="2000" dirty="0"/>
              <a:t> scelse. Questa cura gli provocò molti scompensi fisici.</a:t>
            </a:r>
          </a:p>
          <a:p>
            <a:pPr marL="0" indent="0" algn="just">
              <a:buFont typeface="Wingdings" panose="05000000000000000000" pitchFamily="2" charset="2"/>
              <a:buNone/>
            </a:pPr>
            <a:endParaRPr lang="it-IT" altLang="it-IT" sz="2000" dirty="0"/>
          </a:p>
          <a:p>
            <a:pPr marL="0" indent="0" algn="just">
              <a:buFont typeface="Wingdings" panose="05000000000000000000" pitchFamily="2" charset="2"/>
              <a:buNone/>
            </a:pPr>
            <a:r>
              <a:rPr lang="it-IT" altLang="it-IT" sz="2000" dirty="0"/>
              <a:t>Morì nel 1954 a soli 42 anni ingerendo una </a:t>
            </a:r>
            <a:r>
              <a:rPr lang="it-IT" altLang="it-IT" sz="2000" b="1" dirty="0"/>
              <a:t>mela avvelenata</a:t>
            </a:r>
            <a:r>
              <a:rPr lang="it-IT" altLang="it-IT" sz="2000" dirty="0"/>
              <a:t> con il cianuro prendendo spunto dalla fiaba di </a:t>
            </a:r>
            <a:r>
              <a:rPr lang="it-IT" altLang="it-IT" sz="2000" b="1" dirty="0"/>
              <a:t>Biancaneve</a:t>
            </a:r>
            <a:r>
              <a:rPr lang="it-IT" altLang="it-IT" sz="2000" dirty="0"/>
              <a:t> da sempre molto apprezzata.</a:t>
            </a:r>
          </a:p>
          <a:p>
            <a:pPr marL="0" indent="0">
              <a:buNone/>
            </a:pPr>
            <a:endParaRPr lang="it-IT"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9263" y="5034073"/>
            <a:ext cx="1422386" cy="1422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egnaposto numero diapositiva 3"/>
          <p:cNvSpPr txBox="1">
            <a:spLocks/>
          </p:cNvSpPr>
          <p:nvPr/>
        </p:nvSpPr>
        <p:spPr>
          <a:xfrm>
            <a:off x="4034068" y="6138467"/>
            <a:ext cx="794708" cy="365125"/>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smtClean="0"/>
              <a:t>34</a:t>
            </a:r>
            <a:endParaRPr lang="it-IT" dirty="0"/>
          </a:p>
        </p:txBody>
      </p:sp>
    </p:spTree>
    <p:extLst>
      <p:ext uri="{BB962C8B-B14F-4D97-AF65-F5344CB8AC3E}">
        <p14:creationId xmlns:p14="http://schemas.microsoft.com/office/powerpoint/2010/main" val="37509821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ltLang="it-IT" dirty="0"/>
              <a:t>Alan </a:t>
            </a:r>
            <a:r>
              <a:rPr lang="it-IT" altLang="it-IT" dirty="0" err="1"/>
              <a:t>Mathison</a:t>
            </a:r>
            <a:r>
              <a:rPr lang="it-IT" altLang="it-IT" dirty="0"/>
              <a:t> </a:t>
            </a:r>
            <a:r>
              <a:rPr lang="it-IT" altLang="it-IT" dirty="0" err="1"/>
              <a:t>Turing</a:t>
            </a:r>
            <a:endParaRPr lang="it-IT" dirty="0"/>
          </a:p>
        </p:txBody>
      </p:sp>
      <p:sp>
        <p:nvSpPr>
          <p:cNvPr id="3" name="Segnaposto contenuto 2"/>
          <p:cNvSpPr>
            <a:spLocks noGrp="1"/>
          </p:cNvSpPr>
          <p:nvPr>
            <p:ph idx="1"/>
          </p:nvPr>
        </p:nvSpPr>
        <p:spPr/>
        <p:txBody>
          <a:bodyPr anchor="ctr"/>
          <a:lstStyle/>
          <a:p>
            <a:pPr algn="ctr">
              <a:buFont typeface="Wingdings" panose="05000000000000000000" pitchFamily="2" charset="2"/>
              <a:buNone/>
            </a:pPr>
            <a:r>
              <a:rPr lang="it-IT" altLang="it-IT" sz="2400" dirty="0"/>
              <a:t>“</a:t>
            </a:r>
            <a:r>
              <a:rPr lang="it-IT" altLang="it-IT" sz="2400" i="1" dirty="0" err="1"/>
              <a:t>Machines</a:t>
            </a:r>
            <a:r>
              <a:rPr lang="it-IT" altLang="it-IT" sz="2400" i="1" dirty="0"/>
              <a:t> take me by </a:t>
            </a:r>
            <a:r>
              <a:rPr lang="it-IT" altLang="it-IT" sz="2400" i="1" dirty="0" err="1"/>
              <a:t>surprise</a:t>
            </a:r>
            <a:r>
              <a:rPr lang="it-IT" altLang="it-IT" sz="2400" i="1" dirty="0"/>
              <a:t> with </a:t>
            </a:r>
            <a:r>
              <a:rPr lang="it-IT" altLang="it-IT" sz="2400" i="1" dirty="0" err="1"/>
              <a:t>great</a:t>
            </a:r>
            <a:r>
              <a:rPr lang="it-IT" altLang="it-IT" sz="2400" i="1" dirty="0"/>
              <a:t> </a:t>
            </a:r>
            <a:r>
              <a:rPr lang="it-IT" altLang="it-IT" sz="2400" i="1" dirty="0" err="1"/>
              <a:t>frequency</a:t>
            </a:r>
            <a:r>
              <a:rPr lang="it-IT" altLang="it-IT" sz="2400" dirty="0"/>
              <a:t>” </a:t>
            </a:r>
            <a:endParaRPr lang="it-IT" altLang="it-IT" sz="2400" dirty="0" smtClean="0"/>
          </a:p>
          <a:p>
            <a:pPr algn="ctr">
              <a:buFont typeface="Wingdings" panose="05000000000000000000" pitchFamily="2" charset="2"/>
              <a:buNone/>
            </a:pPr>
            <a:r>
              <a:rPr lang="it-IT" altLang="it-IT" dirty="0"/>
              <a:t>	</a:t>
            </a:r>
            <a:r>
              <a:rPr lang="it-IT" altLang="it-IT" dirty="0" smtClean="0"/>
              <a:t>							     		</a:t>
            </a:r>
            <a:r>
              <a:rPr lang="it-IT" altLang="it-IT" dirty="0" err="1" smtClean="0"/>
              <a:t>A.Turing</a:t>
            </a:r>
            <a:endParaRPr lang="it-IT" altLang="it-IT" dirty="0"/>
          </a:p>
          <a:p>
            <a:pPr algn="ctr">
              <a:buFont typeface="Wingdings" panose="05000000000000000000" pitchFamily="2" charset="2"/>
              <a:buNone/>
            </a:pPr>
            <a:endParaRPr lang="it-IT" altLang="it-IT" dirty="0"/>
          </a:p>
          <a:p>
            <a:pPr algn="ctr">
              <a:buFont typeface="Wingdings" panose="05000000000000000000" pitchFamily="2" charset="2"/>
              <a:buNone/>
            </a:pPr>
            <a:r>
              <a:rPr lang="it-IT" altLang="it-IT" dirty="0"/>
              <a:t>Le macchine mi prendono di sorpresa con grande frequenza.</a:t>
            </a:r>
          </a:p>
          <a:p>
            <a:pPr marL="0" indent="0">
              <a:buNone/>
            </a:pPr>
            <a:endParaRPr lang="it-IT" dirty="0"/>
          </a:p>
        </p:txBody>
      </p:sp>
      <p:sp>
        <p:nvSpPr>
          <p:cNvPr id="4" name="Segnaposto numero diapositiva 3"/>
          <p:cNvSpPr txBox="1">
            <a:spLocks/>
          </p:cNvSpPr>
          <p:nvPr/>
        </p:nvSpPr>
        <p:spPr>
          <a:xfrm>
            <a:off x="4034068" y="6138467"/>
            <a:ext cx="794708" cy="365125"/>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smtClean="0"/>
              <a:t>35</a:t>
            </a:r>
            <a:endParaRPr lang="it-IT" dirty="0"/>
          </a:p>
        </p:txBody>
      </p:sp>
    </p:spTree>
    <p:extLst>
      <p:ext uri="{BB962C8B-B14F-4D97-AF65-F5344CB8AC3E}">
        <p14:creationId xmlns:p14="http://schemas.microsoft.com/office/powerpoint/2010/main" val="165391083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427163" y="365128"/>
            <a:ext cx="7088187" cy="1325563"/>
          </a:xfrm>
        </p:spPr>
        <p:txBody>
          <a:bodyPr/>
          <a:lstStyle/>
          <a:p>
            <a:r>
              <a:rPr lang="it-IT" altLang="it-IT" dirty="0"/>
              <a:t>John Von </a:t>
            </a:r>
            <a:r>
              <a:rPr lang="it-IT" altLang="it-IT" dirty="0" err="1"/>
              <a:t>Neumann</a:t>
            </a:r>
            <a:endParaRPr lang="it-IT" dirty="0"/>
          </a:p>
        </p:txBody>
      </p:sp>
      <p:sp>
        <p:nvSpPr>
          <p:cNvPr id="3" name="Segnaposto contenuto 2"/>
          <p:cNvSpPr>
            <a:spLocks noGrp="1"/>
          </p:cNvSpPr>
          <p:nvPr>
            <p:ph idx="1"/>
          </p:nvPr>
        </p:nvSpPr>
        <p:spPr/>
        <p:txBody>
          <a:bodyPr anchor="ctr"/>
          <a:lstStyle/>
          <a:p>
            <a:pPr marL="0" indent="0" algn="just">
              <a:buFont typeface="Wingdings" panose="05000000000000000000" pitchFamily="2" charset="2"/>
              <a:buNone/>
            </a:pPr>
            <a:r>
              <a:rPr lang="it-IT" altLang="it-IT" sz="2000" dirty="0"/>
              <a:t>Matematico ed informatico ungherese, personalità eminente nel mondo scientifico del XX secolo. </a:t>
            </a:r>
          </a:p>
          <a:p>
            <a:pPr marL="0" indent="0" algn="just">
              <a:buFont typeface="Wingdings" panose="05000000000000000000" pitchFamily="2" charset="2"/>
              <a:buNone/>
            </a:pPr>
            <a:endParaRPr lang="it-IT" altLang="it-IT" sz="2000" dirty="0"/>
          </a:p>
          <a:p>
            <a:pPr marL="0" indent="0" algn="just">
              <a:buFont typeface="Wingdings" panose="05000000000000000000" pitchFamily="2" charset="2"/>
              <a:buNone/>
            </a:pPr>
            <a:r>
              <a:rPr lang="it-IT" altLang="it-IT" sz="2000" dirty="0"/>
              <a:t>Ha contribuito in parecchi settori della scienza ed in particolare della matematica.</a:t>
            </a:r>
          </a:p>
          <a:p>
            <a:pPr marL="0" indent="0" algn="just">
              <a:buFont typeface="Wingdings" panose="05000000000000000000" pitchFamily="2" charset="2"/>
              <a:buNone/>
            </a:pPr>
            <a:endParaRPr lang="it-IT" altLang="it-IT" sz="2000" dirty="0"/>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39" y="365128"/>
            <a:ext cx="1181826" cy="1347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egnaposto numero diapositiva 3"/>
          <p:cNvSpPr txBox="1">
            <a:spLocks/>
          </p:cNvSpPr>
          <p:nvPr/>
        </p:nvSpPr>
        <p:spPr>
          <a:xfrm>
            <a:off x="4034068" y="6138467"/>
            <a:ext cx="794708" cy="365125"/>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smtClean="0"/>
              <a:t>36</a:t>
            </a:r>
            <a:endParaRPr lang="it-IT" dirty="0"/>
          </a:p>
        </p:txBody>
      </p:sp>
    </p:spTree>
    <p:extLst>
      <p:ext uri="{BB962C8B-B14F-4D97-AF65-F5344CB8AC3E}">
        <p14:creationId xmlns:p14="http://schemas.microsoft.com/office/powerpoint/2010/main" val="154540209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ltLang="it-IT" dirty="0"/>
              <a:t>John Von </a:t>
            </a:r>
            <a:r>
              <a:rPr lang="it-IT" altLang="it-IT" dirty="0" err="1"/>
              <a:t>Neumann</a:t>
            </a:r>
            <a:endParaRPr lang="it-IT" dirty="0"/>
          </a:p>
        </p:txBody>
      </p:sp>
      <p:sp>
        <p:nvSpPr>
          <p:cNvPr id="3" name="Segnaposto contenuto 2"/>
          <p:cNvSpPr>
            <a:spLocks noGrp="1"/>
          </p:cNvSpPr>
          <p:nvPr>
            <p:ph idx="1"/>
          </p:nvPr>
        </p:nvSpPr>
        <p:spPr/>
        <p:txBody>
          <a:bodyPr anchor="ctr"/>
          <a:lstStyle/>
          <a:p>
            <a:pPr marL="0" indent="0" algn="just">
              <a:buFont typeface="Wingdings" panose="05000000000000000000" pitchFamily="2" charset="2"/>
              <a:buNone/>
            </a:pPr>
            <a:r>
              <a:rPr lang="it-IT" altLang="it-IT" dirty="0"/>
              <a:t>Basandosi sulle teorie di </a:t>
            </a:r>
            <a:r>
              <a:rPr lang="it-IT" altLang="it-IT" dirty="0" err="1"/>
              <a:t>A.Turing</a:t>
            </a:r>
            <a:r>
              <a:rPr lang="it-IT" altLang="it-IT" dirty="0"/>
              <a:t> nel 1945 creò l’EDVAC, la prima macchina digitale programmabile, nata per migliorare l’ENIAC, ammasso enorme di valvole e condensatori.</a:t>
            </a:r>
          </a:p>
          <a:p>
            <a:pPr marL="0" indent="0" algn="just">
              <a:buFont typeface="Wingdings" panose="05000000000000000000" pitchFamily="2" charset="2"/>
              <a:buNone/>
            </a:pPr>
            <a:endParaRPr lang="it-IT" altLang="it-IT" dirty="0"/>
          </a:p>
          <a:p>
            <a:pPr marL="0" indent="0" algn="ctr">
              <a:buFont typeface="Wingdings" panose="05000000000000000000" pitchFamily="2" charset="2"/>
              <a:buNone/>
            </a:pPr>
            <a:r>
              <a:rPr lang="it-IT" altLang="it-IT" dirty="0"/>
              <a:t>Nasce così </a:t>
            </a:r>
            <a:endParaRPr lang="it-IT" altLang="it-IT" dirty="0" smtClean="0"/>
          </a:p>
          <a:p>
            <a:pPr marL="0" indent="0" algn="ctr">
              <a:buFont typeface="Wingdings" panose="05000000000000000000" pitchFamily="2" charset="2"/>
              <a:buNone/>
            </a:pPr>
            <a:endParaRPr lang="it-IT" altLang="it-IT" dirty="0"/>
          </a:p>
          <a:p>
            <a:pPr marL="0" indent="0" algn="ctr">
              <a:buFont typeface="Wingdings" panose="05000000000000000000" pitchFamily="2" charset="2"/>
              <a:buNone/>
            </a:pPr>
            <a:r>
              <a:rPr lang="it-IT" altLang="it-IT" sz="3200" b="1" dirty="0"/>
              <a:t>l’architettura di Von </a:t>
            </a:r>
            <a:r>
              <a:rPr lang="it-IT" altLang="it-IT" sz="3200" b="1" dirty="0" err="1"/>
              <a:t>Neumann</a:t>
            </a:r>
            <a:endParaRPr lang="it-IT" altLang="it-IT" sz="3200" b="1" dirty="0"/>
          </a:p>
          <a:p>
            <a:pPr marL="0" indent="0">
              <a:buNone/>
            </a:pPr>
            <a:endParaRPr lang="it-IT" dirty="0"/>
          </a:p>
        </p:txBody>
      </p:sp>
      <p:sp>
        <p:nvSpPr>
          <p:cNvPr id="4" name="Segnaposto numero diapositiva 3"/>
          <p:cNvSpPr txBox="1">
            <a:spLocks/>
          </p:cNvSpPr>
          <p:nvPr/>
        </p:nvSpPr>
        <p:spPr>
          <a:xfrm>
            <a:off x="4034068" y="6138467"/>
            <a:ext cx="794708" cy="365125"/>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smtClean="0"/>
              <a:t>37</a:t>
            </a:r>
            <a:endParaRPr lang="it-IT" dirty="0"/>
          </a:p>
        </p:txBody>
      </p:sp>
    </p:spTree>
    <p:extLst>
      <p:ext uri="{BB962C8B-B14F-4D97-AF65-F5344CB8AC3E}">
        <p14:creationId xmlns:p14="http://schemas.microsoft.com/office/powerpoint/2010/main" val="18570953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Di cosa parleremo ?</a:t>
            </a:r>
            <a:endParaRPr lang="it-IT" dirty="0"/>
          </a:p>
        </p:txBody>
      </p:sp>
      <p:sp>
        <p:nvSpPr>
          <p:cNvPr id="3" name="Segnaposto contenuto 2"/>
          <p:cNvSpPr>
            <a:spLocks noGrp="1"/>
          </p:cNvSpPr>
          <p:nvPr>
            <p:ph idx="1"/>
          </p:nvPr>
        </p:nvSpPr>
        <p:spPr>
          <a:xfrm>
            <a:off x="628650" y="1640563"/>
            <a:ext cx="7886700" cy="4351338"/>
          </a:xfrm>
        </p:spPr>
        <p:txBody>
          <a:bodyPr anchor="ctr">
            <a:normAutofit/>
          </a:bodyPr>
          <a:lstStyle/>
          <a:p>
            <a:pPr>
              <a:spcBef>
                <a:spcPts val="1414"/>
              </a:spcBef>
              <a:buNone/>
              <a:tabLst>
                <a:tab pos="408240" algn="l"/>
              </a:tabLst>
            </a:pPr>
            <a:r>
              <a:rPr lang="it-IT" sz="2000" b="1" spc="-1" dirty="0">
                <a:solidFill>
                  <a:srgbClr val="000000"/>
                </a:solidFill>
                <a:latin typeface="Segoe UI"/>
              </a:rPr>
              <a:t>Modulo 1</a:t>
            </a:r>
            <a:r>
              <a:rPr lang="it-IT" sz="2000" spc="-1" dirty="0">
                <a:solidFill>
                  <a:srgbClr val="000000"/>
                </a:solidFill>
                <a:latin typeface="Segoe UI"/>
              </a:rPr>
              <a:t> – </a:t>
            </a:r>
            <a:r>
              <a:rPr lang="it-IT" sz="2000" spc="-1" dirty="0" smtClean="0">
                <a:solidFill>
                  <a:srgbClr val="000000"/>
                </a:solidFill>
                <a:latin typeface="Segoe UI"/>
              </a:rPr>
              <a:t>Introduzione alla programmazione</a:t>
            </a:r>
            <a:endParaRPr lang="it-IT" sz="2000" spc="-1" dirty="0">
              <a:latin typeface="Arial"/>
            </a:endParaRPr>
          </a:p>
          <a:p>
            <a:pPr marL="432000" indent="-324000">
              <a:spcBef>
                <a:spcPts val="1414"/>
              </a:spcBef>
              <a:buClr>
                <a:srgbClr val="000000"/>
              </a:buClr>
              <a:buSzPct val="45000"/>
              <a:buFont typeface="Wingdings" charset="2"/>
              <a:buChar char=""/>
              <a:tabLst>
                <a:tab pos="408240" algn="l"/>
              </a:tabLst>
            </a:pPr>
            <a:r>
              <a:rPr lang="it-IT" sz="2000" spc="-1" dirty="0">
                <a:solidFill>
                  <a:srgbClr val="000000"/>
                </a:solidFill>
                <a:latin typeface="Segoe UI"/>
              </a:rPr>
              <a:t>Introduzione alla </a:t>
            </a:r>
            <a:r>
              <a:rPr lang="it-IT" sz="2000" spc="-1" dirty="0" smtClean="0">
                <a:solidFill>
                  <a:srgbClr val="000000"/>
                </a:solidFill>
                <a:latin typeface="Segoe UI"/>
              </a:rPr>
              <a:t>programmazione</a:t>
            </a:r>
            <a:endParaRPr lang="it-IT" sz="2000" spc="-1" dirty="0">
              <a:latin typeface="Arial"/>
            </a:endParaRPr>
          </a:p>
          <a:p>
            <a:pPr marL="432000" indent="-324000">
              <a:spcBef>
                <a:spcPts val="1414"/>
              </a:spcBef>
              <a:buClr>
                <a:srgbClr val="000000"/>
              </a:buClr>
              <a:buSzPct val="45000"/>
              <a:buFont typeface="Wingdings" charset="2"/>
              <a:buChar char=""/>
              <a:tabLst>
                <a:tab pos="408240" algn="l"/>
              </a:tabLst>
            </a:pPr>
            <a:r>
              <a:rPr lang="it-IT" sz="2000" spc="-1" dirty="0">
                <a:solidFill>
                  <a:srgbClr val="000000"/>
                </a:solidFill>
                <a:latin typeface="Segoe UI"/>
              </a:rPr>
              <a:t>Algoritmi</a:t>
            </a:r>
            <a:endParaRPr lang="it-IT" sz="2000" spc="-1" dirty="0">
              <a:latin typeface="Arial"/>
            </a:endParaRPr>
          </a:p>
          <a:p>
            <a:pPr marL="432000" indent="-324000">
              <a:spcBef>
                <a:spcPts val="1414"/>
              </a:spcBef>
              <a:buClr>
                <a:srgbClr val="000000"/>
              </a:buClr>
              <a:buSzPct val="45000"/>
              <a:buFont typeface="Wingdings" charset="2"/>
              <a:buChar char=""/>
              <a:tabLst>
                <a:tab pos="408240" algn="l"/>
              </a:tabLst>
            </a:pPr>
            <a:r>
              <a:rPr lang="it-IT" sz="2000" spc="-1" dirty="0">
                <a:solidFill>
                  <a:srgbClr val="000000"/>
                </a:solidFill>
                <a:latin typeface="Segoe UI"/>
              </a:rPr>
              <a:t>Programmazione </a:t>
            </a:r>
            <a:r>
              <a:rPr lang="it-IT" sz="2000" spc="-1" dirty="0" smtClean="0">
                <a:solidFill>
                  <a:srgbClr val="000000"/>
                </a:solidFill>
                <a:latin typeface="Segoe UI"/>
              </a:rPr>
              <a:t>strutturata</a:t>
            </a:r>
            <a:endParaRPr lang="it-IT" sz="2000" spc="-1" dirty="0">
              <a:latin typeface="Arial"/>
            </a:endParaRPr>
          </a:p>
          <a:p>
            <a:pPr marL="432000" indent="-324000">
              <a:spcBef>
                <a:spcPts val="1414"/>
              </a:spcBef>
              <a:buClr>
                <a:srgbClr val="000000"/>
              </a:buClr>
              <a:buSzPct val="45000"/>
              <a:buFont typeface="Wingdings" charset="2"/>
              <a:buChar char=""/>
              <a:tabLst>
                <a:tab pos="408240" algn="l"/>
              </a:tabLst>
            </a:pPr>
            <a:r>
              <a:rPr lang="it-IT" sz="2000" spc="-1" dirty="0" smtClean="0">
                <a:solidFill>
                  <a:srgbClr val="000000"/>
                </a:solidFill>
                <a:latin typeface="Segoe UI"/>
              </a:rPr>
              <a:t>Tipi di base</a:t>
            </a:r>
            <a:endParaRPr lang="it-IT" sz="2000" spc="-1" dirty="0">
              <a:latin typeface="Arial"/>
            </a:endParaRPr>
          </a:p>
          <a:p>
            <a:pPr marL="432000" indent="-324000">
              <a:spcBef>
                <a:spcPts val="1414"/>
              </a:spcBef>
              <a:buClr>
                <a:srgbClr val="000000"/>
              </a:buClr>
              <a:buSzPct val="45000"/>
              <a:buFont typeface="Wingdings" charset="2"/>
              <a:buChar char=""/>
              <a:tabLst>
                <a:tab pos="408240" algn="l"/>
              </a:tabLst>
            </a:pPr>
            <a:r>
              <a:rPr lang="it-IT" sz="2000" spc="-1" dirty="0">
                <a:solidFill>
                  <a:srgbClr val="000000"/>
                </a:solidFill>
                <a:latin typeface="Segoe UI"/>
              </a:rPr>
              <a:t>Espressioni e funzioni matematiche </a:t>
            </a:r>
            <a:endParaRPr lang="it-IT" sz="2000" spc="-1" dirty="0">
              <a:latin typeface="Arial"/>
            </a:endParaRPr>
          </a:p>
          <a:p>
            <a:pPr marL="432000" indent="-324000">
              <a:spcBef>
                <a:spcPts val="1414"/>
              </a:spcBef>
              <a:buClr>
                <a:srgbClr val="000000"/>
              </a:buClr>
              <a:buSzPct val="45000"/>
              <a:buFont typeface="Wingdings" charset="2"/>
              <a:buChar char=""/>
              <a:tabLst>
                <a:tab pos="408240" algn="l"/>
              </a:tabLst>
            </a:pPr>
            <a:r>
              <a:rPr lang="it-IT" sz="2000" spc="-1" dirty="0">
                <a:solidFill>
                  <a:srgbClr val="000000"/>
                </a:solidFill>
                <a:latin typeface="Segoe UI"/>
              </a:rPr>
              <a:t>Esecuzione condizionale</a:t>
            </a:r>
            <a:endParaRPr lang="it-IT" sz="2000" spc="-1" dirty="0">
              <a:latin typeface="Arial"/>
            </a:endParaRPr>
          </a:p>
          <a:p>
            <a:pPr marL="432000" indent="-324000">
              <a:spcBef>
                <a:spcPts val="1414"/>
              </a:spcBef>
              <a:buClr>
                <a:srgbClr val="000000"/>
              </a:buClr>
              <a:buSzPct val="45000"/>
              <a:buFont typeface="Wingdings" charset="2"/>
              <a:buChar char=""/>
              <a:tabLst>
                <a:tab pos="408240" algn="l"/>
              </a:tabLst>
            </a:pPr>
            <a:r>
              <a:rPr lang="it-IT" sz="2000" spc="-1" dirty="0">
                <a:solidFill>
                  <a:srgbClr val="000000"/>
                </a:solidFill>
                <a:latin typeface="Segoe UI"/>
              </a:rPr>
              <a:t>Strutture iterative</a:t>
            </a:r>
            <a:endParaRPr lang="it-IT" sz="2000" spc="-1" dirty="0">
              <a:latin typeface="Arial"/>
            </a:endParaRPr>
          </a:p>
          <a:p>
            <a:pPr marL="432000" indent="-324000">
              <a:spcBef>
                <a:spcPts val="1414"/>
              </a:spcBef>
              <a:buClr>
                <a:srgbClr val="000000"/>
              </a:buClr>
              <a:buSzPct val="45000"/>
              <a:buFont typeface="Wingdings" charset="2"/>
              <a:buChar char=""/>
              <a:tabLst>
                <a:tab pos="408240" algn="l"/>
              </a:tabLst>
            </a:pPr>
            <a:r>
              <a:rPr lang="it-IT" sz="2000" spc="-1" dirty="0">
                <a:solidFill>
                  <a:srgbClr val="000000"/>
                </a:solidFill>
                <a:latin typeface="Segoe UI"/>
              </a:rPr>
              <a:t>Controllo di flusso </a:t>
            </a:r>
            <a:endParaRPr lang="it-IT" sz="2000" spc="-1" dirty="0">
              <a:latin typeface="Arial"/>
            </a:endParaRPr>
          </a:p>
        </p:txBody>
      </p:sp>
      <p:sp>
        <p:nvSpPr>
          <p:cNvPr id="4" name="Segnaposto numero diapositiva 3"/>
          <p:cNvSpPr txBox="1">
            <a:spLocks/>
          </p:cNvSpPr>
          <p:nvPr/>
        </p:nvSpPr>
        <p:spPr>
          <a:xfrm>
            <a:off x="4034068" y="6138467"/>
            <a:ext cx="794708" cy="365125"/>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smtClean="0"/>
              <a:t>4</a:t>
            </a:r>
            <a:endParaRPr lang="it-IT" dirty="0"/>
          </a:p>
        </p:txBody>
      </p:sp>
    </p:spTree>
    <p:extLst>
      <p:ext uri="{BB962C8B-B14F-4D97-AF65-F5344CB8AC3E}">
        <p14:creationId xmlns:p14="http://schemas.microsoft.com/office/powerpoint/2010/main" val="1816389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Architettura di </a:t>
            </a:r>
            <a:r>
              <a:rPr lang="it-IT" altLang="it-IT" dirty="0" smtClean="0"/>
              <a:t>Von </a:t>
            </a:r>
            <a:r>
              <a:rPr lang="it-IT" altLang="it-IT" dirty="0" err="1"/>
              <a:t>Neumann</a:t>
            </a:r>
            <a:r>
              <a:rPr lang="it-IT" dirty="0" smtClean="0"/>
              <a:t> </a:t>
            </a:r>
            <a:endParaRPr lang="it-IT" dirty="0"/>
          </a:p>
        </p:txBody>
      </p:sp>
      <p:sp>
        <p:nvSpPr>
          <p:cNvPr id="4" name="Rectangle 3"/>
          <p:cNvSpPr>
            <a:spLocks noChangeArrowheads="1"/>
          </p:cNvSpPr>
          <p:nvPr/>
        </p:nvSpPr>
        <p:spPr bwMode="auto">
          <a:xfrm>
            <a:off x="900113" y="2924175"/>
            <a:ext cx="2160587" cy="7921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it-IT" altLang="it-IT" sz="1800">
                <a:latin typeface="Arial" panose="020B0604020202020204" pitchFamily="34" charset="0"/>
              </a:rPr>
              <a:t>Unità di Input</a:t>
            </a:r>
          </a:p>
        </p:txBody>
      </p:sp>
      <p:sp>
        <p:nvSpPr>
          <p:cNvPr id="5" name="Rectangle 4"/>
          <p:cNvSpPr>
            <a:spLocks noChangeArrowheads="1"/>
          </p:cNvSpPr>
          <p:nvPr/>
        </p:nvSpPr>
        <p:spPr bwMode="auto">
          <a:xfrm>
            <a:off x="3635375" y="2924175"/>
            <a:ext cx="2160588" cy="7921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it-IT" altLang="it-IT" sz="1800">
                <a:latin typeface="Arial" panose="020B0604020202020204" pitchFamily="34" charset="0"/>
              </a:rPr>
              <a:t>CPU</a:t>
            </a:r>
          </a:p>
        </p:txBody>
      </p:sp>
      <p:sp>
        <p:nvSpPr>
          <p:cNvPr id="6" name="Rectangle 5"/>
          <p:cNvSpPr>
            <a:spLocks noChangeArrowheads="1"/>
          </p:cNvSpPr>
          <p:nvPr/>
        </p:nvSpPr>
        <p:spPr bwMode="auto">
          <a:xfrm>
            <a:off x="3635375" y="3716338"/>
            <a:ext cx="2160588" cy="7921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it-IT" altLang="it-IT" sz="1800">
                <a:latin typeface="Arial" panose="020B0604020202020204" pitchFamily="34" charset="0"/>
              </a:rPr>
              <a:t>Memoria centrale</a:t>
            </a:r>
          </a:p>
        </p:txBody>
      </p:sp>
      <p:sp>
        <p:nvSpPr>
          <p:cNvPr id="7" name="Rectangle 6"/>
          <p:cNvSpPr>
            <a:spLocks noChangeArrowheads="1"/>
          </p:cNvSpPr>
          <p:nvPr/>
        </p:nvSpPr>
        <p:spPr bwMode="auto">
          <a:xfrm>
            <a:off x="3635375" y="5229225"/>
            <a:ext cx="2160588" cy="7921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it-IT" altLang="it-IT" sz="1800">
                <a:latin typeface="Arial" panose="020B0604020202020204" pitchFamily="34" charset="0"/>
              </a:rPr>
              <a:t>Memoria di massa</a:t>
            </a:r>
          </a:p>
        </p:txBody>
      </p:sp>
      <p:sp>
        <p:nvSpPr>
          <p:cNvPr id="8" name="Rectangle 7"/>
          <p:cNvSpPr>
            <a:spLocks noChangeArrowheads="1"/>
          </p:cNvSpPr>
          <p:nvPr/>
        </p:nvSpPr>
        <p:spPr bwMode="auto">
          <a:xfrm>
            <a:off x="6372225" y="2924175"/>
            <a:ext cx="2160588" cy="7921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it-IT" altLang="it-IT" sz="1800">
                <a:latin typeface="Arial" panose="020B0604020202020204" pitchFamily="34" charset="0"/>
              </a:rPr>
              <a:t>Unità di Output</a:t>
            </a:r>
          </a:p>
        </p:txBody>
      </p:sp>
      <p:sp>
        <p:nvSpPr>
          <p:cNvPr id="9" name="Line 8"/>
          <p:cNvSpPr>
            <a:spLocks noChangeShapeType="1"/>
          </p:cNvSpPr>
          <p:nvPr/>
        </p:nvSpPr>
        <p:spPr bwMode="auto">
          <a:xfrm>
            <a:off x="3059113" y="3284538"/>
            <a:ext cx="576262"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10" name="Line 9"/>
          <p:cNvSpPr>
            <a:spLocks noChangeShapeType="1"/>
          </p:cNvSpPr>
          <p:nvPr/>
        </p:nvSpPr>
        <p:spPr bwMode="auto">
          <a:xfrm>
            <a:off x="5795963" y="3284538"/>
            <a:ext cx="576262"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11" name="Line 10"/>
          <p:cNvSpPr>
            <a:spLocks noChangeShapeType="1"/>
          </p:cNvSpPr>
          <p:nvPr/>
        </p:nvSpPr>
        <p:spPr bwMode="auto">
          <a:xfrm>
            <a:off x="4284663" y="4508500"/>
            <a:ext cx="0" cy="72072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12" name="Line 11"/>
          <p:cNvSpPr>
            <a:spLocks noChangeShapeType="1"/>
          </p:cNvSpPr>
          <p:nvPr/>
        </p:nvSpPr>
        <p:spPr bwMode="auto">
          <a:xfrm flipV="1">
            <a:off x="5148263" y="4508500"/>
            <a:ext cx="0" cy="72072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13" name="Line 12"/>
          <p:cNvSpPr>
            <a:spLocks noChangeShapeType="1"/>
          </p:cNvSpPr>
          <p:nvPr/>
        </p:nvSpPr>
        <p:spPr bwMode="auto">
          <a:xfrm flipV="1">
            <a:off x="4572000" y="3573463"/>
            <a:ext cx="0" cy="287337"/>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14" name="Line 13"/>
          <p:cNvSpPr>
            <a:spLocks noChangeShapeType="1"/>
          </p:cNvSpPr>
          <p:nvPr/>
        </p:nvSpPr>
        <p:spPr bwMode="auto">
          <a:xfrm>
            <a:off x="4859338" y="3573463"/>
            <a:ext cx="0" cy="287337"/>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15" name="Segnaposto numero diapositiva 3"/>
          <p:cNvSpPr txBox="1">
            <a:spLocks/>
          </p:cNvSpPr>
          <p:nvPr/>
        </p:nvSpPr>
        <p:spPr>
          <a:xfrm>
            <a:off x="4034068" y="6138467"/>
            <a:ext cx="794708" cy="365125"/>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smtClean="0"/>
              <a:t>38</a:t>
            </a:r>
            <a:endParaRPr lang="it-IT" dirty="0"/>
          </a:p>
        </p:txBody>
      </p:sp>
    </p:spTree>
    <p:extLst>
      <p:ext uri="{BB962C8B-B14F-4D97-AF65-F5344CB8AC3E}">
        <p14:creationId xmlns:p14="http://schemas.microsoft.com/office/powerpoint/2010/main" val="38198541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Aneddoto su Von </a:t>
            </a:r>
            <a:r>
              <a:rPr lang="it-IT" altLang="it-IT" dirty="0" err="1"/>
              <a:t>Neumann</a:t>
            </a:r>
            <a:endParaRPr lang="it-IT" dirty="0"/>
          </a:p>
        </p:txBody>
      </p:sp>
      <p:sp>
        <p:nvSpPr>
          <p:cNvPr id="3" name="Segnaposto contenuto 2"/>
          <p:cNvSpPr>
            <a:spLocks noGrp="1"/>
          </p:cNvSpPr>
          <p:nvPr>
            <p:ph idx="1"/>
          </p:nvPr>
        </p:nvSpPr>
        <p:spPr/>
        <p:txBody>
          <a:bodyPr anchor="ctr"/>
          <a:lstStyle/>
          <a:p>
            <a:pPr marL="0" indent="0" algn="just">
              <a:buNone/>
            </a:pPr>
            <a:r>
              <a:rPr lang="it-IT" altLang="it-IT" dirty="0"/>
              <a:t>Pare che Stanley Kubrick nel suo film “</a:t>
            </a:r>
            <a:r>
              <a:rPr lang="it-IT" altLang="it-IT" b="1" dirty="0"/>
              <a:t>Il dottor </a:t>
            </a:r>
            <a:r>
              <a:rPr lang="it-IT" altLang="it-IT" b="1" dirty="0" err="1"/>
              <a:t>stranamore</a:t>
            </a:r>
            <a:r>
              <a:rPr lang="it-IT" altLang="it-IT" dirty="0"/>
              <a:t>” si sia ispirato alla figura di Von </a:t>
            </a:r>
            <a:r>
              <a:rPr lang="it-IT" altLang="it-IT" dirty="0" err="1"/>
              <a:t>Neumann</a:t>
            </a:r>
            <a:r>
              <a:rPr lang="it-IT" altLang="it-IT" dirty="0"/>
              <a:t> per il personaggio dello scienziato pazzo il cui obiettivo era quello di decidere le sorti del Mondo</a:t>
            </a:r>
            <a:r>
              <a:rPr lang="it-IT" altLang="it-IT" dirty="0" smtClean="0"/>
              <a:t>.</a:t>
            </a:r>
            <a:endParaRPr lang="it-IT" altLang="it-IT" dirty="0"/>
          </a:p>
        </p:txBody>
      </p:sp>
      <p:sp>
        <p:nvSpPr>
          <p:cNvPr id="4" name="Segnaposto numero diapositiva 3"/>
          <p:cNvSpPr txBox="1">
            <a:spLocks/>
          </p:cNvSpPr>
          <p:nvPr/>
        </p:nvSpPr>
        <p:spPr>
          <a:xfrm>
            <a:off x="4034068" y="6138467"/>
            <a:ext cx="794708" cy="365125"/>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smtClean="0"/>
              <a:t>39</a:t>
            </a:r>
            <a:endParaRPr lang="it-IT" dirty="0"/>
          </a:p>
        </p:txBody>
      </p:sp>
    </p:spTree>
    <p:extLst>
      <p:ext uri="{BB962C8B-B14F-4D97-AF65-F5344CB8AC3E}">
        <p14:creationId xmlns:p14="http://schemas.microsoft.com/office/powerpoint/2010/main" val="199529162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In conclusione ….</a:t>
            </a:r>
            <a:endParaRPr lang="it-IT" dirty="0"/>
          </a:p>
        </p:txBody>
      </p:sp>
      <p:sp>
        <p:nvSpPr>
          <p:cNvPr id="3" name="Segnaposto contenuto 2"/>
          <p:cNvSpPr>
            <a:spLocks noGrp="1"/>
          </p:cNvSpPr>
          <p:nvPr>
            <p:ph idx="1"/>
          </p:nvPr>
        </p:nvSpPr>
        <p:spPr>
          <a:xfrm>
            <a:off x="628650" y="1825625"/>
            <a:ext cx="7886700" cy="488205"/>
          </a:xfrm>
        </p:spPr>
        <p:txBody>
          <a:bodyPr anchor="t"/>
          <a:lstStyle/>
          <a:p>
            <a:pPr>
              <a:buFont typeface="Wingdings" panose="05000000000000000000" pitchFamily="2" charset="2"/>
              <a:buNone/>
            </a:pPr>
            <a:r>
              <a:rPr lang="it-IT" altLang="it-IT" dirty="0"/>
              <a:t>Il primo computer programmabile nacque soltanto nel 1937.</a:t>
            </a:r>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2243" y="2313830"/>
            <a:ext cx="6259513" cy="369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egnaposto numero diapositiva 3"/>
          <p:cNvSpPr txBox="1">
            <a:spLocks/>
          </p:cNvSpPr>
          <p:nvPr/>
        </p:nvSpPr>
        <p:spPr>
          <a:xfrm>
            <a:off x="4034068" y="6138467"/>
            <a:ext cx="794708" cy="365125"/>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smtClean="0"/>
              <a:t>40</a:t>
            </a:r>
            <a:endParaRPr lang="it-IT" dirty="0"/>
          </a:p>
        </p:txBody>
      </p:sp>
    </p:spTree>
    <p:extLst>
      <p:ext uri="{BB962C8B-B14F-4D97-AF65-F5344CB8AC3E}">
        <p14:creationId xmlns:p14="http://schemas.microsoft.com/office/powerpoint/2010/main" val="236857911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Scienza o Tecnologia ?</a:t>
            </a:r>
            <a:endParaRPr lang="it-IT" dirty="0"/>
          </a:p>
        </p:txBody>
      </p:sp>
      <p:sp>
        <p:nvSpPr>
          <p:cNvPr id="3" name="Segnaposto contenuto 2"/>
          <p:cNvSpPr>
            <a:spLocks noGrp="1"/>
          </p:cNvSpPr>
          <p:nvPr>
            <p:ph idx="1"/>
          </p:nvPr>
        </p:nvSpPr>
        <p:spPr/>
        <p:txBody>
          <a:bodyPr anchor="ctr"/>
          <a:lstStyle/>
          <a:p>
            <a:pPr marL="0" indent="0" algn="ctr">
              <a:buNone/>
            </a:pPr>
            <a:r>
              <a:rPr lang="it-IT" altLang="it-IT" sz="2400" b="1" dirty="0">
                <a:effectLst>
                  <a:outerShdw blurRad="38100" dist="38100" dir="2700000" algn="tl">
                    <a:srgbClr val="FFFFFF"/>
                  </a:outerShdw>
                </a:effectLst>
              </a:rPr>
              <a:t>L’informatica è una scienza, non una tecnologia.</a:t>
            </a:r>
          </a:p>
          <a:p>
            <a:pPr marL="0" indent="0">
              <a:buNone/>
            </a:pPr>
            <a:endParaRPr lang="it-IT" dirty="0"/>
          </a:p>
        </p:txBody>
      </p:sp>
      <p:sp>
        <p:nvSpPr>
          <p:cNvPr id="4" name="Segnaposto numero diapositiva 3"/>
          <p:cNvSpPr txBox="1">
            <a:spLocks/>
          </p:cNvSpPr>
          <p:nvPr/>
        </p:nvSpPr>
        <p:spPr>
          <a:xfrm>
            <a:off x="4034068" y="6138467"/>
            <a:ext cx="794708" cy="365125"/>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smtClean="0"/>
              <a:t>41</a:t>
            </a:r>
            <a:endParaRPr lang="it-IT" dirty="0"/>
          </a:p>
        </p:txBody>
      </p:sp>
    </p:spTree>
    <p:extLst>
      <p:ext uri="{BB962C8B-B14F-4D97-AF65-F5344CB8AC3E}">
        <p14:creationId xmlns:p14="http://schemas.microsoft.com/office/powerpoint/2010/main" val="306243018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La programmazione</a:t>
            </a:r>
            <a:endParaRPr lang="it-IT" dirty="0"/>
          </a:p>
        </p:txBody>
      </p:sp>
      <p:sp>
        <p:nvSpPr>
          <p:cNvPr id="3" name="Segnaposto contenuto 2"/>
          <p:cNvSpPr>
            <a:spLocks noGrp="1"/>
          </p:cNvSpPr>
          <p:nvPr>
            <p:ph idx="1"/>
          </p:nvPr>
        </p:nvSpPr>
        <p:spPr>
          <a:xfrm>
            <a:off x="628650" y="1825625"/>
            <a:ext cx="7886700" cy="1170124"/>
          </a:xfrm>
        </p:spPr>
        <p:txBody>
          <a:bodyPr anchor="t">
            <a:normAutofit/>
          </a:bodyPr>
          <a:lstStyle/>
          <a:p>
            <a:pPr marL="0" indent="0" algn="just">
              <a:buNone/>
            </a:pPr>
            <a:r>
              <a:rPr lang="it-IT" i="1" dirty="0" smtClean="0"/>
              <a:t>…. stesura </a:t>
            </a:r>
            <a:r>
              <a:rPr lang="it-IT" i="1" dirty="0"/>
              <a:t>di un programma in una forma interpretabile dal calcolatore elettronico (o direttamente o dopo una rielaborazione opportuna), compiuta dal programmatore sulla base delle specifiche di programma fornite </a:t>
            </a:r>
            <a:r>
              <a:rPr lang="it-IT" i="1" dirty="0" smtClean="0"/>
              <a:t>…. </a:t>
            </a:r>
            <a:endParaRPr lang="it-IT" i="1"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44</a:t>
            </a:fld>
            <a:endParaRPr lang="it-IT" dirty="0"/>
          </a:p>
        </p:txBody>
      </p:sp>
      <p:pic>
        <p:nvPicPr>
          <p:cNvPr id="2050" name="Picture 2" descr="http://www.marioconcina.it/blog/wp-content/uploads/2011/11/vitadapro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1566" y="2756853"/>
            <a:ext cx="3126376" cy="3126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96382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smtClean="0"/>
              <a:t>Alcune definizioni</a:t>
            </a:r>
            <a:endParaRPr lang="it-IT" dirty="0"/>
          </a:p>
        </p:txBody>
      </p:sp>
      <p:sp>
        <p:nvSpPr>
          <p:cNvPr id="3" name="Segnaposto contenuto 2"/>
          <p:cNvSpPr>
            <a:spLocks noGrp="1"/>
          </p:cNvSpPr>
          <p:nvPr>
            <p:ph idx="1"/>
          </p:nvPr>
        </p:nvSpPr>
        <p:spPr/>
        <p:txBody>
          <a:bodyPr anchor="ctr"/>
          <a:lstStyle/>
          <a:p>
            <a:pPr marL="0" indent="0" algn="just">
              <a:buNone/>
            </a:pPr>
            <a:r>
              <a:rPr lang="it-IT" dirty="0" smtClean="0"/>
              <a:t>Risolvere un problema significa ricercare un procedimento risolutivo (</a:t>
            </a:r>
            <a:r>
              <a:rPr lang="it-IT" b="1" dirty="0" smtClean="0">
                <a:solidFill>
                  <a:schemeClr val="accent4">
                    <a:lumMod val="75000"/>
                  </a:schemeClr>
                </a:solidFill>
              </a:rPr>
              <a:t>algoritmo</a:t>
            </a:r>
            <a:r>
              <a:rPr lang="it-IT" dirty="0" smtClean="0"/>
              <a:t>) che, eseguito, fornisce delle informazioni finali (</a:t>
            </a:r>
            <a:r>
              <a:rPr lang="it-IT" b="1" dirty="0" smtClean="0">
                <a:solidFill>
                  <a:schemeClr val="accent4">
                    <a:lumMod val="75000"/>
                  </a:schemeClr>
                </a:solidFill>
              </a:rPr>
              <a:t>risultati</a:t>
            </a:r>
            <a:r>
              <a:rPr lang="it-IT" dirty="0" smtClean="0"/>
              <a:t>) dipendenti da alcune informazioni iniziali (</a:t>
            </a:r>
            <a:r>
              <a:rPr lang="it-IT" b="1" dirty="0" smtClean="0">
                <a:solidFill>
                  <a:schemeClr val="accent4">
                    <a:lumMod val="75000"/>
                  </a:schemeClr>
                </a:solidFill>
              </a:rPr>
              <a:t>dati di ingresso</a:t>
            </a:r>
            <a:r>
              <a:rPr lang="it-IT" dirty="0" smtClean="0"/>
              <a:t>).</a:t>
            </a:r>
          </a:p>
          <a:p>
            <a:pPr marL="0" indent="0" algn="just">
              <a:buNone/>
            </a:pPr>
            <a:endParaRPr lang="it-IT" dirty="0"/>
          </a:p>
          <a:p>
            <a:pPr marL="0" indent="0" algn="just">
              <a:buNone/>
            </a:pPr>
            <a:r>
              <a:rPr lang="it-IT" dirty="0" smtClean="0"/>
              <a:t>Queste informazioni iniziali e finali devono essere sempre codificabili mediante sequenze finite di simboli (ad esempio caratteri) dette </a:t>
            </a:r>
            <a:r>
              <a:rPr lang="it-IT" b="1" dirty="0" smtClean="0">
                <a:solidFill>
                  <a:schemeClr val="accent4">
                    <a:lumMod val="75000"/>
                  </a:schemeClr>
                </a:solidFill>
              </a:rPr>
              <a:t>stringhe</a:t>
            </a:r>
            <a:r>
              <a:rPr lang="it-IT" dirty="0" smtClean="0"/>
              <a:t> (o mediante i numeri naturali) che indicheremo genericamente con il temine </a:t>
            </a:r>
            <a:r>
              <a:rPr lang="it-IT" b="1" dirty="0" smtClean="0">
                <a:solidFill>
                  <a:schemeClr val="accent4">
                    <a:lumMod val="75000"/>
                  </a:schemeClr>
                </a:solidFill>
              </a:rPr>
              <a:t>dati</a:t>
            </a:r>
            <a:r>
              <a:rPr lang="it-IT" dirty="0" smtClean="0"/>
              <a:t>.</a:t>
            </a: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45</a:t>
            </a:fld>
            <a:endParaRPr lang="it-IT" dirty="0"/>
          </a:p>
        </p:txBody>
      </p:sp>
    </p:spTree>
    <p:extLst>
      <p:ext uri="{BB962C8B-B14F-4D97-AF65-F5344CB8AC3E}">
        <p14:creationId xmlns:p14="http://schemas.microsoft.com/office/powerpoint/2010/main" val="403856973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Dati vs. Informazioni</a:t>
            </a:r>
            <a:endParaRPr lang="it-IT" dirty="0"/>
          </a:p>
        </p:txBody>
      </p:sp>
      <p:sp>
        <p:nvSpPr>
          <p:cNvPr id="3" name="Segnaposto contenuto 2"/>
          <p:cNvSpPr>
            <a:spLocks noGrp="1"/>
          </p:cNvSpPr>
          <p:nvPr>
            <p:ph idx="1"/>
          </p:nvPr>
        </p:nvSpPr>
        <p:spPr/>
        <p:txBody>
          <a:bodyPr anchor="ctr"/>
          <a:lstStyle/>
          <a:p>
            <a:pPr marL="0" indent="0" algn="just">
              <a:buNone/>
            </a:pPr>
            <a:r>
              <a:rPr lang="it-IT" dirty="0" smtClean="0"/>
              <a:t>I </a:t>
            </a:r>
            <a:r>
              <a:rPr lang="it-IT" b="1" dirty="0" smtClean="0">
                <a:solidFill>
                  <a:srgbClr val="FFC000"/>
                </a:solidFill>
              </a:rPr>
              <a:t>dati</a:t>
            </a:r>
            <a:r>
              <a:rPr lang="it-IT" dirty="0" smtClean="0"/>
              <a:t>, non costituiscono di per sé, </a:t>
            </a:r>
            <a:r>
              <a:rPr lang="it-IT" b="1" dirty="0" smtClean="0">
                <a:solidFill>
                  <a:srgbClr val="FFC000"/>
                </a:solidFill>
              </a:rPr>
              <a:t>informazione</a:t>
            </a:r>
            <a:r>
              <a:rPr lang="it-IT" dirty="0" smtClean="0"/>
              <a:t>, ma la rappresentano quando riescono a portare qualche nuova conoscenza a chi li </a:t>
            </a:r>
            <a:r>
              <a:rPr lang="it-IT" b="1" dirty="0" smtClean="0"/>
              <a:t>riceve</a:t>
            </a:r>
            <a:r>
              <a:rPr lang="it-IT" dirty="0" smtClean="0"/>
              <a:t>.</a:t>
            </a:r>
          </a:p>
          <a:p>
            <a:pPr marL="0" indent="0" algn="just">
              <a:buNone/>
            </a:pPr>
            <a:r>
              <a:rPr lang="it-IT" dirty="0" smtClean="0"/>
              <a:t>In questo caso chi riceve i dati è </a:t>
            </a:r>
            <a:r>
              <a:rPr lang="it-IT" b="1" dirty="0" smtClean="0">
                <a:solidFill>
                  <a:srgbClr val="FFC000"/>
                </a:solidFill>
              </a:rPr>
              <a:t>l’esecutore</a:t>
            </a:r>
            <a:r>
              <a:rPr lang="it-IT" dirty="0" smtClean="0"/>
              <a:t> che attende i dati iniziali dell’</a:t>
            </a:r>
            <a:r>
              <a:rPr lang="it-IT" b="1" dirty="0" smtClean="0">
                <a:solidFill>
                  <a:srgbClr val="FFC000"/>
                </a:solidFill>
              </a:rPr>
              <a:t>utente</a:t>
            </a:r>
            <a:r>
              <a:rPr lang="it-IT" dirty="0" smtClean="0"/>
              <a:t> per fornire i risultati richiesti.</a:t>
            </a: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46</a:t>
            </a:fld>
            <a:endParaRPr lang="it-IT" dirty="0"/>
          </a:p>
        </p:txBody>
      </p:sp>
    </p:spTree>
    <p:extLst>
      <p:ext uri="{BB962C8B-B14F-4D97-AF65-F5344CB8AC3E}">
        <p14:creationId xmlns:p14="http://schemas.microsoft.com/office/powerpoint/2010/main" val="283982777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Dati</a:t>
            </a:r>
            <a:endParaRPr lang="it-IT" dirty="0"/>
          </a:p>
        </p:txBody>
      </p:sp>
      <p:sp>
        <p:nvSpPr>
          <p:cNvPr id="3" name="Segnaposto contenuto 2"/>
          <p:cNvSpPr>
            <a:spLocks noGrp="1"/>
          </p:cNvSpPr>
          <p:nvPr>
            <p:ph idx="1"/>
          </p:nvPr>
        </p:nvSpPr>
        <p:spPr/>
        <p:txBody>
          <a:bodyPr anchor="ctr"/>
          <a:lstStyle/>
          <a:p>
            <a:pPr marL="0" indent="0" algn="just">
              <a:buNone/>
            </a:pPr>
            <a:r>
              <a:rPr lang="it-IT" dirty="0" smtClean="0"/>
              <a:t>I dati genericamente vengono divisi in:</a:t>
            </a:r>
          </a:p>
          <a:p>
            <a:pPr algn="just"/>
            <a:r>
              <a:rPr lang="it-IT" dirty="0" smtClean="0"/>
              <a:t>Dati di ingresso </a:t>
            </a:r>
          </a:p>
          <a:p>
            <a:pPr marL="182563" indent="0" algn="just">
              <a:buNone/>
            </a:pPr>
            <a:r>
              <a:rPr lang="it-IT" dirty="0" smtClean="0"/>
              <a:t>(sono i dati iniziali che vengono forniti all’</a:t>
            </a:r>
            <a:r>
              <a:rPr lang="it-IT" dirty="0" smtClean="0">
                <a:solidFill>
                  <a:srgbClr val="FFC000"/>
                </a:solidFill>
              </a:rPr>
              <a:t>esecutore</a:t>
            </a:r>
            <a:r>
              <a:rPr lang="it-IT" dirty="0" smtClean="0"/>
              <a:t>)</a:t>
            </a:r>
          </a:p>
          <a:p>
            <a:pPr algn="just"/>
            <a:r>
              <a:rPr lang="it-IT" dirty="0" smtClean="0"/>
              <a:t>Dati intermedi </a:t>
            </a:r>
          </a:p>
          <a:p>
            <a:pPr marL="182563" indent="0" algn="just">
              <a:buNone/>
            </a:pPr>
            <a:r>
              <a:rPr lang="it-IT" dirty="0" smtClean="0"/>
              <a:t>(sono i dati che sono creati o trasformati dall’</a:t>
            </a:r>
            <a:r>
              <a:rPr lang="it-IT" b="1" dirty="0" smtClean="0">
                <a:solidFill>
                  <a:srgbClr val="FFC000"/>
                </a:solidFill>
              </a:rPr>
              <a:t>esecutore</a:t>
            </a:r>
            <a:r>
              <a:rPr lang="it-IT" dirty="0" smtClean="0"/>
              <a:t> delle procedura risolutiva o </a:t>
            </a:r>
            <a:r>
              <a:rPr lang="it-IT" b="1" dirty="0" smtClean="0">
                <a:solidFill>
                  <a:srgbClr val="FFC000"/>
                </a:solidFill>
              </a:rPr>
              <a:t>algoritmo</a:t>
            </a:r>
            <a:r>
              <a:rPr lang="it-IT" dirty="0" smtClean="0"/>
              <a:t>)</a:t>
            </a:r>
          </a:p>
          <a:p>
            <a:pPr algn="just"/>
            <a:r>
              <a:rPr lang="it-IT" dirty="0" smtClean="0"/>
              <a:t>Dati di uscita </a:t>
            </a:r>
          </a:p>
          <a:p>
            <a:pPr marL="182563" indent="0" algn="just">
              <a:buNone/>
            </a:pPr>
            <a:r>
              <a:rPr lang="it-IT" dirty="0" smtClean="0"/>
              <a:t>(sono dati che rappresentano i risultati)</a:t>
            </a: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47</a:t>
            </a:fld>
            <a:endParaRPr lang="it-IT" dirty="0"/>
          </a:p>
        </p:txBody>
      </p:sp>
    </p:spTree>
    <p:extLst>
      <p:ext uri="{BB962C8B-B14F-4D97-AF65-F5344CB8AC3E}">
        <p14:creationId xmlns:p14="http://schemas.microsoft.com/office/powerpoint/2010/main" val="12193947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Sistema di calcolo</a:t>
            </a: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48</a:t>
            </a:fld>
            <a:endParaRPr lang="it-IT" dirty="0"/>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2840" y="1690691"/>
            <a:ext cx="5798319" cy="3960901"/>
          </a:xfrm>
          <a:prstGeom prst="rect">
            <a:avLst/>
          </a:prstGeom>
        </p:spPr>
      </p:pic>
    </p:spTree>
    <p:extLst>
      <p:ext uri="{BB962C8B-B14F-4D97-AF65-F5344CB8AC3E}">
        <p14:creationId xmlns:p14="http://schemas.microsoft.com/office/powerpoint/2010/main" val="385936089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Esecutore astratto</a:t>
            </a:r>
            <a:endParaRPr lang="it-IT" dirty="0"/>
          </a:p>
        </p:txBody>
      </p:sp>
      <p:sp>
        <p:nvSpPr>
          <p:cNvPr id="3" name="Segnaposto contenuto 2"/>
          <p:cNvSpPr>
            <a:spLocks noGrp="1"/>
          </p:cNvSpPr>
          <p:nvPr>
            <p:ph idx="1"/>
          </p:nvPr>
        </p:nvSpPr>
        <p:spPr/>
        <p:txBody>
          <a:bodyPr anchor="ctr"/>
          <a:lstStyle/>
          <a:p>
            <a:pPr marL="0" indent="0" algn="just">
              <a:buNone/>
            </a:pPr>
            <a:r>
              <a:rPr lang="it-IT" dirty="0" smtClean="0"/>
              <a:t>Parliamo di </a:t>
            </a:r>
            <a:r>
              <a:rPr lang="it-IT" b="1" dirty="0" smtClean="0">
                <a:solidFill>
                  <a:srgbClr val="FFC000"/>
                </a:solidFill>
              </a:rPr>
              <a:t>esecutore astratto</a:t>
            </a:r>
            <a:r>
              <a:rPr lang="it-IT" dirty="0"/>
              <a:t> </a:t>
            </a:r>
            <a:r>
              <a:rPr lang="it-IT" dirty="0" smtClean="0"/>
              <a:t>quando facciamo riferimento ad un sistema di calcolo in grado di svolgere delle operazioni/attività o meglio fornire un risultato dati dei valori di ingresso, senza fare alcun riferimento alla tecnologia con cui sono stati realizzati.</a:t>
            </a:r>
          </a:p>
          <a:p>
            <a:pPr marL="0" indent="0" algn="just">
              <a:buNone/>
            </a:pPr>
            <a:r>
              <a:rPr lang="it-IT" dirty="0" smtClean="0"/>
              <a:t>Gli esecutori non sono necessariamente dei dispositivi elettronici, meccanici ma entità in grado di eseguire un algoritmo. In ultima analisi anche noi se ci dotiamo di infinita pazienza e disponessimo di molto tempo potremmo diventare esecutori di algoritmi.</a:t>
            </a:r>
          </a:p>
          <a:p>
            <a:pPr marL="0" indent="0">
              <a:buNone/>
            </a:pPr>
            <a:endParaRPr lang="it-IT" b="1" dirty="0">
              <a:solidFill>
                <a:srgbClr val="FFC000"/>
              </a:solidFill>
            </a:endParaRPr>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49</a:t>
            </a:fld>
            <a:endParaRPr lang="it-IT" dirty="0"/>
          </a:p>
        </p:txBody>
      </p:sp>
    </p:spTree>
    <p:extLst>
      <p:ext uri="{BB962C8B-B14F-4D97-AF65-F5344CB8AC3E}">
        <p14:creationId xmlns:p14="http://schemas.microsoft.com/office/powerpoint/2010/main" val="21723606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Di cosa parleremo ?</a:t>
            </a:r>
            <a:endParaRPr lang="it-IT" dirty="0"/>
          </a:p>
        </p:txBody>
      </p:sp>
      <p:sp>
        <p:nvSpPr>
          <p:cNvPr id="3" name="Segnaposto contenuto 2"/>
          <p:cNvSpPr>
            <a:spLocks noGrp="1"/>
          </p:cNvSpPr>
          <p:nvPr>
            <p:ph idx="1"/>
          </p:nvPr>
        </p:nvSpPr>
        <p:spPr/>
        <p:txBody>
          <a:bodyPr anchor="t">
            <a:normAutofit/>
          </a:bodyPr>
          <a:lstStyle/>
          <a:p>
            <a:pPr>
              <a:spcBef>
                <a:spcPts val="1414"/>
              </a:spcBef>
              <a:buNone/>
              <a:tabLst>
                <a:tab pos="408240" algn="l"/>
              </a:tabLst>
            </a:pPr>
            <a:r>
              <a:rPr lang="it-IT" sz="2000" b="1" spc="-1" dirty="0">
                <a:solidFill>
                  <a:srgbClr val="000000"/>
                </a:solidFill>
                <a:latin typeface="Segoe UI"/>
              </a:rPr>
              <a:t>Modulo </a:t>
            </a:r>
            <a:r>
              <a:rPr lang="it-IT" sz="2000" b="1" spc="-1" dirty="0" smtClean="0">
                <a:solidFill>
                  <a:srgbClr val="000000"/>
                </a:solidFill>
                <a:latin typeface="Segoe UI"/>
              </a:rPr>
              <a:t>2</a:t>
            </a:r>
            <a:r>
              <a:rPr lang="it-IT" sz="2000" spc="-1" dirty="0" smtClean="0">
                <a:solidFill>
                  <a:srgbClr val="000000"/>
                </a:solidFill>
                <a:latin typeface="Segoe UI"/>
              </a:rPr>
              <a:t> </a:t>
            </a:r>
            <a:r>
              <a:rPr lang="it-IT" sz="2000" spc="-1" dirty="0">
                <a:solidFill>
                  <a:srgbClr val="000000"/>
                </a:solidFill>
                <a:latin typeface="Segoe UI"/>
              </a:rPr>
              <a:t>– </a:t>
            </a:r>
            <a:r>
              <a:rPr lang="it-IT" sz="2000" spc="-1" dirty="0" smtClean="0">
                <a:solidFill>
                  <a:srgbClr val="000000"/>
                </a:solidFill>
                <a:latin typeface="Segoe UI"/>
              </a:rPr>
              <a:t>Dai sorgenti al programma esecutivo</a:t>
            </a:r>
            <a:endParaRPr lang="it-IT" sz="2000" spc="-1" dirty="0">
              <a:latin typeface="Arial"/>
            </a:endParaRPr>
          </a:p>
          <a:p>
            <a:pPr marL="432000" indent="-324000">
              <a:spcBef>
                <a:spcPts val="1414"/>
              </a:spcBef>
              <a:buClr>
                <a:srgbClr val="000000"/>
              </a:buClr>
              <a:buSzPct val="45000"/>
              <a:buFont typeface="Wingdings" charset="2"/>
              <a:buChar char=""/>
              <a:tabLst>
                <a:tab pos="408240" algn="l"/>
              </a:tabLst>
            </a:pPr>
            <a:r>
              <a:rPr lang="it-IT" sz="2000" spc="-1" dirty="0" smtClean="0">
                <a:solidFill>
                  <a:srgbClr val="000000"/>
                </a:solidFill>
                <a:latin typeface="Segoe UI"/>
              </a:rPr>
              <a:t>Traduttori, compilatori ed interpreti</a:t>
            </a:r>
            <a:endParaRPr lang="it-IT" sz="2000" spc="-1" dirty="0">
              <a:latin typeface="Arial"/>
            </a:endParaRPr>
          </a:p>
          <a:p>
            <a:pPr marL="432000" indent="-324000">
              <a:spcBef>
                <a:spcPts val="1414"/>
              </a:spcBef>
              <a:buClr>
                <a:srgbClr val="000000"/>
              </a:buClr>
              <a:buSzPct val="45000"/>
              <a:buFont typeface="Wingdings" charset="2"/>
              <a:buChar char=""/>
              <a:tabLst>
                <a:tab pos="408240" algn="l"/>
              </a:tabLst>
            </a:pPr>
            <a:r>
              <a:rPr lang="it-IT" sz="2000" spc="-1" dirty="0" smtClean="0">
                <a:solidFill>
                  <a:srgbClr val="000000"/>
                </a:solidFill>
                <a:latin typeface="Segoe UI"/>
              </a:rPr>
              <a:t>Nodelli di esecuzione</a:t>
            </a:r>
            <a:endParaRPr lang="it-IT" sz="2000" spc="-1" dirty="0">
              <a:latin typeface="Arial"/>
            </a:endParaRPr>
          </a:p>
          <a:p>
            <a:pPr marL="432000" indent="-324000">
              <a:spcBef>
                <a:spcPts val="1414"/>
              </a:spcBef>
              <a:buClr>
                <a:srgbClr val="000000"/>
              </a:buClr>
              <a:buSzPct val="45000"/>
              <a:buFont typeface="Wingdings" charset="2"/>
              <a:buChar char=""/>
              <a:tabLst>
                <a:tab pos="408240" algn="l"/>
              </a:tabLst>
            </a:pPr>
            <a:r>
              <a:rPr lang="it-IT" sz="2000" spc="-1" dirty="0" smtClean="0">
                <a:solidFill>
                  <a:srgbClr val="000000"/>
                </a:solidFill>
                <a:latin typeface="Segoe UI"/>
              </a:rPr>
              <a:t>Pro &amp; </a:t>
            </a:r>
            <a:r>
              <a:rPr lang="it-IT" sz="2000" spc="-1" dirty="0" err="1" smtClean="0">
                <a:solidFill>
                  <a:srgbClr val="000000"/>
                </a:solidFill>
                <a:latin typeface="Segoe UI"/>
              </a:rPr>
              <a:t>Cons</a:t>
            </a:r>
            <a:endParaRPr lang="it-IT" sz="2000" spc="-1" dirty="0">
              <a:latin typeface="Arial"/>
            </a:endParaRPr>
          </a:p>
        </p:txBody>
      </p:sp>
      <p:sp>
        <p:nvSpPr>
          <p:cNvPr id="4" name="Segnaposto numero diapositiva 3"/>
          <p:cNvSpPr txBox="1">
            <a:spLocks/>
          </p:cNvSpPr>
          <p:nvPr/>
        </p:nvSpPr>
        <p:spPr>
          <a:xfrm>
            <a:off x="4034068" y="6138467"/>
            <a:ext cx="794708" cy="365125"/>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smtClean="0"/>
              <a:t>4</a:t>
            </a:r>
            <a:endParaRPr lang="it-IT" dirty="0"/>
          </a:p>
        </p:txBody>
      </p:sp>
    </p:spTree>
    <p:extLst>
      <p:ext uri="{BB962C8B-B14F-4D97-AF65-F5344CB8AC3E}">
        <p14:creationId xmlns:p14="http://schemas.microsoft.com/office/powerpoint/2010/main" val="354264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Uno dei più potenti e diffusi computer</a:t>
            </a: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50</a:t>
            </a:fld>
            <a:endParaRPr lang="it-IT" dirty="0"/>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3982" y="1534232"/>
            <a:ext cx="4754880" cy="4416552"/>
          </a:xfrm>
          <a:prstGeom prst="rect">
            <a:avLst/>
          </a:prstGeom>
        </p:spPr>
      </p:pic>
    </p:spTree>
    <p:extLst>
      <p:ext uri="{BB962C8B-B14F-4D97-AF65-F5344CB8AC3E}">
        <p14:creationId xmlns:p14="http://schemas.microsoft.com/office/powerpoint/2010/main" val="236116097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Uso interattivo e non interattivo</a:t>
            </a:r>
            <a:endParaRPr lang="it-IT" dirty="0"/>
          </a:p>
        </p:txBody>
      </p:sp>
      <p:sp>
        <p:nvSpPr>
          <p:cNvPr id="3" name="Segnaposto contenuto 2"/>
          <p:cNvSpPr>
            <a:spLocks noGrp="1"/>
          </p:cNvSpPr>
          <p:nvPr>
            <p:ph idx="1"/>
          </p:nvPr>
        </p:nvSpPr>
        <p:spPr>
          <a:xfrm>
            <a:off x="628650" y="1825626"/>
            <a:ext cx="7886700" cy="1701346"/>
          </a:xfrm>
        </p:spPr>
        <p:txBody>
          <a:bodyPr/>
          <a:lstStyle/>
          <a:p>
            <a:pPr marL="0" indent="0" algn="just">
              <a:buNone/>
            </a:pPr>
            <a:r>
              <a:rPr lang="it-IT" dirty="0" smtClean="0"/>
              <a:t>L’utente può operare sostanzialmente in due modi:</a:t>
            </a:r>
          </a:p>
          <a:p>
            <a:pPr algn="just"/>
            <a:r>
              <a:rPr lang="it-IT" i="1" dirty="0"/>
              <a:t>m</a:t>
            </a:r>
            <a:r>
              <a:rPr lang="it-IT" i="1" dirty="0" smtClean="0"/>
              <a:t>odo non interattivo </a:t>
            </a:r>
            <a:r>
              <a:rPr lang="it-IT" dirty="0" smtClean="0"/>
              <a:t>: l’utente introduce solo i dati di ingresso tutti in una volta e preleva i dati di uscita tutti in una volta.</a:t>
            </a:r>
          </a:p>
          <a:p>
            <a:pPr algn="just"/>
            <a:r>
              <a:rPr lang="it-IT" i="1" dirty="0"/>
              <a:t>m</a:t>
            </a:r>
            <a:r>
              <a:rPr lang="it-IT" i="1" dirty="0" smtClean="0"/>
              <a:t>odo interattivo</a:t>
            </a:r>
            <a:r>
              <a:rPr lang="it-IT" dirty="0" smtClean="0"/>
              <a:t>: l’utente introduce una parte dei dati, attende un primo risultato, in base al quale decide quale nuovo ingresso fornire.</a:t>
            </a: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51</a:t>
            </a:fld>
            <a:endParaRPr lang="it-IT" dirty="0"/>
          </a:p>
        </p:txBody>
      </p:sp>
      <p:pic>
        <p:nvPicPr>
          <p:cNvPr id="6" name="Immagin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051" y="3869462"/>
            <a:ext cx="8593933" cy="1843361"/>
          </a:xfrm>
          <a:prstGeom prst="rect">
            <a:avLst/>
          </a:prstGeom>
        </p:spPr>
      </p:pic>
    </p:spTree>
    <p:extLst>
      <p:ext uri="{BB962C8B-B14F-4D97-AF65-F5344CB8AC3E}">
        <p14:creationId xmlns:p14="http://schemas.microsoft.com/office/powerpoint/2010/main" val="302848365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Algoritmo</a:t>
            </a:r>
            <a:endParaRPr lang="it-IT" dirty="0"/>
          </a:p>
        </p:txBody>
      </p:sp>
      <p:sp>
        <p:nvSpPr>
          <p:cNvPr id="3" name="Segnaposto contenuto 2"/>
          <p:cNvSpPr>
            <a:spLocks noGrp="1"/>
          </p:cNvSpPr>
          <p:nvPr>
            <p:ph idx="1"/>
          </p:nvPr>
        </p:nvSpPr>
        <p:spPr/>
        <p:txBody>
          <a:bodyPr>
            <a:normAutofit/>
          </a:bodyPr>
          <a:lstStyle/>
          <a:p>
            <a:pPr marL="355600" marR="5080" indent="-342900" algn="just">
              <a:lnSpc>
                <a:spcPct val="101200"/>
              </a:lnSpc>
              <a:tabLst>
                <a:tab pos="355600" algn="l"/>
              </a:tabLst>
            </a:pPr>
            <a:r>
              <a:rPr lang="it-IT" sz="2600" dirty="0"/>
              <a:t>Dato un </a:t>
            </a:r>
            <a:r>
              <a:rPr lang="it-IT" sz="2600" spc="-5" dirty="0"/>
              <a:t>problema </a:t>
            </a:r>
            <a:r>
              <a:rPr lang="it-IT" sz="2600" dirty="0"/>
              <a:t>e un esecutore,</a:t>
            </a:r>
            <a:r>
              <a:rPr lang="it-IT" sz="2600" spc="-100" dirty="0"/>
              <a:t> </a:t>
            </a:r>
            <a:r>
              <a:rPr lang="it-IT" sz="2600" spc="-5" dirty="0"/>
              <a:t>l’algoritmo  </a:t>
            </a:r>
            <a:r>
              <a:rPr lang="it-IT" sz="2600" dirty="0"/>
              <a:t>è:</a:t>
            </a:r>
          </a:p>
          <a:p>
            <a:pPr marL="762000" marR="1377950" lvl="1" indent="-292100" algn="just">
              <a:lnSpc>
                <a:spcPct val="101499"/>
              </a:lnSpc>
              <a:spcBef>
                <a:spcPts val="470"/>
              </a:spcBef>
              <a:buChar char="–"/>
              <a:tabLst>
                <a:tab pos="755650" algn="l"/>
              </a:tabLst>
            </a:pPr>
            <a:r>
              <a:rPr lang="it-IT" sz="2600" dirty="0"/>
              <a:t>una successione finita </a:t>
            </a:r>
            <a:r>
              <a:rPr lang="it-IT" sz="2600" spc="-5" dirty="0"/>
              <a:t>di passi</a:t>
            </a:r>
            <a:r>
              <a:rPr lang="it-IT" sz="2600" spc="-95" dirty="0"/>
              <a:t> </a:t>
            </a:r>
            <a:r>
              <a:rPr lang="it-IT" sz="2600" dirty="0"/>
              <a:t>elementari  </a:t>
            </a:r>
            <a:r>
              <a:rPr lang="it-IT" sz="2600" spc="-5" dirty="0"/>
              <a:t>(operazioni </a:t>
            </a:r>
            <a:r>
              <a:rPr lang="it-IT" sz="2600" dirty="0"/>
              <a:t>e</a:t>
            </a:r>
            <a:r>
              <a:rPr lang="it-IT" sz="2600" spc="-85" dirty="0"/>
              <a:t> </a:t>
            </a:r>
            <a:r>
              <a:rPr lang="it-IT" sz="2600" spc="-5" dirty="0"/>
              <a:t>direttive)</a:t>
            </a:r>
            <a:endParaRPr lang="it-IT" sz="2600" dirty="0"/>
          </a:p>
          <a:p>
            <a:pPr marL="755650" lvl="1" indent="-285750" algn="just">
              <a:lnSpc>
                <a:spcPct val="100000"/>
              </a:lnSpc>
              <a:spcBef>
                <a:spcPts val="595"/>
              </a:spcBef>
              <a:buChar char="–"/>
              <a:tabLst>
                <a:tab pos="755650" algn="l"/>
              </a:tabLst>
            </a:pPr>
            <a:r>
              <a:rPr lang="it-IT" sz="2600" dirty="0"/>
              <a:t>eseguibili senza ambiguità</a:t>
            </a:r>
            <a:r>
              <a:rPr lang="it-IT" sz="2600" spc="-130" dirty="0"/>
              <a:t> </a:t>
            </a:r>
            <a:r>
              <a:rPr lang="it-IT" sz="2600" spc="-5" dirty="0"/>
              <a:t>dall’esecutore</a:t>
            </a:r>
            <a:endParaRPr lang="it-IT" sz="2600" dirty="0"/>
          </a:p>
          <a:p>
            <a:pPr marL="755650" lvl="1" indent="-285750" algn="just">
              <a:lnSpc>
                <a:spcPct val="100000"/>
              </a:lnSpc>
              <a:spcBef>
                <a:spcPts val="520"/>
              </a:spcBef>
              <a:buChar char="–"/>
              <a:tabLst>
                <a:tab pos="755650" algn="l"/>
              </a:tabLst>
            </a:pPr>
            <a:r>
              <a:rPr lang="it-IT" sz="2600" dirty="0"/>
              <a:t>che risolve </a:t>
            </a:r>
            <a:r>
              <a:rPr lang="it-IT" sz="2600" spc="-5" dirty="0"/>
              <a:t>il problema</a:t>
            </a:r>
            <a:r>
              <a:rPr lang="it-IT" sz="2600" spc="-95" dirty="0"/>
              <a:t> </a:t>
            </a:r>
            <a:r>
              <a:rPr lang="it-IT" sz="2600" spc="-5" dirty="0"/>
              <a:t>dato</a:t>
            </a:r>
            <a:endParaRPr lang="it-IT" sz="2600" dirty="0"/>
          </a:p>
          <a:p>
            <a:pPr marL="355600" marR="826769" indent="-342900" algn="just">
              <a:lnSpc>
                <a:spcPts val="3329"/>
              </a:lnSpc>
              <a:spcBef>
                <a:spcPts val="850"/>
              </a:spcBef>
              <a:tabLst>
                <a:tab pos="355600" algn="l"/>
              </a:tabLst>
            </a:pPr>
            <a:r>
              <a:rPr lang="it-IT" sz="2600" spc="-5" dirty="0"/>
              <a:t>Quindi l’obiettivo </a:t>
            </a:r>
            <a:r>
              <a:rPr lang="it-IT" sz="2600" dirty="0"/>
              <a:t>è </a:t>
            </a:r>
            <a:r>
              <a:rPr lang="it-IT" sz="2600" spc="-5" dirty="0"/>
              <a:t>passare dal problema  </a:t>
            </a:r>
            <a:r>
              <a:rPr lang="it-IT" sz="2600" dirty="0"/>
              <a:t>all’algoritmo</a:t>
            </a:r>
          </a:p>
          <a:p>
            <a:pPr marL="355600" marR="1327785" indent="-342900" algn="just">
              <a:lnSpc>
                <a:spcPts val="3329"/>
              </a:lnSpc>
              <a:spcBef>
                <a:spcPts val="740"/>
              </a:spcBef>
              <a:tabLst>
                <a:tab pos="355600" algn="l"/>
              </a:tabLst>
            </a:pPr>
            <a:r>
              <a:rPr lang="it-IT" sz="2600" dirty="0"/>
              <a:t>Sarà compito </a:t>
            </a:r>
            <a:r>
              <a:rPr lang="it-IT" sz="2600" spc="-5" dirty="0"/>
              <a:t>dell’esecutore </a:t>
            </a:r>
            <a:r>
              <a:rPr lang="it-IT" sz="2600" dirty="0"/>
              <a:t>seguire </a:t>
            </a:r>
            <a:r>
              <a:rPr lang="it-IT" sz="2600" spc="-5" dirty="0"/>
              <a:t>le  direttive</a:t>
            </a:r>
            <a:r>
              <a:rPr lang="it-IT" sz="2600" spc="-95" dirty="0"/>
              <a:t> </a:t>
            </a:r>
            <a:r>
              <a:rPr lang="it-IT" sz="2600" spc="-5" dirty="0"/>
              <a:t>dell’algoritmo</a:t>
            </a:r>
            <a:endParaRPr lang="it-IT" sz="2600" dirty="0"/>
          </a:p>
          <a:p>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52</a:t>
            </a:fld>
            <a:endParaRPr lang="it-IT" dirty="0"/>
          </a:p>
        </p:txBody>
      </p:sp>
    </p:spTree>
    <p:extLst>
      <p:ext uri="{BB962C8B-B14F-4D97-AF65-F5344CB8AC3E}">
        <p14:creationId xmlns:p14="http://schemas.microsoft.com/office/powerpoint/2010/main" val="83689210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Algoritmo</a:t>
            </a:r>
          </a:p>
        </p:txBody>
      </p:sp>
      <p:sp>
        <p:nvSpPr>
          <p:cNvPr id="3" name="Segnaposto contenuto 2"/>
          <p:cNvSpPr>
            <a:spLocks noGrp="1"/>
          </p:cNvSpPr>
          <p:nvPr>
            <p:ph idx="1"/>
          </p:nvPr>
        </p:nvSpPr>
        <p:spPr/>
        <p:txBody>
          <a:bodyPr/>
          <a:lstStyle/>
          <a:p>
            <a:pPr marL="355600" marR="5080" indent="-342900" algn="just">
              <a:lnSpc>
                <a:spcPct val="99700"/>
              </a:lnSpc>
              <a:tabLst>
                <a:tab pos="355600" algn="l"/>
              </a:tabLst>
            </a:pPr>
            <a:r>
              <a:rPr lang="it-IT" sz="2400" dirty="0"/>
              <a:t>Un algoritmo non </a:t>
            </a:r>
            <a:r>
              <a:rPr lang="it-IT" sz="2400" spc="-5" dirty="0"/>
              <a:t>deve dipendere </a:t>
            </a:r>
            <a:r>
              <a:rPr lang="it-IT" sz="2400" dirty="0"/>
              <a:t>solo </a:t>
            </a:r>
            <a:r>
              <a:rPr lang="it-IT" sz="2400" spc="-5" dirty="0"/>
              <a:t>da  </a:t>
            </a:r>
            <a:r>
              <a:rPr lang="it-IT" sz="2400" dirty="0"/>
              <a:t>valori </a:t>
            </a:r>
            <a:r>
              <a:rPr lang="it-IT" sz="2400" spc="-5" dirty="0"/>
              <a:t>predefiniti dei dati </a:t>
            </a:r>
            <a:r>
              <a:rPr lang="it-IT" sz="2400" dirty="0"/>
              <a:t>ma anche </a:t>
            </a:r>
            <a:r>
              <a:rPr lang="it-IT" sz="2400" spc="-5" dirty="0"/>
              <a:t>da dati  inseriti</a:t>
            </a:r>
            <a:r>
              <a:rPr lang="it-IT" sz="2400" spc="-80" dirty="0"/>
              <a:t> </a:t>
            </a:r>
            <a:r>
              <a:rPr lang="it-IT" sz="2400" spc="-5" dirty="0"/>
              <a:t>dall’utente</a:t>
            </a:r>
            <a:endParaRPr lang="it-IT" sz="2400" dirty="0"/>
          </a:p>
          <a:p>
            <a:pPr marL="355600" marR="1159510" indent="-342900" algn="just">
              <a:lnSpc>
                <a:spcPts val="3329"/>
              </a:lnSpc>
              <a:spcBef>
                <a:spcPts val="844"/>
              </a:spcBef>
              <a:tabLst>
                <a:tab pos="355600" algn="l"/>
              </a:tabLst>
            </a:pPr>
            <a:r>
              <a:rPr lang="it-IT" sz="2400" spc="-5" dirty="0"/>
              <a:t>Quindi </a:t>
            </a:r>
            <a:r>
              <a:rPr lang="it-IT" sz="2400" dirty="0"/>
              <a:t>un algoritmo </a:t>
            </a:r>
            <a:r>
              <a:rPr lang="it-IT" sz="2400" spc="-5" dirty="0"/>
              <a:t>deve </a:t>
            </a:r>
            <a:r>
              <a:rPr lang="it-IT" sz="2400" dirty="0"/>
              <a:t>avere</a:t>
            </a:r>
            <a:r>
              <a:rPr lang="it-IT" sz="2400" spc="-105" dirty="0"/>
              <a:t> </a:t>
            </a:r>
            <a:r>
              <a:rPr lang="it-IT" sz="2400" dirty="0"/>
              <a:t>una  formulazione</a:t>
            </a:r>
            <a:r>
              <a:rPr lang="it-IT" sz="2400" spc="-125" dirty="0"/>
              <a:t> </a:t>
            </a:r>
            <a:r>
              <a:rPr lang="it-IT" sz="2400" spc="-5" dirty="0"/>
              <a:t>generale</a:t>
            </a:r>
            <a:endParaRPr lang="it-IT" sz="2400" dirty="0"/>
          </a:p>
          <a:p>
            <a:pPr marL="355600" marR="676275" indent="-342900" algn="just">
              <a:lnSpc>
                <a:spcPct val="100099"/>
              </a:lnSpc>
              <a:spcBef>
                <a:spcPts val="600"/>
              </a:spcBef>
              <a:tabLst>
                <a:tab pos="355600" algn="l"/>
              </a:tabLst>
            </a:pPr>
            <a:r>
              <a:rPr lang="it-IT" sz="2400" dirty="0"/>
              <a:t>In un algoritmo </a:t>
            </a:r>
            <a:r>
              <a:rPr lang="it-IT" sz="2400" spc="-5" dirty="0"/>
              <a:t>devono </a:t>
            </a:r>
            <a:r>
              <a:rPr lang="it-IT" sz="2400" dirty="0"/>
              <a:t>essere</a:t>
            </a:r>
            <a:r>
              <a:rPr lang="it-IT" sz="2400" spc="-114" dirty="0"/>
              <a:t> </a:t>
            </a:r>
            <a:r>
              <a:rPr lang="it-IT" sz="2400" spc="-5" dirty="0"/>
              <a:t>previsti  particolari passi di </a:t>
            </a:r>
            <a:r>
              <a:rPr lang="it-IT" sz="2400" dirty="0"/>
              <a:t>acquisizione </a:t>
            </a:r>
            <a:r>
              <a:rPr lang="it-IT" sz="2400" spc="-5" dirty="0"/>
              <a:t>delle  informazioni</a:t>
            </a:r>
            <a:endParaRPr lang="it-IT" sz="2400" dirty="0"/>
          </a:p>
          <a:p>
            <a:pPr marL="0" indent="0">
              <a:buNone/>
            </a:pP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53</a:t>
            </a:fld>
            <a:endParaRPr lang="it-IT" dirty="0"/>
          </a:p>
        </p:txBody>
      </p:sp>
    </p:spTree>
    <p:extLst>
      <p:ext uri="{BB962C8B-B14F-4D97-AF65-F5344CB8AC3E}">
        <p14:creationId xmlns:p14="http://schemas.microsoft.com/office/powerpoint/2010/main" val="297792474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Algoritmo dell’amicizia</a:t>
            </a: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54</a:t>
            </a:fld>
            <a:endParaRPr lang="it-IT" dirty="0"/>
          </a:p>
        </p:txBody>
      </p:sp>
      <p:pic>
        <p:nvPicPr>
          <p:cNvPr id="5" name="Immagine 4"/>
          <p:cNvPicPr>
            <a:picLocks noChangeAspect="1"/>
          </p:cNvPicPr>
          <p:nvPr/>
        </p:nvPicPr>
        <p:blipFill>
          <a:blip r:embed="rId2"/>
          <a:stretch>
            <a:fillRect/>
          </a:stretch>
        </p:blipFill>
        <p:spPr>
          <a:xfrm>
            <a:off x="1792808" y="1490148"/>
            <a:ext cx="5715137" cy="4578651"/>
          </a:xfrm>
          <a:prstGeom prst="rect">
            <a:avLst/>
          </a:prstGeom>
        </p:spPr>
      </p:pic>
    </p:spTree>
    <p:extLst>
      <p:ext uri="{BB962C8B-B14F-4D97-AF65-F5344CB8AC3E}">
        <p14:creationId xmlns:p14="http://schemas.microsoft.com/office/powerpoint/2010/main" val="389873921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Proprietà di un algoritmo</a:t>
            </a:r>
            <a:endParaRPr lang="it-IT" dirty="0"/>
          </a:p>
        </p:txBody>
      </p:sp>
      <p:sp>
        <p:nvSpPr>
          <p:cNvPr id="3" name="Segnaposto contenuto 2"/>
          <p:cNvSpPr>
            <a:spLocks noGrp="1"/>
          </p:cNvSpPr>
          <p:nvPr>
            <p:ph idx="1"/>
          </p:nvPr>
        </p:nvSpPr>
        <p:spPr/>
        <p:txBody>
          <a:bodyPr>
            <a:normAutofit/>
          </a:bodyPr>
          <a:lstStyle/>
          <a:p>
            <a:pPr marL="355600" marR="1113155" indent="-342900" algn="just">
              <a:lnSpc>
                <a:spcPct val="101200"/>
              </a:lnSpc>
              <a:tabLst>
                <a:tab pos="355600" algn="l"/>
              </a:tabLst>
            </a:pPr>
            <a:r>
              <a:rPr lang="it-IT" sz="1900" b="1" spc="-5" dirty="0"/>
              <a:t>Correttezza</a:t>
            </a:r>
            <a:r>
              <a:rPr lang="it-IT" sz="1900" spc="-5" dirty="0"/>
              <a:t>: </a:t>
            </a:r>
            <a:endParaRPr lang="it-IT" sz="1900" spc="-5" dirty="0" smtClean="0"/>
          </a:p>
          <a:p>
            <a:pPr marL="700088" marR="1113155" indent="-342900" algn="just">
              <a:lnSpc>
                <a:spcPct val="101200"/>
              </a:lnSpc>
              <a:buFontTx/>
              <a:buChar char="-"/>
              <a:tabLst>
                <a:tab pos="355600" algn="l"/>
              </a:tabLst>
            </a:pPr>
            <a:r>
              <a:rPr lang="it-IT" sz="1900" spc="-5" dirty="0" smtClean="0"/>
              <a:t>perviene </a:t>
            </a:r>
            <a:r>
              <a:rPr lang="it-IT" sz="1900" dirty="0"/>
              <a:t>alla soluzione </a:t>
            </a:r>
            <a:r>
              <a:rPr lang="it-IT" sz="1900" spc="-5" dirty="0"/>
              <a:t>del  problema</a:t>
            </a:r>
            <a:r>
              <a:rPr lang="it-IT" sz="1900" spc="-90" dirty="0"/>
              <a:t> </a:t>
            </a:r>
            <a:r>
              <a:rPr lang="it-IT" sz="1900" spc="-5" dirty="0" smtClean="0"/>
              <a:t>dato</a:t>
            </a:r>
            <a:endParaRPr lang="it-IT" sz="1900" dirty="0"/>
          </a:p>
          <a:p>
            <a:pPr marL="355600" indent="-342900" algn="just">
              <a:lnSpc>
                <a:spcPct val="100000"/>
              </a:lnSpc>
              <a:spcBef>
                <a:spcPts val="610"/>
              </a:spcBef>
              <a:tabLst>
                <a:tab pos="355600" algn="l"/>
              </a:tabLst>
            </a:pPr>
            <a:r>
              <a:rPr lang="it-IT" sz="1900" b="1" spc="-5" dirty="0"/>
              <a:t>Efficienza</a:t>
            </a:r>
            <a:r>
              <a:rPr lang="it-IT" sz="1900" spc="-5" dirty="0"/>
              <a:t>:</a:t>
            </a:r>
            <a:endParaRPr lang="it-IT" sz="1900" dirty="0"/>
          </a:p>
          <a:p>
            <a:pPr marL="812800" lvl="1" indent="-342900" algn="just">
              <a:lnSpc>
                <a:spcPct val="100000"/>
              </a:lnSpc>
              <a:spcBef>
                <a:spcPts val="645"/>
              </a:spcBef>
              <a:buFontTx/>
              <a:buChar char="-"/>
              <a:tabLst>
                <a:tab pos="755650" algn="l"/>
              </a:tabLst>
            </a:pPr>
            <a:r>
              <a:rPr lang="it-IT" sz="1900" spc="-5" dirty="0" smtClean="0"/>
              <a:t>perviene </a:t>
            </a:r>
            <a:r>
              <a:rPr lang="it-IT" sz="1900" dirty="0"/>
              <a:t>alla soluzione nel modo migliore</a:t>
            </a:r>
            <a:r>
              <a:rPr lang="it-IT" sz="1900" spc="-114" dirty="0"/>
              <a:t> </a:t>
            </a:r>
            <a:r>
              <a:rPr lang="it-IT" sz="1900" spc="-5" dirty="0" smtClean="0"/>
              <a:t>possibile</a:t>
            </a:r>
            <a:endParaRPr lang="it-IT" sz="1900" dirty="0"/>
          </a:p>
          <a:p>
            <a:pPr marL="812800" marR="1138555" lvl="1" indent="-342900" algn="just">
              <a:lnSpc>
                <a:spcPct val="101499"/>
              </a:lnSpc>
              <a:spcBef>
                <a:spcPts val="475"/>
              </a:spcBef>
              <a:buFontTx/>
              <a:buChar char="-"/>
              <a:tabLst>
                <a:tab pos="755650" algn="l"/>
              </a:tabLst>
            </a:pPr>
            <a:r>
              <a:rPr lang="it-IT" sz="1900" dirty="0"/>
              <a:t>l</a:t>
            </a:r>
            <a:r>
              <a:rPr lang="it-IT" sz="1900" dirty="0" smtClean="0"/>
              <a:t>a </a:t>
            </a:r>
            <a:r>
              <a:rPr lang="it-IT" sz="1900" dirty="0"/>
              <a:t>velocità è solo uno </a:t>
            </a:r>
            <a:r>
              <a:rPr lang="it-IT" sz="1900" spc="-5" dirty="0"/>
              <a:t>dei </a:t>
            </a:r>
            <a:r>
              <a:rPr lang="it-IT" sz="1900" dirty="0"/>
              <a:t>criteri. Si </a:t>
            </a:r>
            <a:r>
              <a:rPr lang="it-IT" sz="1900" spc="-5" dirty="0"/>
              <a:t>parla</a:t>
            </a:r>
            <a:r>
              <a:rPr lang="it-IT" sz="1900" spc="-100" dirty="0"/>
              <a:t> </a:t>
            </a:r>
            <a:r>
              <a:rPr lang="it-IT" sz="1900" spc="-5" dirty="0"/>
              <a:t>in  generale di</a:t>
            </a:r>
            <a:r>
              <a:rPr lang="it-IT" sz="1900" spc="-80" dirty="0"/>
              <a:t> </a:t>
            </a:r>
            <a:r>
              <a:rPr lang="it-IT" sz="1900" spc="-5" dirty="0" smtClean="0"/>
              <a:t>qualità</a:t>
            </a:r>
            <a:endParaRPr lang="it-IT" sz="1900" dirty="0"/>
          </a:p>
          <a:p>
            <a:pPr marL="355600" indent="-342900" algn="just">
              <a:lnSpc>
                <a:spcPct val="100000"/>
              </a:lnSpc>
              <a:spcBef>
                <a:spcPts val="590"/>
              </a:spcBef>
              <a:tabLst>
                <a:tab pos="355600" algn="l"/>
              </a:tabLst>
            </a:pPr>
            <a:r>
              <a:rPr lang="it-IT" sz="1900" b="1" dirty="0"/>
              <a:t>Finitezza</a:t>
            </a:r>
            <a:r>
              <a:rPr lang="it-IT" sz="1900" dirty="0"/>
              <a:t>:</a:t>
            </a:r>
          </a:p>
          <a:p>
            <a:pPr marL="812800" marR="1017905" lvl="1" indent="-342900" algn="just">
              <a:lnSpc>
                <a:spcPts val="2820"/>
              </a:lnSpc>
              <a:spcBef>
                <a:spcPts val="785"/>
              </a:spcBef>
              <a:buFontTx/>
              <a:buChar char="-"/>
              <a:tabLst>
                <a:tab pos="755650" algn="l"/>
              </a:tabLst>
            </a:pPr>
            <a:r>
              <a:rPr lang="it-IT" sz="1900" dirty="0" smtClean="0"/>
              <a:t>il </a:t>
            </a:r>
            <a:r>
              <a:rPr lang="it-IT" sz="1900" dirty="0"/>
              <a:t>numero </a:t>
            </a:r>
            <a:r>
              <a:rPr lang="it-IT" sz="1900" spc="-5" dirty="0"/>
              <a:t>di istruzioni </a:t>
            </a:r>
            <a:r>
              <a:rPr lang="it-IT" sz="1900" dirty="0"/>
              <a:t>che fanno </a:t>
            </a:r>
            <a:r>
              <a:rPr lang="it-IT" sz="1900" spc="-5" dirty="0"/>
              <a:t>parte di </a:t>
            </a:r>
            <a:r>
              <a:rPr lang="it-IT" sz="1900" dirty="0"/>
              <a:t>un  algoritmo è</a:t>
            </a:r>
            <a:r>
              <a:rPr lang="it-IT" sz="1900" spc="-114" dirty="0"/>
              <a:t> </a:t>
            </a:r>
            <a:r>
              <a:rPr lang="it-IT" sz="1900" dirty="0" smtClean="0"/>
              <a:t>finito</a:t>
            </a:r>
            <a:endParaRPr lang="it-IT" sz="1900" dirty="0"/>
          </a:p>
          <a:p>
            <a:pPr marL="812800" marR="27305" lvl="1" indent="-342900" algn="just">
              <a:lnSpc>
                <a:spcPct val="101499"/>
              </a:lnSpc>
              <a:spcBef>
                <a:spcPts val="465"/>
              </a:spcBef>
              <a:buFontTx/>
              <a:buChar char="-"/>
              <a:tabLst>
                <a:tab pos="755650" algn="l"/>
              </a:tabLst>
            </a:pPr>
            <a:r>
              <a:rPr lang="it-IT" sz="1900" dirty="0" smtClean="0"/>
              <a:t>le </a:t>
            </a:r>
            <a:r>
              <a:rPr lang="it-IT" sz="1900" dirty="0"/>
              <a:t>operazioni </a:t>
            </a:r>
            <a:r>
              <a:rPr lang="it-IT" sz="1900" spc="-5" dirty="0"/>
              <a:t>definite in </a:t>
            </a:r>
            <a:r>
              <a:rPr lang="it-IT" sz="1900" dirty="0"/>
              <a:t>esso vengono eseguite</a:t>
            </a:r>
            <a:r>
              <a:rPr lang="it-IT" sz="1900" spc="-105" dirty="0"/>
              <a:t> </a:t>
            </a:r>
            <a:r>
              <a:rPr lang="it-IT" sz="1900" dirty="0"/>
              <a:t>un  numero finito </a:t>
            </a:r>
            <a:r>
              <a:rPr lang="it-IT" sz="1900" spc="-5" dirty="0"/>
              <a:t>di</a:t>
            </a:r>
            <a:r>
              <a:rPr lang="it-IT" sz="1900" spc="-110" dirty="0"/>
              <a:t> </a:t>
            </a:r>
            <a:r>
              <a:rPr lang="it-IT" sz="1900" dirty="0" smtClean="0"/>
              <a:t>volte</a:t>
            </a:r>
            <a:endParaRPr lang="it-IT" sz="1900" dirty="0"/>
          </a:p>
          <a:p>
            <a:pPr marL="0" indent="0">
              <a:buNone/>
            </a:pP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55</a:t>
            </a:fld>
            <a:endParaRPr lang="it-IT" dirty="0"/>
          </a:p>
        </p:txBody>
      </p:sp>
    </p:spTree>
    <p:extLst>
      <p:ext uri="{BB962C8B-B14F-4D97-AF65-F5344CB8AC3E}">
        <p14:creationId xmlns:p14="http://schemas.microsoft.com/office/powerpoint/2010/main" val="21073312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Proprietà di un algoritmo</a:t>
            </a:r>
          </a:p>
        </p:txBody>
      </p:sp>
      <p:sp>
        <p:nvSpPr>
          <p:cNvPr id="3" name="Segnaposto contenuto 2"/>
          <p:cNvSpPr>
            <a:spLocks noGrp="1"/>
          </p:cNvSpPr>
          <p:nvPr>
            <p:ph idx="1"/>
          </p:nvPr>
        </p:nvSpPr>
        <p:spPr/>
        <p:txBody>
          <a:bodyPr>
            <a:normAutofit fontScale="85000" lnSpcReduction="10000"/>
          </a:bodyPr>
          <a:lstStyle/>
          <a:p>
            <a:pPr marL="355600" indent="-342900" algn="just">
              <a:lnSpc>
                <a:spcPct val="100000"/>
              </a:lnSpc>
              <a:tabLst>
                <a:tab pos="355600" algn="l"/>
              </a:tabLst>
            </a:pPr>
            <a:r>
              <a:rPr lang="it-IT" sz="2300" b="1" dirty="0"/>
              <a:t>Il</a:t>
            </a:r>
            <a:r>
              <a:rPr lang="it-IT" sz="2300" b="1" spc="-105" dirty="0"/>
              <a:t> </a:t>
            </a:r>
            <a:r>
              <a:rPr lang="it-IT" sz="2300" b="1" spc="-5" dirty="0"/>
              <a:t>determinismo:</a:t>
            </a:r>
            <a:endParaRPr lang="it-IT" sz="2300" b="1" dirty="0"/>
          </a:p>
          <a:p>
            <a:pPr marL="812800" marR="12065" lvl="1" indent="-342900" algn="just">
              <a:lnSpc>
                <a:spcPts val="2120"/>
              </a:lnSpc>
              <a:spcBef>
                <a:spcPts val="540"/>
              </a:spcBef>
              <a:buFontTx/>
              <a:buChar char="-"/>
              <a:tabLst>
                <a:tab pos="755650" algn="l"/>
              </a:tabLst>
            </a:pPr>
            <a:r>
              <a:rPr lang="it-IT" sz="2300" dirty="0" smtClean="0"/>
              <a:t>le </a:t>
            </a:r>
            <a:r>
              <a:rPr lang="it-IT" sz="2300" spc="-5" dirty="0"/>
              <a:t>istruzioni presenti in </a:t>
            </a:r>
            <a:r>
              <a:rPr lang="it-IT" sz="2300" dirty="0"/>
              <a:t>un algoritmo </a:t>
            </a:r>
            <a:r>
              <a:rPr lang="it-IT" sz="2300" spc="-5" dirty="0"/>
              <a:t>devono </a:t>
            </a:r>
            <a:r>
              <a:rPr lang="it-IT" sz="2300" dirty="0"/>
              <a:t>essere </a:t>
            </a:r>
            <a:r>
              <a:rPr lang="it-IT" sz="2300" spc="-5" dirty="0"/>
              <a:t>definite  </a:t>
            </a:r>
            <a:r>
              <a:rPr lang="it-IT" sz="2300" dirty="0"/>
              <a:t>senza</a:t>
            </a:r>
            <a:r>
              <a:rPr lang="it-IT" sz="2300" spc="-100" dirty="0"/>
              <a:t> </a:t>
            </a:r>
            <a:r>
              <a:rPr lang="it-IT" sz="2300" dirty="0" smtClean="0"/>
              <a:t>ambiguità</a:t>
            </a:r>
            <a:endParaRPr lang="it-IT" sz="2300" dirty="0"/>
          </a:p>
          <a:p>
            <a:pPr marL="812800" marR="518159" lvl="1" indent="-342900" algn="just">
              <a:lnSpc>
                <a:spcPts val="2120"/>
              </a:lnSpc>
              <a:spcBef>
                <a:spcPts val="560"/>
              </a:spcBef>
              <a:buFontTx/>
              <a:buChar char="-"/>
              <a:tabLst>
                <a:tab pos="755650" algn="l"/>
              </a:tabLst>
            </a:pPr>
            <a:r>
              <a:rPr lang="it-IT" sz="2300" dirty="0" smtClean="0"/>
              <a:t>un </a:t>
            </a:r>
            <a:r>
              <a:rPr lang="it-IT" sz="2300" dirty="0"/>
              <a:t>algoritmo eseguito </a:t>
            </a:r>
            <a:r>
              <a:rPr lang="it-IT" sz="2300" spc="-5" dirty="0"/>
              <a:t>più </a:t>
            </a:r>
            <a:r>
              <a:rPr lang="it-IT" sz="2300" dirty="0"/>
              <a:t>volte e </a:t>
            </a:r>
            <a:r>
              <a:rPr lang="it-IT" sz="2300" spc="-5" dirty="0"/>
              <a:t>da diversi </a:t>
            </a:r>
            <a:r>
              <a:rPr lang="it-IT" sz="2300" dirty="0"/>
              <a:t>esecutori,</a:t>
            </a:r>
            <a:r>
              <a:rPr lang="it-IT" sz="2300" spc="-110" dirty="0"/>
              <a:t> </a:t>
            </a:r>
            <a:r>
              <a:rPr lang="it-IT" sz="2300" dirty="0"/>
              <a:t>a  </a:t>
            </a:r>
            <a:r>
              <a:rPr lang="it-IT" sz="2300" spc="-5" dirty="0"/>
              <a:t>parità di premesse, deve giungere </a:t>
            </a:r>
            <a:r>
              <a:rPr lang="it-IT" sz="2300" dirty="0"/>
              <a:t>a medesimi</a:t>
            </a:r>
            <a:r>
              <a:rPr lang="it-IT" sz="2300" spc="-55" dirty="0"/>
              <a:t> </a:t>
            </a:r>
            <a:r>
              <a:rPr lang="it-IT" sz="2300" dirty="0" smtClean="0"/>
              <a:t>risultati</a:t>
            </a:r>
            <a:endParaRPr lang="it-IT" sz="2300" dirty="0"/>
          </a:p>
          <a:p>
            <a:pPr marL="355600" indent="-342900" algn="just">
              <a:lnSpc>
                <a:spcPct val="100000"/>
              </a:lnSpc>
              <a:spcBef>
                <a:spcPts val="310"/>
              </a:spcBef>
              <a:tabLst>
                <a:tab pos="355600" algn="l"/>
              </a:tabLst>
            </a:pPr>
            <a:r>
              <a:rPr lang="it-IT" sz="2300" b="1" spc="-5" dirty="0"/>
              <a:t>Terminazione:</a:t>
            </a:r>
            <a:endParaRPr lang="it-IT" sz="2300" b="1" dirty="0"/>
          </a:p>
          <a:p>
            <a:pPr marL="812800" marR="28575" lvl="1" indent="-342900" algn="just">
              <a:lnSpc>
                <a:spcPts val="2120"/>
              </a:lnSpc>
              <a:spcBef>
                <a:spcPts val="565"/>
              </a:spcBef>
              <a:buFontTx/>
              <a:buChar char="-"/>
              <a:tabLst>
                <a:tab pos="755650" algn="l"/>
              </a:tabLst>
            </a:pPr>
            <a:r>
              <a:rPr lang="it-IT" sz="2300" dirty="0" smtClean="0"/>
              <a:t>l’esecutore </a:t>
            </a:r>
            <a:r>
              <a:rPr lang="it-IT" sz="2300" spc="-5" dirty="0"/>
              <a:t>deve terminare in tempo </a:t>
            </a:r>
            <a:r>
              <a:rPr lang="it-IT" sz="2300" dirty="0"/>
              <a:t>finito </a:t>
            </a:r>
            <a:r>
              <a:rPr lang="it-IT" sz="2300" spc="-5" dirty="0"/>
              <a:t>per </a:t>
            </a:r>
            <a:r>
              <a:rPr lang="it-IT" sz="2300" dirty="0"/>
              <a:t>ogni </a:t>
            </a:r>
            <a:r>
              <a:rPr lang="it-IT" sz="2300" spc="-5" dirty="0"/>
              <a:t>insieme  di </a:t>
            </a:r>
            <a:r>
              <a:rPr lang="it-IT" sz="2300" dirty="0"/>
              <a:t>valori </a:t>
            </a:r>
            <a:r>
              <a:rPr lang="it-IT" sz="2300" spc="-5" dirty="0"/>
              <a:t>in</a:t>
            </a:r>
            <a:r>
              <a:rPr lang="it-IT" sz="2300" spc="-90" dirty="0"/>
              <a:t> </a:t>
            </a:r>
            <a:r>
              <a:rPr lang="it-IT" sz="2300" spc="-5" dirty="0" smtClean="0"/>
              <a:t>ingresso</a:t>
            </a:r>
            <a:endParaRPr lang="it-IT" sz="2300" dirty="0"/>
          </a:p>
          <a:p>
            <a:pPr marL="355600" indent="-342900" algn="just">
              <a:lnSpc>
                <a:spcPct val="100000"/>
              </a:lnSpc>
              <a:spcBef>
                <a:spcPts val="310"/>
              </a:spcBef>
              <a:tabLst>
                <a:tab pos="355600" algn="l"/>
              </a:tabLst>
            </a:pPr>
            <a:r>
              <a:rPr lang="it-IT" sz="2300" b="1" spc="-5" dirty="0"/>
              <a:t>Realizzabilità</a:t>
            </a:r>
            <a:r>
              <a:rPr lang="it-IT" sz="2300" b="1" spc="-80" dirty="0"/>
              <a:t> </a:t>
            </a:r>
            <a:r>
              <a:rPr lang="it-IT" sz="2300" b="1" spc="-5" dirty="0"/>
              <a:t>pratica:</a:t>
            </a:r>
            <a:endParaRPr lang="it-IT" sz="2300" b="1" dirty="0"/>
          </a:p>
          <a:p>
            <a:pPr marL="812800" marR="5080" lvl="1" indent="-342900" algn="just">
              <a:lnSpc>
                <a:spcPts val="2220"/>
              </a:lnSpc>
              <a:spcBef>
                <a:spcPts val="385"/>
              </a:spcBef>
              <a:buFontTx/>
              <a:buChar char="-"/>
              <a:tabLst>
                <a:tab pos="755650" algn="l"/>
              </a:tabLst>
            </a:pPr>
            <a:r>
              <a:rPr lang="it-IT" sz="2300" dirty="0" smtClean="0"/>
              <a:t>l’esecutore </a:t>
            </a:r>
            <a:r>
              <a:rPr lang="it-IT" sz="2300" spc="-5" dirty="0"/>
              <a:t>deve </a:t>
            </a:r>
            <a:r>
              <a:rPr lang="it-IT" sz="2300" dirty="0"/>
              <a:t>essere </a:t>
            </a:r>
            <a:r>
              <a:rPr lang="it-IT" sz="2300" spc="-5" dirty="0"/>
              <a:t>in grado di </a:t>
            </a:r>
            <a:r>
              <a:rPr lang="it-IT" sz="2300" dirty="0"/>
              <a:t>eseguire </a:t>
            </a:r>
            <a:r>
              <a:rPr lang="it-IT" sz="2300" spc="-5" dirty="0"/>
              <a:t>l’algoritmo </a:t>
            </a:r>
            <a:r>
              <a:rPr lang="it-IT" sz="2300" dirty="0"/>
              <a:t>con  </a:t>
            </a:r>
            <a:r>
              <a:rPr lang="it-IT" sz="2300" spc="-5" dirty="0"/>
              <a:t>le </a:t>
            </a:r>
            <a:r>
              <a:rPr lang="it-IT" sz="2300" dirty="0"/>
              <a:t>risorse a sua </a:t>
            </a:r>
            <a:r>
              <a:rPr lang="it-IT" sz="2300" spc="-5" dirty="0"/>
              <a:t>disposizione (informazioni </a:t>
            </a:r>
            <a:r>
              <a:rPr lang="it-IT" sz="2300" dirty="0"/>
              <a:t>+</a:t>
            </a:r>
            <a:r>
              <a:rPr lang="it-IT" sz="2300" spc="-70" dirty="0"/>
              <a:t> </a:t>
            </a:r>
            <a:r>
              <a:rPr lang="it-IT" sz="2300" spc="-5" dirty="0"/>
              <a:t>tecnologia</a:t>
            </a:r>
            <a:r>
              <a:rPr lang="it-IT" sz="2300" spc="-5" dirty="0" smtClean="0"/>
              <a:t>)</a:t>
            </a:r>
            <a:endParaRPr lang="it-IT" sz="2300" dirty="0"/>
          </a:p>
          <a:p>
            <a:pPr marL="355600" indent="-342900" algn="just">
              <a:lnSpc>
                <a:spcPct val="100000"/>
              </a:lnSpc>
              <a:spcBef>
                <a:spcPts val="190"/>
              </a:spcBef>
              <a:tabLst>
                <a:tab pos="355600" algn="l"/>
              </a:tabLst>
            </a:pPr>
            <a:r>
              <a:rPr lang="it-IT" sz="2300" b="1" spc="-5" dirty="0"/>
              <a:t>Generalità</a:t>
            </a:r>
            <a:endParaRPr lang="it-IT" sz="2300" b="1" dirty="0"/>
          </a:p>
          <a:p>
            <a:pPr marL="812800" marR="31750" lvl="1" indent="-342900" algn="just">
              <a:lnSpc>
                <a:spcPts val="2120"/>
              </a:lnSpc>
              <a:spcBef>
                <a:spcPts val="565"/>
              </a:spcBef>
              <a:buFontTx/>
              <a:buChar char="-"/>
              <a:tabLst>
                <a:tab pos="755650" algn="l"/>
              </a:tabLst>
            </a:pPr>
            <a:r>
              <a:rPr lang="it-IT" sz="2300" dirty="0" smtClean="0"/>
              <a:t>un </a:t>
            </a:r>
            <a:r>
              <a:rPr lang="it-IT" sz="2300" dirty="0"/>
              <a:t>algoritmo, compatibilmente con i vincoli espressi </a:t>
            </a:r>
            <a:r>
              <a:rPr lang="it-IT" sz="2300" spc="-5" dirty="0"/>
              <a:t>dal  problema, </a:t>
            </a:r>
            <a:r>
              <a:rPr lang="it-IT" sz="2300" dirty="0"/>
              <a:t>si occupa </a:t>
            </a:r>
            <a:r>
              <a:rPr lang="it-IT" sz="2300" spc="-5" dirty="0"/>
              <a:t>della </a:t>
            </a:r>
            <a:r>
              <a:rPr lang="it-IT" sz="2300" dirty="0"/>
              <a:t>risoluzione </a:t>
            </a:r>
            <a:r>
              <a:rPr lang="it-IT" sz="2300" spc="-5" dirty="0"/>
              <a:t>di </a:t>
            </a:r>
            <a:r>
              <a:rPr lang="it-IT" sz="2300" dirty="0"/>
              <a:t>famiglie </a:t>
            </a:r>
            <a:r>
              <a:rPr lang="it-IT" sz="2300" spc="-5" dirty="0"/>
              <a:t>di</a:t>
            </a:r>
            <a:r>
              <a:rPr lang="it-IT" sz="2300" spc="-90" dirty="0"/>
              <a:t> </a:t>
            </a:r>
            <a:r>
              <a:rPr lang="it-IT" sz="2300" spc="-5" dirty="0" smtClean="0"/>
              <a:t>problemi</a:t>
            </a:r>
            <a:endParaRPr lang="it-IT" sz="2300" dirty="0"/>
          </a:p>
          <a:p>
            <a:pPr marL="0" indent="0">
              <a:buNone/>
            </a:pP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56</a:t>
            </a:fld>
            <a:endParaRPr lang="it-IT" dirty="0"/>
          </a:p>
        </p:txBody>
      </p:sp>
    </p:spTree>
    <p:extLst>
      <p:ext uri="{BB962C8B-B14F-4D97-AF65-F5344CB8AC3E}">
        <p14:creationId xmlns:p14="http://schemas.microsoft.com/office/powerpoint/2010/main" val="386809699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Elementi degli algoritmi</a:t>
            </a:r>
            <a:endParaRPr lang="it-IT" dirty="0"/>
          </a:p>
        </p:txBody>
      </p:sp>
      <p:sp>
        <p:nvSpPr>
          <p:cNvPr id="3" name="Segnaposto contenuto 2"/>
          <p:cNvSpPr>
            <a:spLocks noGrp="1"/>
          </p:cNvSpPr>
          <p:nvPr>
            <p:ph idx="1"/>
          </p:nvPr>
        </p:nvSpPr>
        <p:spPr>
          <a:xfrm>
            <a:off x="628650" y="1825625"/>
            <a:ext cx="7886700" cy="2807335"/>
          </a:xfrm>
        </p:spPr>
        <p:txBody>
          <a:bodyPr/>
          <a:lstStyle/>
          <a:p>
            <a:pPr marL="355600" indent="-342900">
              <a:lnSpc>
                <a:spcPct val="100000"/>
              </a:lnSpc>
              <a:tabLst>
                <a:tab pos="355600" algn="l"/>
              </a:tabLst>
            </a:pPr>
            <a:r>
              <a:rPr lang="it-IT" sz="2000" spc="-5" dirty="0">
                <a:latin typeface="Verdana"/>
                <a:cs typeface="Verdana"/>
              </a:rPr>
              <a:t>Oggetti: </a:t>
            </a:r>
            <a:endParaRPr lang="it-IT" sz="2000" spc="-5" dirty="0" smtClean="0">
              <a:latin typeface="Verdana"/>
              <a:cs typeface="Verdana"/>
            </a:endParaRPr>
          </a:p>
          <a:p>
            <a:pPr marL="698500" lvl="1" indent="-342900">
              <a:lnSpc>
                <a:spcPct val="100000"/>
              </a:lnSpc>
              <a:buFontTx/>
              <a:buChar char="-"/>
            </a:pPr>
            <a:r>
              <a:rPr lang="it-IT" sz="1850" spc="-5" dirty="0" smtClean="0">
                <a:latin typeface="Verdana"/>
                <a:cs typeface="Verdana"/>
              </a:rPr>
              <a:t>le </a:t>
            </a:r>
            <a:r>
              <a:rPr lang="it-IT" sz="1850" dirty="0">
                <a:latin typeface="Verdana"/>
                <a:cs typeface="Verdana"/>
              </a:rPr>
              <a:t>entità su cui opera</a:t>
            </a:r>
            <a:r>
              <a:rPr lang="it-IT" sz="1850" spc="-90" dirty="0">
                <a:latin typeface="Verdana"/>
                <a:cs typeface="Verdana"/>
              </a:rPr>
              <a:t> </a:t>
            </a:r>
            <a:r>
              <a:rPr lang="it-IT" sz="1850" spc="-5" dirty="0" smtClean="0">
                <a:latin typeface="Verdana"/>
                <a:cs typeface="Verdana"/>
              </a:rPr>
              <a:t>l’algoritmo	</a:t>
            </a:r>
            <a:endParaRPr lang="it-IT" sz="1850" dirty="0">
              <a:latin typeface="Verdana"/>
              <a:cs typeface="Verdana"/>
            </a:endParaRPr>
          </a:p>
          <a:p>
            <a:pPr marL="355600" marR="449580" indent="-342900">
              <a:lnSpc>
                <a:spcPts val="3329"/>
              </a:lnSpc>
              <a:spcBef>
                <a:spcPts val="844"/>
              </a:spcBef>
              <a:tabLst>
                <a:tab pos="355600" algn="l"/>
              </a:tabLst>
            </a:pPr>
            <a:r>
              <a:rPr lang="it-IT" sz="2000" spc="-5" dirty="0">
                <a:latin typeface="Verdana"/>
                <a:cs typeface="Verdana"/>
              </a:rPr>
              <a:t>Operazioni: </a:t>
            </a:r>
          </a:p>
          <a:p>
            <a:pPr marL="698500" marR="449580" lvl="1" indent="-342900">
              <a:lnSpc>
                <a:spcPts val="3329"/>
              </a:lnSpc>
              <a:spcBef>
                <a:spcPts val="844"/>
              </a:spcBef>
              <a:buFontTx/>
              <a:buChar char="-"/>
              <a:tabLst>
                <a:tab pos="355600" algn="l"/>
              </a:tabLst>
            </a:pPr>
            <a:r>
              <a:rPr lang="it-IT" sz="1850" spc="-5" dirty="0" smtClean="0">
                <a:latin typeface="Verdana"/>
                <a:cs typeface="Verdana"/>
              </a:rPr>
              <a:t>interventi </a:t>
            </a:r>
            <a:r>
              <a:rPr lang="it-IT" sz="1850" spc="-5" dirty="0">
                <a:latin typeface="Verdana"/>
                <a:cs typeface="Verdana"/>
              </a:rPr>
              <a:t>da </a:t>
            </a:r>
            <a:r>
              <a:rPr lang="it-IT" sz="1850" dirty="0">
                <a:latin typeface="Verdana"/>
                <a:cs typeface="Verdana"/>
              </a:rPr>
              <a:t>effettuare sugli  </a:t>
            </a:r>
            <a:r>
              <a:rPr lang="it-IT" sz="1850" dirty="0" smtClean="0">
                <a:latin typeface="Verdana"/>
                <a:cs typeface="Verdana"/>
              </a:rPr>
              <a:t>oggetti</a:t>
            </a:r>
            <a:endParaRPr lang="it-IT" sz="1850" dirty="0">
              <a:latin typeface="Verdana"/>
              <a:cs typeface="Verdana"/>
            </a:endParaRPr>
          </a:p>
          <a:p>
            <a:pPr marL="355600" marR="5080" indent="-342900">
              <a:lnSpc>
                <a:spcPts val="3329"/>
              </a:lnSpc>
              <a:spcBef>
                <a:spcPts val="740"/>
              </a:spcBef>
              <a:tabLst>
                <a:tab pos="355600" algn="l"/>
              </a:tabLst>
            </a:pPr>
            <a:r>
              <a:rPr lang="it-IT" sz="2000" dirty="0">
                <a:latin typeface="Verdana"/>
                <a:cs typeface="Verdana"/>
              </a:rPr>
              <a:t>Strutture </a:t>
            </a:r>
            <a:r>
              <a:rPr lang="it-IT" sz="2000" spc="-5" dirty="0">
                <a:latin typeface="Verdana"/>
                <a:cs typeface="Verdana"/>
              </a:rPr>
              <a:t>di </a:t>
            </a:r>
            <a:r>
              <a:rPr lang="it-IT" sz="2000" dirty="0">
                <a:latin typeface="Verdana"/>
                <a:cs typeface="Verdana"/>
              </a:rPr>
              <a:t>controllo: </a:t>
            </a:r>
            <a:endParaRPr lang="it-IT" sz="2000" dirty="0" smtClean="0">
              <a:latin typeface="Verdana"/>
              <a:cs typeface="Verdana"/>
            </a:endParaRPr>
          </a:p>
          <a:p>
            <a:pPr marL="698500" marR="5080" lvl="1" indent="-342900">
              <a:lnSpc>
                <a:spcPts val="3329"/>
              </a:lnSpc>
              <a:spcBef>
                <a:spcPts val="740"/>
              </a:spcBef>
              <a:buFontTx/>
              <a:buChar char="-"/>
              <a:tabLst>
                <a:tab pos="355600" algn="l"/>
              </a:tabLst>
            </a:pPr>
            <a:r>
              <a:rPr lang="it-IT" sz="1850" dirty="0" smtClean="0">
                <a:latin typeface="Verdana"/>
                <a:cs typeface="Verdana"/>
              </a:rPr>
              <a:t>sequenza</a:t>
            </a:r>
            <a:r>
              <a:rPr lang="it-IT" sz="1850" dirty="0">
                <a:latin typeface="Verdana"/>
                <a:cs typeface="Verdana"/>
              </a:rPr>
              <a:t>,</a:t>
            </a:r>
            <a:r>
              <a:rPr lang="it-IT" sz="1850" spc="-105" dirty="0">
                <a:latin typeface="Verdana"/>
                <a:cs typeface="Verdana"/>
              </a:rPr>
              <a:t> </a:t>
            </a:r>
            <a:r>
              <a:rPr lang="it-IT" sz="1850" dirty="0">
                <a:latin typeface="Verdana"/>
                <a:cs typeface="Verdana"/>
              </a:rPr>
              <a:t>selezione,  </a:t>
            </a:r>
            <a:r>
              <a:rPr lang="it-IT" sz="1850" spc="-5" dirty="0" smtClean="0">
                <a:latin typeface="Verdana"/>
                <a:cs typeface="Verdana"/>
              </a:rPr>
              <a:t>iterazione</a:t>
            </a:r>
            <a:endParaRPr lang="it-IT" sz="1850" dirty="0">
              <a:latin typeface="Verdana"/>
              <a:cs typeface="Verdana"/>
            </a:endParaRPr>
          </a:p>
          <a:p>
            <a:pPr marL="0" indent="0">
              <a:buNone/>
            </a:pP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57</a:t>
            </a:fld>
            <a:endParaRPr lang="it-IT" dirty="0"/>
          </a:p>
        </p:txBody>
      </p:sp>
    </p:spTree>
    <p:extLst>
      <p:ext uri="{BB962C8B-B14F-4D97-AF65-F5344CB8AC3E}">
        <p14:creationId xmlns:p14="http://schemas.microsoft.com/office/powerpoint/2010/main" val="276603634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Oggetti</a:t>
            </a:r>
            <a:endParaRPr lang="it-IT" dirty="0"/>
          </a:p>
        </p:txBody>
      </p:sp>
      <p:sp>
        <p:nvSpPr>
          <p:cNvPr id="3" name="Segnaposto contenuto 2"/>
          <p:cNvSpPr>
            <a:spLocks noGrp="1"/>
          </p:cNvSpPr>
          <p:nvPr>
            <p:ph idx="1"/>
          </p:nvPr>
        </p:nvSpPr>
        <p:spPr>
          <a:xfrm>
            <a:off x="628650" y="1825625"/>
            <a:ext cx="7886700" cy="3573689"/>
          </a:xfrm>
        </p:spPr>
        <p:txBody>
          <a:bodyPr/>
          <a:lstStyle/>
          <a:p>
            <a:pPr marL="355600" indent="-342900">
              <a:lnSpc>
                <a:spcPct val="100000"/>
              </a:lnSpc>
              <a:tabLst>
                <a:tab pos="355600" algn="l"/>
              </a:tabLst>
            </a:pPr>
            <a:r>
              <a:rPr lang="it-IT" spc="-5" dirty="0" smtClean="0"/>
              <a:t>Possono</a:t>
            </a:r>
            <a:r>
              <a:rPr lang="it-IT" spc="-95" dirty="0" smtClean="0"/>
              <a:t> </a:t>
            </a:r>
            <a:r>
              <a:rPr lang="it-IT" dirty="0" smtClean="0"/>
              <a:t>essere:</a:t>
            </a:r>
          </a:p>
          <a:p>
            <a:pPr marL="755650" lvl="1" indent="-285750">
              <a:lnSpc>
                <a:spcPct val="100000"/>
              </a:lnSpc>
              <a:spcBef>
                <a:spcPts val="615"/>
              </a:spcBef>
              <a:buChar char="–"/>
              <a:tabLst>
                <a:tab pos="755650" algn="l"/>
              </a:tabLst>
            </a:pPr>
            <a:r>
              <a:rPr lang="it-IT" sz="2400" spc="-5" dirty="0" smtClean="0"/>
              <a:t>Costanti</a:t>
            </a:r>
            <a:endParaRPr lang="it-IT" sz="2400" dirty="0" smtClean="0"/>
          </a:p>
          <a:p>
            <a:pPr marL="755650" lvl="1" indent="-285750">
              <a:lnSpc>
                <a:spcPct val="100000"/>
              </a:lnSpc>
              <a:spcBef>
                <a:spcPts val="520"/>
              </a:spcBef>
              <a:buChar char="–"/>
              <a:tabLst>
                <a:tab pos="755650" algn="l"/>
              </a:tabLst>
            </a:pPr>
            <a:r>
              <a:rPr lang="it-IT" sz="2400" dirty="0" smtClean="0"/>
              <a:t>Variabili</a:t>
            </a:r>
          </a:p>
          <a:p>
            <a:pPr marL="355600" indent="-342900">
              <a:lnSpc>
                <a:spcPct val="100000"/>
              </a:lnSpc>
              <a:spcBef>
                <a:spcPts val="715"/>
              </a:spcBef>
              <a:tabLst>
                <a:tab pos="355600" algn="l"/>
              </a:tabLst>
            </a:pPr>
            <a:r>
              <a:rPr lang="it-IT" spc="-5" dirty="0" smtClean="0"/>
              <a:t>Possono</a:t>
            </a:r>
            <a:r>
              <a:rPr lang="it-IT" spc="-95" dirty="0" smtClean="0"/>
              <a:t> </a:t>
            </a:r>
            <a:r>
              <a:rPr lang="it-IT" dirty="0" smtClean="0"/>
              <a:t>rappresentare:</a:t>
            </a:r>
          </a:p>
          <a:p>
            <a:pPr marL="755650" lvl="1" indent="-285750">
              <a:lnSpc>
                <a:spcPct val="100000"/>
              </a:lnSpc>
              <a:spcBef>
                <a:spcPts val="545"/>
              </a:spcBef>
              <a:buChar char="–"/>
              <a:tabLst>
                <a:tab pos="755650" algn="l"/>
              </a:tabLst>
            </a:pPr>
            <a:r>
              <a:rPr lang="it-IT" sz="2400" dirty="0" smtClean="0"/>
              <a:t>Dati </a:t>
            </a:r>
            <a:r>
              <a:rPr lang="it-IT" sz="2400" spc="-5" dirty="0" smtClean="0"/>
              <a:t>iniziali del</a:t>
            </a:r>
            <a:r>
              <a:rPr lang="it-IT" sz="2400" spc="-80" dirty="0" smtClean="0"/>
              <a:t> </a:t>
            </a:r>
            <a:r>
              <a:rPr lang="it-IT" sz="2400" spc="-5" dirty="0" smtClean="0"/>
              <a:t>problema</a:t>
            </a:r>
            <a:endParaRPr lang="it-IT" sz="2400" dirty="0" smtClean="0"/>
          </a:p>
          <a:p>
            <a:pPr marL="755650" lvl="1" indent="-285750">
              <a:lnSpc>
                <a:spcPct val="100000"/>
              </a:lnSpc>
              <a:spcBef>
                <a:spcPts val="620"/>
              </a:spcBef>
              <a:buChar char="–"/>
              <a:tabLst>
                <a:tab pos="755650" algn="l"/>
              </a:tabLst>
            </a:pPr>
            <a:r>
              <a:rPr lang="it-IT" sz="2400" dirty="0" smtClean="0"/>
              <a:t>Informazioni</a:t>
            </a:r>
            <a:r>
              <a:rPr lang="it-IT" sz="2400" spc="-105" dirty="0" smtClean="0"/>
              <a:t> </a:t>
            </a:r>
            <a:r>
              <a:rPr lang="it-IT" sz="2400" dirty="0" smtClean="0"/>
              <a:t>ausiliarie</a:t>
            </a:r>
          </a:p>
          <a:p>
            <a:pPr marL="755650" lvl="1" indent="-285750">
              <a:lnSpc>
                <a:spcPct val="100000"/>
              </a:lnSpc>
              <a:spcBef>
                <a:spcPts val="520"/>
              </a:spcBef>
              <a:buChar char="–"/>
              <a:tabLst>
                <a:tab pos="755650" algn="l"/>
              </a:tabLst>
            </a:pPr>
            <a:r>
              <a:rPr lang="it-IT" sz="2400" spc="-5" dirty="0" smtClean="0"/>
              <a:t>Risultati</a:t>
            </a:r>
            <a:r>
              <a:rPr lang="it-IT" sz="2400" spc="-85" dirty="0" smtClean="0"/>
              <a:t> </a:t>
            </a:r>
            <a:r>
              <a:rPr lang="it-IT" sz="2400" spc="-5" dirty="0" smtClean="0"/>
              <a:t>parziali</a:t>
            </a:r>
            <a:endParaRPr lang="it-IT" sz="2400" dirty="0" smtClean="0"/>
          </a:p>
          <a:p>
            <a:pPr marL="755650" lvl="1" indent="-285750">
              <a:lnSpc>
                <a:spcPct val="100000"/>
              </a:lnSpc>
              <a:spcBef>
                <a:spcPts val="620"/>
              </a:spcBef>
              <a:buChar char="–"/>
              <a:tabLst>
                <a:tab pos="755650" algn="l"/>
              </a:tabLst>
            </a:pPr>
            <a:r>
              <a:rPr lang="it-IT" sz="2400" spc="-5" dirty="0" smtClean="0"/>
              <a:t>Risultati</a:t>
            </a:r>
            <a:r>
              <a:rPr lang="it-IT" sz="2400" spc="-85" dirty="0" smtClean="0"/>
              <a:t> </a:t>
            </a:r>
            <a:r>
              <a:rPr lang="it-IT" sz="2400" dirty="0" smtClean="0"/>
              <a:t>finali</a:t>
            </a:r>
          </a:p>
          <a:p>
            <a:pPr marL="0" indent="0">
              <a:buNone/>
            </a:pP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58</a:t>
            </a:fld>
            <a:endParaRPr lang="it-IT" dirty="0"/>
          </a:p>
        </p:txBody>
      </p:sp>
    </p:spTree>
    <p:extLst>
      <p:ext uri="{BB962C8B-B14F-4D97-AF65-F5344CB8AC3E}">
        <p14:creationId xmlns:p14="http://schemas.microsoft.com/office/powerpoint/2010/main" val="363293836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Costanti</a:t>
            </a:r>
            <a:endParaRPr lang="it-IT" dirty="0"/>
          </a:p>
        </p:txBody>
      </p:sp>
      <p:sp>
        <p:nvSpPr>
          <p:cNvPr id="3" name="Segnaposto contenuto 2"/>
          <p:cNvSpPr>
            <a:spLocks noGrp="1"/>
          </p:cNvSpPr>
          <p:nvPr>
            <p:ph idx="1"/>
          </p:nvPr>
        </p:nvSpPr>
        <p:spPr>
          <a:xfrm>
            <a:off x="628650" y="1825625"/>
            <a:ext cx="7886700" cy="3573689"/>
          </a:xfrm>
        </p:spPr>
        <p:txBody>
          <a:bodyPr>
            <a:normAutofit fontScale="70000" lnSpcReduction="20000"/>
          </a:bodyPr>
          <a:lstStyle/>
          <a:p>
            <a:pPr marL="355600" marR="239395" indent="-342900">
              <a:lnSpc>
                <a:spcPct val="101200"/>
              </a:lnSpc>
              <a:tabLst>
                <a:tab pos="355600" algn="l"/>
              </a:tabLst>
            </a:pPr>
            <a:r>
              <a:rPr lang="it-IT" sz="3100" spc="-5" dirty="0"/>
              <a:t>Rappresentano dei </a:t>
            </a:r>
            <a:r>
              <a:rPr lang="it-IT" sz="3100" dirty="0"/>
              <a:t>valori che non variano  </a:t>
            </a:r>
            <a:r>
              <a:rPr lang="it-IT" sz="3100" spc="-5" dirty="0"/>
              <a:t>durante l’esecuzione</a:t>
            </a:r>
            <a:r>
              <a:rPr lang="it-IT" sz="3100" spc="-55" dirty="0"/>
              <a:t> </a:t>
            </a:r>
            <a:r>
              <a:rPr lang="it-IT" sz="3100" spc="-5" dirty="0"/>
              <a:t>dell’algoritmo</a:t>
            </a:r>
            <a:endParaRPr lang="it-IT" sz="3100" dirty="0"/>
          </a:p>
          <a:p>
            <a:pPr marL="355600" marR="1569720" indent="-342900">
              <a:lnSpc>
                <a:spcPct val="102000"/>
              </a:lnSpc>
              <a:spcBef>
                <a:spcPts val="545"/>
              </a:spcBef>
              <a:tabLst>
                <a:tab pos="355600" algn="l"/>
              </a:tabLst>
            </a:pPr>
            <a:r>
              <a:rPr lang="it-IT" sz="3100" spc="-5" dirty="0"/>
              <a:t>Possono </a:t>
            </a:r>
            <a:r>
              <a:rPr lang="it-IT" sz="3100" dirty="0"/>
              <a:t>essere sia numeriche</a:t>
            </a:r>
            <a:r>
              <a:rPr lang="it-IT" sz="3100" spc="-100" dirty="0"/>
              <a:t> </a:t>
            </a:r>
            <a:r>
              <a:rPr lang="it-IT" sz="3100" dirty="0" smtClean="0"/>
              <a:t>che alfanumeriche</a:t>
            </a:r>
            <a:endParaRPr lang="it-IT" sz="3100" dirty="0"/>
          </a:p>
          <a:p>
            <a:pPr marL="355600" marR="10795" indent="-342900">
              <a:lnSpc>
                <a:spcPts val="3329"/>
              </a:lnSpc>
              <a:spcBef>
                <a:spcPts val="745"/>
              </a:spcBef>
              <a:tabLst>
                <a:tab pos="355600" algn="l"/>
              </a:tabLst>
            </a:pPr>
            <a:r>
              <a:rPr lang="it-IT" sz="3100" spc="-5" dirty="0"/>
              <a:t>Nel </a:t>
            </a:r>
            <a:r>
              <a:rPr lang="it-IT" sz="3100" dirty="0"/>
              <a:t>caso </a:t>
            </a:r>
            <a:r>
              <a:rPr lang="it-IT" sz="3100" spc="-5" dirty="0"/>
              <a:t>di </a:t>
            </a:r>
            <a:r>
              <a:rPr lang="it-IT" sz="3100" dirty="0"/>
              <a:t>costanti alfanumeriche </a:t>
            </a:r>
            <a:r>
              <a:rPr lang="it-IT" sz="3100" spc="-5" dirty="0"/>
              <a:t>il</a:t>
            </a:r>
            <a:r>
              <a:rPr lang="it-IT" sz="3100" spc="-100" dirty="0"/>
              <a:t> </a:t>
            </a:r>
            <a:r>
              <a:rPr lang="it-IT" sz="3100" dirty="0"/>
              <a:t>valore  </a:t>
            </a:r>
            <a:r>
              <a:rPr lang="it-IT" sz="3100" spc="-5" dirty="0"/>
              <a:t>deve </a:t>
            </a:r>
            <a:r>
              <a:rPr lang="it-IT" sz="3100" dirty="0"/>
              <a:t>essere normalmente </a:t>
            </a:r>
            <a:r>
              <a:rPr lang="it-IT" sz="3100" dirty="0" smtClean="0"/>
              <a:t>racchiuso </a:t>
            </a:r>
            <a:r>
              <a:rPr lang="it-IT" sz="3100" spc="-5" dirty="0" smtClean="0"/>
              <a:t>tra </a:t>
            </a:r>
            <a:r>
              <a:rPr lang="it-IT" sz="3100" spc="-5" dirty="0"/>
              <a:t>doppi</a:t>
            </a:r>
            <a:r>
              <a:rPr lang="it-IT" sz="3100" spc="-90" dirty="0"/>
              <a:t> </a:t>
            </a:r>
            <a:r>
              <a:rPr lang="it-IT" sz="3100" dirty="0"/>
              <a:t>apici</a:t>
            </a:r>
          </a:p>
          <a:p>
            <a:pPr marL="355600" indent="-342900">
              <a:lnSpc>
                <a:spcPct val="100000"/>
              </a:lnSpc>
              <a:spcBef>
                <a:spcPts val="605"/>
              </a:spcBef>
              <a:tabLst>
                <a:tab pos="355600" algn="l"/>
              </a:tabLst>
            </a:pPr>
            <a:r>
              <a:rPr lang="it-IT" sz="3100" spc="-5" dirty="0"/>
              <a:t>Esempio</a:t>
            </a:r>
            <a:endParaRPr lang="it-IT" sz="3100" dirty="0"/>
          </a:p>
          <a:p>
            <a:pPr marL="755650" lvl="1" indent="-285750">
              <a:lnSpc>
                <a:spcPct val="100000"/>
              </a:lnSpc>
              <a:spcBef>
                <a:spcPts val="540"/>
              </a:spcBef>
              <a:buChar char="–"/>
              <a:tabLst>
                <a:tab pos="755650" algn="l"/>
              </a:tabLst>
            </a:pPr>
            <a:r>
              <a:rPr lang="it-IT" sz="3100" dirty="0"/>
              <a:t>5 è una costante numerica </a:t>
            </a:r>
            <a:r>
              <a:rPr lang="it-IT" sz="3100" spc="-5" dirty="0"/>
              <a:t>(il </a:t>
            </a:r>
            <a:r>
              <a:rPr lang="it-IT" sz="3100" dirty="0"/>
              <a:t>numero</a:t>
            </a:r>
            <a:r>
              <a:rPr lang="it-IT" sz="3100" spc="-105" dirty="0"/>
              <a:t> </a:t>
            </a:r>
            <a:r>
              <a:rPr lang="it-IT" sz="3100" dirty="0"/>
              <a:t>5)</a:t>
            </a:r>
          </a:p>
          <a:p>
            <a:pPr marL="755650" lvl="1" indent="-285750">
              <a:lnSpc>
                <a:spcPct val="100000"/>
              </a:lnSpc>
              <a:spcBef>
                <a:spcPts val="620"/>
              </a:spcBef>
              <a:buChar char="–"/>
              <a:tabLst>
                <a:tab pos="755650" algn="l"/>
              </a:tabLst>
            </a:pPr>
            <a:r>
              <a:rPr lang="it-IT" sz="3100" dirty="0"/>
              <a:t>“prova” è una costante</a:t>
            </a:r>
            <a:r>
              <a:rPr lang="it-IT" sz="3100" spc="-100" dirty="0"/>
              <a:t> </a:t>
            </a:r>
            <a:r>
              <a:rPr lang="it-IT" sz="3100" dirty="0"/>
              <a:t>alfanumerica</a:t>
            </a:r>
          </a:p>
          <a:p>
            <a:pPr marL="755650" lvl="1" indent="-285750">
              <a:lnSpc>
                <a:spcPct val="100000"/>
              </a:lnSpc>
              <a:spcBef>
                <a:spcPts val="520"/>
              </a:spcBef>
              <a:buChar char="–"/>
              <a:tabLst>
                <a:tab pos="755650" algn="l"/>
              </a:tabLst>
            </a:pPr>
            <a:r>
              <a:rPr lang="it-IT" sz="3100" dirty="0"/>
              <a:t>“5” è una costante alfanumerica </a:t>
            </a:r>
            <a:r>
              <a:rPr lang="it-IT" sz="3100" spc="-5" dirty="0"/>
              <a:t>(il </a:t>
            </a:r>
            <a:r>
              <a:rPr lang="it-IT" sz="3100" dirty="0"/>
              <a:t>carattere</a:t>
            </a:r>
            <a:r>
              <a:rPr lang="it-IT" sz="3100" spc="-110" dirty="0"/>
              <a:t> </a:t>
            </a:r>
            <a:r>
              <a:rPr lang="it-IT" sz="3100" dirty="0"/>
              <a:t>5)</a:t>
            </a:r>
          </a:p>
          <a:p>
            <a:pPr marL="0" indent="0">
              <a:buNone/>
            </a:pP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59</a:t>
            </a:fld>
            <a:endParaRPr lang="it-IT" dirty="0"/>
          </a:p>
        </p:txBody>
      </p:sp>
    </p:spTree>
    <p:extLst>
      <p:ext uri="{BB962C8B-B14F-4D97-AF65-F5344CB8AC3E}">
        <p14:creationId xmlns:p14="http://schemas.microsoft.com/office/powerpoint/2010/main" val="37000875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Di cosa parleremo ?</a:t>
            </a:r>
            <a:endParaRPr lang="it-IT" dirty="0"/>
          </a:p>
        </p:txBody>
      </p:sp>
      <p:sp>
        <p:nvSpPr>
          <p:cNvPr id="3" name="Segnaposto contenuto 2"/>
          <p:cNvSpPr>
            <a:spLocks noGrp="1"/>
          </p:cNvSpPr>
          <p:nvPr>
            <p:ph idx="1"/>
          </p:nvPr>
        </p:nvSpPr>
        <p:spPr/>
        <p:txBody>
          <a:bodyPr anchor="t">
            <a:normAutofit/>
          </a:bodyPr>
          <a:lstStyle/>
          <a:p>
            <a:pPr>
              <a:spcBef>
                <a:spcPts val="1414"/>
              </a:spcBef>
              <a:buNone/>
              <a:tabLst>
                <a:tab pos="408240" algn="l"/>
              </a:tabLst>
            </a:pPr>
            <a:r>
              <a:rPr lang="it-IT" sz="2000" b="1" spc="-1" dirty="0">
                <a:solidFill>
                  <a:srgbClr val="000000"/>
                </a:solidFill>
                <a:latin typeface="Segoe UI"/>
              </a:rPr>
              <a:t>Modulo </a:t>
            </a:r>
            <a:r>
              <a:rPr lang="it-IT" sz="2000" b="1" spc="-1" dirty="0" smtClean="0">
                <a:solidFill>
                  <a:srgbClr val="000000"/>
                </a:solidFill>
                <a:latin typeface="Segoe UI"/>
              </a:rPr>
              <a:t>2</a:t>
            </a:r>
            <a:r>
              <a:rPr lang="it-IT" sz="2000" spc="-1" dirty="0" smtClean="0">
                <a:solidFill>
                  <a:srgbClr val="000000"/>
                </a:solidFill>
                <a:latin typeface="Segoe UI"/>
              </a:rPr>
              <a:t> </a:t>
            </a:r>
            <a:r>
              <a:rPr lang="it-IT" sz="2000" spc="-1" dirty="0">
                <a:solidFill>
                  <a:srgbClr val="000000"/>
                </a:solidFill>
                <a:latin typeface="Segoe UI"/>
              </a:rPr>
              <a:t>– </a:t>
            </a:r>
            <a:r>
              <a:rPr lang="it-IT" sz="2000" spc="-1" dirty="0" smtClean="0">
                <a:solidFill>
                  <a:srgbClr val="000000"/>
                </a:solidFill>
                <a:latin typeface="Segoe UI"/>
              </a:rPr>
              <a:t>HTML – CSS – JavaScript - </a:t>
            </a:r>
            <a:r>
              <a:rPr lang="it-IT" sz="2000" spc="-1" dirty="0" err="1" smtClean="0">
                <a:solidFill>
                  <a:srgbClr val="000000"/>
                </a:solidFill>
                <a:latin typeface="Segoe UI"/>
              </a:rPr>
              <a:t>Python</a:t>
            </a:r>
            <a:endParaRPr lang="it-IT" sz="2000" spc="-1" dirty="0">
              <a:latin typeface="Arial"/>
            </a:endParaRPr>
          </a:p>
          <a:p>
            <a:pPr marL="432000" indent="-324000">
              <a:spcBef>
                <a:spcPts val="1414"/>
              </a:spcBef>
              <a:buClr>
                <a:srgbClr val="000000"/>
              </a:buClr>
              <a:buSzPct val="45000"/>
              <a:buFont typeface="Wingdings" charset="2"/>
              <a:buChar char=""/>
              <a:tabLst>
                <a:tab pos="408240" algn="l"/>
              </a:tabLst>
            </a:pPr>
            <a:r>
              <a:rPr lang="it-IT" sz="2000" spc="-1" dirty="0" smtClean="0">
                <a:solidFill>
                  <a:srgbClr val="000000"/>
                </a:solidFill>
                <a:latin typeface="Segoe UI"/>
              </a:rPr>
              <a:t>Introduzione ai linguaggi per il WEB</a:t>
            </a:r>
            <a:endParaRPr lang="it-IT" sz="2000" spc="-1" dirty="0">
              <a:latin typeface="Arial"/>
            </a:endParaRPr>
          </a:p>
          <a:p>
            <a:pPr marL="432000" indent="-324000">
              <a:spcBef>
                <a:spcPts val="1414"/>
              </a:spcBef>
              <a:buClr>
                <a:srgbClr val="000000"/>
              </a:buClr>
              <a:buSzPct val="45000"/>
              <a:buFont typeface="Wingdings" charset="2"/>
              <a:buChar char=""/>
              <a:tabLst>
                <a:tab pos="408240" algn="l"/>
              </a:tabLst>
            </a:pPr>
            <a:r>
              <a:rPr lang="it-IT" sz="2000" spc="-1" dirty="0" smtClean="0">
                <a:solidFill>
                  <a:srgbClr val="000000"/>
                </a:solidFill>
                <a:latin typeface="Segoe UI"/>
              </a:rPr>
              <a:t>Concetti base di </a:t>
            </a:r>
            <a:r>
              <a:rPr lang="it-IT" sz="2000" spc="-1" dirty="0" err="1" smtClean="0">
                <a:solidFill>
                  <a:srgbClr val="000000"/>
                </a:solidFill>
                <a:latin typeface="Segoe UI"/>
              </a:rPr>
              <a:t>Frontend</a:t>
            </a:r>
            <a:r>
              <a:rPr lang="it-IT" sz="2000" spc="-1" dirty="0" smtClean="0">
                <a:solidFill>
                  <a:srgbClr val="000000"/>
                </a:solidFill>
                <a:latin typeface="Segoe UI"/>
              </a:rPr>
              <a:t> e </a:t>
            </a:r>
            <a:r>
              <a:rPr lang="it-IT" sz="2000" spc="-1" dirty="0" err="1" smtClean="0">
                <a:solidFill>
                  <a:srgbClr val="000000"/>
                </a:solidFill>
                <a:latin typeface="Segoe UI"/>
              </a:rPr>
              <a:t>Backend</a:t>
            </a:r>
            <a:endParaRPr lang="it-IT" sz="2000" spc="-1" dirty="0">
              <a:latin typeface="Arial"/>
            </a:endParaRPr>
          </a:p>
          <a:p>
            <a:pPr marL="432000" indent="-324000">
              <a:spcBef>
                <a:spcPts val="1414"/>
              </a:spcBef>
              <a:buClr>
                <a:srgbClr val="000000"/>
              </a:buClr>
              <a:buSzPct val="45000"/>
              <a:buFont typeface="Wingdings" charset="2"/>
              <a:buChar char=""/>
              <a:tabLst>
                <a:tab pos="408240" algn="l"/>
              </a:tabLst>
            </a:pPr>
            <a:r>
              <a:rPr lang="it-IT" sz="2000" spc="-1" dirty="0" smtClean="0">
                <a:solidFill>
                  <a:srgbClr val="000000"/>
                </a:solidFill>
                <a:latin typeface="Segoe UI"/>
              </a:rPr>
              <a:t>Il protocollo </a:t>
            </a:r>
            <a:r>
              <a:rPr lang="it-IT" sz="2000" spc="-1" dirty="0" err="1" smtClean="0">
                <a:solidFill>
                  <a:srgbClr val="000000"/>
                </a:solidFill>
                <a:latin typeface="Segoe UI"/>
              </a:rPr>
              <a:t>HTTPs</a:t>
            </a:r>
            <a:endParaRPr lang="it-IT" sz="2000" spc="-1" dirty="0" smtClean="0">
              <a:solidFill>
                <a:srgbClr val="000000"/>
              </a:solidFill>
              <a:latin typeface="Segoe UI"/>
            </a:endParaRPr>
          </a:p>
          <a:p>
            <a:pPr marL="432000" indent="-324000">
              <a:spcBef>
                <a:spcPts val="1414"/>
              </a:spcBef>
              <a:buClr>
                <a:srgbClr val="000000"/>
              </a:buClr>
              <a:buSzPct val="45000"/>
              <a:buFont typeface="Wingdings" charset="2"/>
              <a:buChar char=""/>
              <a:tabLst>
                <a:tab pos="408240" algn="l"/>
              </a:tabLst>
            </a:pPr>
            <a:r>
              <a:rPr lang="it-IT" sz="2000" spc="-1" dirty="0" smtClean="0">
                <a:solidFill>
                  <a:srgbClr val="000000"/>
                </a:solidFill>
                <a:latin typeface="Segoe UI"/>
              </a:rPr>
              <a:t>Le direttive</a:t>
            </a:r>
            <a:endParaRPr lang="it-IT" sz="2000" spc="-1" dirty="0">
              <a:latin typeface="Arial"/>
            </a:endParaRPr>
          </a:p>
        </p:txBody>
      </p:sp>
      <p:sp>
        <p:nvSpPr>
          <p:cNvPr id="4" name="Segnaposto numero diapositiva 3"/>
          <p:cNvSpPr txBox="1">
            <a:spLocks/>
          </p:cNvSpPr>
          <p:nvPr/>
        </p:nvSpPr>
        <p:spPr>
          <a:xfrm>
            <a:off x="4034068" y="6138467"/>
            <a:ext cx="794708" cy="365125"/>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smtClean="0"/>
              <a:t>4</a:t>
            </a:r>
            <a:endParaRPr lang="it-IT" dirty="0"/>
          </a:p>
        </p:txBody>
      </p:sp>
    </p:spTree>
    <p:extLst>
      <p:ext uri="{BB962C8B-B14F-4D97-AF65-F5344CB8AC3E}">
        <p14:creationId xmlns:p14="http://schemas.microsoft.com/office/powerpoint/2010/main" val="6918469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Variabili</a:t>
            </a:r>
            <a:endParaRPr lang="it-IT" dirty="0"/>
          </a:p>
        </p:txBody>
      </p:sp>
      <p:sp>
        <p:nvSpPr>
          <p:cNvPr id="3" name="Segnaposto contenuto 2"/>
          <p:cNvSpPr>
            <a:spLocks noGrp="1"/>
          </p:cNvSpPr>
          <p:nvPr>
            <p:ph idx="1"/>
          </p:nvPr>
        </p:nvSpPr>
        <p:spPr>
          <a:xfrm>
            <a:off x="628650" y="1825625"/>
            <a:ext cx="7886700" cy="1980021"/>
          </a:xfrm>
        </p:spPr>
        <p:txBody>
          <a:bodyPr/>
          <a:lstStyle/>
          <a:p>
            <a:pPr marL="355600" marR="424815" indent="-342900">
              <a:lnSpc>
                <a:spcPct val="101200"/>
              </a:lnSpc>
              <a:tabLst>
                <a:tab pos="355600" algn="l"/>
              </a:tabLst>
            </a:pPr>
            <a:r>
              <a:rPr lang="it-IT" sz="2000" dirty="0"/>
              <a:t>Sono </a:t>
            </a:r>
            <a:r>
              <a:rPr lang="it-IT" sz="2000" spc="-5" dirty="0"/>
              <a:t>dei </a:t>
            </a:r>
            <a:r>
              <a:rPr lang="it-IT" sz="2000" dirty="0"/>
              <a:t>contenitori </a:t>
            </a:r>
            <a:r>
              <a:rPr lang="it-IT" sz="2000" spc="-5" dirty="0"/>
              <a:t>di </a:t>
            </a:r>
            <a:r>
              <a:rPr lang="it-IT" sz="2000" dirty="0"/>
              <a:t>valori </a:t>
            </a:r>
            <a:r>
              <a:rPr lang="it-IT" sz="2000" spc="-5" dirty="0"/>
              <a:t>identificati da  </a:t>
            </a:r>
            <a:r>
              <a:rPr lang="it-IT" sz="2000" dirty="0"/>
              <a:t>nomi</a:t>
            </a:r>
            <a:r>
              <a:rPr lang="it-IT" sz="2000" spc="-105" dirty="0"/>
              <a:t> </a:t>
            </a:r>
            <a:r>
              <a:rPr lang="it-IT" sz="2000" dirty="0"/>
              <a:t>simbolici</a:t>
            </a:r>
          </a:p>
          <a:p>
            <a:pPr marL="762000" marR="5080" indent="-292100">
              <a:lnSpc>
                <a:spcPct val="101099"/>
              </a:lnSpc>
              <a:spcBef>
                <a:spcPts val="484"/>
              </a:spcBef>
            </a:pPr>
            <a:r>
              <a:rPr lang="it-IT" sz="2000" dirty="0"/>
              <a:t>– x, y, somma, risultato, … </a:t>
            </a:r>
            <a:r>
              <a:rPr lang="it-IT" sz="2000" spc="-5" dirty="0"/>
              <a:t>(il </a:t>
            </a:r>
            <a:r>
              <a:rPr lang="it-IT" sz="2000" dirty="0"/>
              <a:t>nome </a:t>
            </a:r>
            <a:r>
              <a:rPr lang="it-IT" sz="2000" spc="-5" dirty="0"/>
              <a:t>di </a:t>
            </a:r>
            <a:r>
              <a:rPr lang="it-IT" sz="2000" dirty="0"/>
              <a:t>una</a:t>
            </a:r>
            <a:r>
              <a:rPr lang="it-IT" sz="2000" spc="-215" dirty="0"/>
              <a:t> </a:t>
            </a:r>
            <a:r>
              <a:rPr lang="it-IT" sz="2000" dirty="0"/>
              <a:t>variabile  </a:t>
            </a:r>
            <a:r>
              <a:rPr lang="it-IT" sz="2000" spc="-5" dirty="0"/>
              <a:t>deve </a:t>
            </a:r>
            <a:r>
              <a:rPr lang="it-IT" sz="2000" dirty="0"/>
              <a:t>sempre </a:t>
            </a:r>
            <a:r>
              <a:rPr lang="it-IT" sz="2000" spc="-5" dirty="0"/>
              <a:t>iniziare </a:t>
            </a:r>
            <a:r>
              <a:rPr lang="it-IT" sz="2000" dirty="0"/>
              <a:t>con un carattere non  numerico)</a:t>
            </a:r>
          </a:p>
          <a:p>
            <a:pPr marL="355600" marR="1064895" indent="-342900">
              <a:lnSpc>
                <a:spcPct val="102000"/>
              </a:lnSpc>
              <a:spcBef>
                <a:spcPts val="525"/>
              </a:spcBef>
              <a:tabLst>
                <a:tab pos="355600" algn="l"/>
              </a:tabLst>
            </a:pPr>
            <a:r>
              <a:rPr lang="it-IT" sz="2000" dirty="0"/>
              <a:t>Il nome </a:t>
            </a:r>
            <a:r>
              <a:rPr lang="it-IT" sz="2000" spc="-5" dirty="0"/>
              <a:t>della </a:t>
            </a:r>
            <a:r>
              <a:rPr lang="it-IT" sz="2000" dirty="0"/>
              <a:t>variabile rappresenta</a:t>
            </a:r>
            <a:r>
              <a:rPr lang="it-IT" sz="2000" spc="-114" dirty="0"/>
              <a:t> </a:t>
            </a:r>
            <a:r>
              <a:rPr lang="it-IT" sz="2000" dirty="0"/>
              <a:t>una  scatola</a:t>
            </a:r>
          </a:p>
          <a:p>
            <a:pPr marL="355600" indent="-342900">
              <a:lnSpc>
                <a:spcPct val="100000"/>
              </a:lnSpc>
              <a:spcBef>
                <a:spcPts val="610"/>
              </a:spcBef>
              <a:tabLst>
                <a:tab pos="355600" algn="l"/>
              </a:tabLst>
            </a:pPr>
            <a:r>
              <a:rPr lang="it-IT" sz="2000" dirty="0"/>
              <a:t>Il valore </a:t>
            </a:r>
            <a:r>
              <a:rPr lang="it-IT" sz="2000" spc="-5" dirty="0"/>
              <a:t>della </a:t>
            </a:r>
            <a:r>
              <a:rPr lang="it-IT" sz="2000" dirty="0"/>
              <a:t>variabile </a:t>
            </a:r>
            <a:r>
              <a:rPr lang="it-IT" sz="2000" spc="-5" dirty="0"/>
              <a:t>il </a:t>
            </a:r>
            <a:r>
              <a:rPr lang="it-IT" sz="2000" dirty="0"/>
              <a:t>suo</a:t>
            </a:r>
            <a:r>
              <a:rPr lang="it-IT" sz="2000" spc="-100" dirty="0"/>
              <a:t> </a:t>
            </a:r>
            <a:r>
              <a:rPr lang="it-IT" sz="2000" dirty="0"/>
              <a:t>contenuto</a:t>
            </a:r>
          </a:p>
          <a:p>
            <a:pPr marL="0" indent="0">
              <a:buNone/>
            </a:pP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60</a:t>
            </a:fld>
            <a:endParaRPr lang="it-IT" dirty="0"/>
          </a:p>
        </p:txBody>
      </p:sp>
      <p:sp>
        <p:nvSpPr>
          <p:cNvPr id="13" name="object 5"/>
          <p:cNvSpPr/>
          <p:nvPr/>
        </p:nvSpPr>
        <p:spPr>
          <a:xfrm>
            <a:off x="1364220" y="4167259"/>
            <a:ext cx="1489080" cy="825500"/>
          </a:xfrm>
          <a:prstGeom prst="rect">
            <a:avLst/>
          </a:prstGeom>
          <a:blipFill>
            <a:blip r:embed="rId2" cstate="print"/>
            <a:stretch>
              <a:fillRect/>
            </a:stretch>
          </a:blipFill>
        </p:spPr>
        <p:txBody>
          <a:bodyPr wrap="square" lIns="0" tIns="0" rIns="0" bIns="0" rtlCol="0"/>
          <a:lstStyle/>
          <a:p>
            <a:endParaRPr/>
          </a:p>
        </p:txBody>
      </p:sp>
      <p:sp>
        <p:nvSpPr>
          <p:cNvPr id="14" name="object 6"/>
          <p:cNvSpPr txBox="1"/>
          <p:nvPr/>
        </p:nvSpPr>
        <p:spPr>
          <a:xfrm>
            <a:off x="1690616" y="4468243"/>
            <a:ext cx="237490" cy="924560"/>
          </a:xfrm>
          <a:prstGeom prst="rect">
            <a:avLst/>
          </a:prstGeom>
        </p:spPr>
        <p:txBody>
          <a:bodyPr vert="horz" wrap="square" lIns="0" tIns="0" rIns="0" bIns="0" rtlCol="0">
            <a:spAutoFit/>
          </a:bodyPr>
          <a:lstStyle/>
          <a:p>
            <a:pPr marL="12700">
              <a:lnSpc>
                <a:spcPct val="100000"/>
              </a:lnSpc>
            </a:pPr>
            <a:r>
              <a:rPr sz="2400" dirty="0">
                <a:latin typeface="Verdana"/>
                <a:cs typeface="Verdana"/>
              </a:rPr>
              <a:t>5</a:t>
            </a:r>
            <a:endParaRPr sz="2400">
              <a:latin typeface="Verdana"/>
              <a:cs typeface="Verdana"/>
            </a:endParaRPr>
          </a:p>
          <a:p>
            <a:pPr marL="20320">
              <a:lnSpc>
                <a:spcPct val="100000"/>
              </a:lnSpc>
              <a:spcBef>
                <a:spcPts val="1485"/>
              </a:spcBef>
            </a:pPr>
            <a:r>
              <a:rPr sz="2400" b="1" dirty="0">
                <a:latin typeface="Verdana"/>
                <a:cs typeface="Verdana"/>
              </a:rPr>
              <a:t>x</a:t>
            </a:r>
            <a:endParaRPr sz="2400">
              <a:latin typeface="Verdana"/>
              <a:cs typeface="Verdana"/>
            </a:endParaRPr>
          </a:p>
        </p:txBody>
      </p:sp>
      <p:sp>
        <p:nvSpPr>
          <p:cNvPr id="15" name="object 7"/>
          <p:cNvSpPr txBox="1"/>
          <p:nvPr/>
        </p:nvSpPr>
        <p:spPr>
          <a:xfrm>
            <a:off x="2897116" y="5027361"/>
            <a:ext cx="2367915" cy="281305"/>
          </a:xfrm>
          <a:prstGeom prst="rect">
            <a:avLst/>
          </a:prstGeom>
        </p:spPr>
        <p:txBody>
          <a:bodyPr vert="horz" wrap="square" lIns="0" tIns="0" rIns="0" bIns="0" rtlCol="0">
            <a:spAutoFit/>
          </a:bodyPr>
          <a:lstStyle/>
          <a:p>
            <a:pPr marL="12700">
              <a:lnSpc>
                <a:spcPct val="100000"/>
              </a:lnSpc>
            </a:pPr>
            <a:r>
              <a:rPr sz="1800" spc="-5" dirty="0">
                <a:latin typeface="Verdana"/>
                <a:cs typeface="Verdana"/>
              </a:rPr>
              <a:t>Nome della</a:t>
            </a:r>
            <a:r>
              <a:rPr sz="1800" spc="-75" dirty="0">
                <a:latin typeface="Verdana"/>
                <a:cs typeface="Verdana"/>
              </a:rPr>
              <a:t> </a:t>
            </a:r>
            <a:r>
              <a:rPr sz="1800" spc="-5" dirty="0">
                <a:latin typeface="Verdana"/>
                <a:cs typeface="Verdana"/>
              </a:rPr>
              <a:t>variabile</a:t>
            </a:r>
            <a:endParaRPr sz="1800">
              <a:latin typeface="Verdana"/>
              <a:cs typeface="Verdana"/>
            </a:endParaRPr>
          </a:p>
        </p:txBody>
      </p:sp>
      <p:sp>
        <p:nvSpPr>
          <p:cNvPr id="16" name="object 8"/>
          <p:cNvSpPr txBox="1"/>
          <p:nvPr/>
        </p:nvSpPr>
        <p:spPr>
          <a:xfrm>
            <a:off x="2906641" y="4324099"/>
            <a:ext cx="2417445" cy="281305"/>
          </a:xfrm>
          <a:prstGeom prst="rect">
            <a:avLst/>
          </a:prstGeom>
        </p:spPr>
        <p:txBody>
          <a:bodyPr vert="horz" wrap="square" lIns="0" tIns="0" rIns="0" bIns="0" rtlCol="0">
            <a:spAutoFit/>
          </a:bodyPr>
          <a:lstStyle/>
          <a:p>
            <a:pPr marL="12700">
              <a:lnSpc>
                <a:spcPct val="100000"/>
              </a:lnSpc>
            </a:pPr>
            <a:r>
              <a:rPr sz="1800" spc="-15" dirty="0">
                <a:latin typeface="Verdana"/>
                <a:cs typeface="Verdana"/>
              </a:rPr>
              <a:t>Valore </a:t>
            </a:r>
            <a:r>
              <a:rPr sz="1800" spc="-5" dirty="0">
                <a:latin typeface="Verdana"/>
                <a:cs typeface="Verdana"/>
              </a:rPr>
              <a:t>della</a:t>
            </a:r>
            <a:r>
              <a:rPr sz="1800" spc="-75" dirty="0">
                <a:latin typeface="Verdana"/>
                <a:cs typeface="Verdana"/>
              </a:rPr>
              <a:t> </a:t>
            </a:r>
            <a:r>
              <a:rPr sz="1800" spc="-5" dirty="0">
                <a:latin typeface="Verdana"/>
                <a:cs typeface="Verdana"/>
              </a:rPr>
              <a:t>variabile</a:t>
            </a:r>
            <a:endParaRPr sz="1800">
              <a:latin typeface="Verdana"/>
              <a:cs typeface="Verdana"/>
            </a:endParaRPr>
          </a:p>
        </p:txBody>
      </p:sp>
      <p:sp>
        <p:nvSpPr>
          <p:cNvPr id="17" name="object 9"/>
          <p:cNvSpPr/>
          <p:nvPr/>
        </p:nvSpPr>
        <p:spPr>
          <a:xfrm>
            <a:off x="2007161" y="5168670"/>
            <a:ext cx="786130" cy="40005"/>
          </a:xfrm>
          <a:custGeom>
            <a:avLst/>
            <a:gdLst/>
            <a:ahLst/>
            <a:cxnLst/>
            <a:rect l="l" t="t" r="r" b="b"/>
            <a:pathLst>
              <a:path w="786129" h="40004">
                <a:moveTo>
                  <a:pt x="0" y="39990"/>
                </a:moveTo>
                <a:lnTo>
                  <a:pt x="785850" y="0"/>
                </a:lnTo>
              </a:path>
            </a:pathLst>
          </a:custGeom>
          <a:ln w="12700">
            <a:solidFill>
              <a:srgbClr val="000000"/>
            </a:solidFill>
          </a:ln>
        </p:spPr>
        <p:txBody>
          <a:bodyPr wrap="square" lIns="0" tIns="0" rIns="0" bIns="0" rtlCol="0"/>
          <a:lstStyle/>
          <a:p>
            <a:endParaRPr/>
          </a:p>
        </p:txBody>
      </p:sp>
      <p:sp>
        <p:nvSpPr>
          <p:cNvPr id="18" name="object 11"/>
          <p:cNvSpPr txBox="1"/>
          <p:nvPr/>
        </p:nvSpPr>
        <p:spPr>
          <a:xfrm>
            <a:off x="7464354" y="4608261"/>
            <a:ext cx="863600" cy="370205"/>
          </a:xfrm>
          <a:prstGeom prst="rect">
            <a:avLst/>
          </a:prstGeom>
        </p:spPr>
        <p:txBody>
          <a:bodyPr vert="horz" wrap="square" lIns="0" tIns="0" rIns="0" bIns="0" rtlCol="0">
            <a:spAutoFit/>
          </a:bodyPr>
          <a:lstStyle/>
          <a:p>
            <a:pPr marL="12700">
              <a:lnSpc>
                <a:spcPct val="100000"/>
              </a:lnSpc>
            </a:pPr>
            <a:r>
              <a:rPr sz="2400" dirty="0">
                <a:latin typeface="Verdana"/>
                <a:cs typeface="Verdana"/>
              </a:rPr>
              <a:t>x =</a:t>
            </a:r>
            <a:r>
              <a:rPr sz="2400" spc="-100" dirty="0">
                <a:latin typeface="Verdana"/>
                <a:cs typeface="Verdana"/>
              </a:rPr>
              <a:t> </a:t>
            </a:r>
            <a:r>
              <a:rPr sz="2400" dirty="0">
                <a:latin typeface="Verdana"/>
                <a:cs typeface="Verdana"/>
              </a:rPr>
              <a:t>5</a:t>
            </a:r>
            <a:endParaRPr sz="2400">
              <a:latin typeface="Verdana"/>
              <a:cs typeface="Verdana"/>
            </a:endParaRPr>
          </a:p>
        </p:txBody>
      </p:sp>
      <p:sp>
        <p:nvSpPr>
          <p:cNvPr id="19" name="object 12"/>
          <p:cNvSpPr/>
          <p:nvPr/>
        </p:nvSpPr>
        <p:spPr>
          <a:xfrm>
            <a:off x="5993376" y="4545079"/>
            <a:ext cx="1084580" cy="570230"/>
          </a:xfrm>
          <a:custGeom>
            <a:avLst/>
            <a:gdLst/>
            <a:ahLst/>
            <a:cxnLst/>
            <a:rect l="l" t="t" r="r" b="b"/>
            <a:pathLst>
              <a:path w="1084579" h="570229">
                <a:moveTo>
                  <a:pt x="813193" y="0"/>
                </a:moveTo>
                <a:lnTo>
                  <a:pt x="813193" y="142481"/>
                </a:lnTo>
                <a:lnTo>
                  <a:pt x="0" y="142481"/>
                </a:lnTo>
                <a:lnTo>
                  <a:pt x="0" y="427431"/>
                </a:lnTo>
                <a:lnTo>
                  <a:pt x="813193" y="427431"/>
                </a:lnTo>
                <a:lnTo>
                  <a:pt x="813193" y="569912"/>
                </a:lnTo>
                <a:lnTo>
                  <a:pt x="1084262" y="284949"/>
                </a:lnTo>
                <a:lnTo>
                  <a:pt x="813193" y="0"/>
                </a:lnTo>
                <a:close/>
              </a:path>
            </a:pathLst>
          </a:custGeom>
          <a:solidFill>
            <a:srgbClr val="C6E6E9"/>
          </a:solidFill>
        </p:spPr>
        <p:txBody>
          <a:bodyPr wrap="square" lIns="0" tIns="0" rIns="0" bIns="0" rtlCol="0"/>
          <a:lstStyle/>
          <a:p>
            <a:endParaRPr/>
          </a:p>
        </p:txBody>
      </p:sp>
    </p:spTree>
    <p:extLst>
      <p:ext uri="{BB962C8B-B14F-4D97-AF65-F5344CB8AC3E}">
        <p14:creationId xmlns:p14="http://schemas.microsoft.com/office/powerpoint/2010/main" val="46537451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Variabili</a:t>
            </a:r>
            <a:endParaRPr lang="it-IT" dirty="0"/>
          </a:p>
        </p:txBody>
      </p:sp>
      <p:sp>
        <p:nvSpPr>
          <p:cNvPr id="3" name="Segnaposto contenuto 2"/>
          <p:cNvSpPr>
            <a:spLocks noGrp="1"/>
          </p:cNvSpPr>
          <p:nvPr>
            <p:ph idx="1"/>
          </p:nvPr>
        </p:nvSpPr>
        <p:spPr>
          <a:xfrm>
            <a:off x="628649" y="1825625"/>
            <a:ext cx="8227967" cy="4133515"/>
          </a:xfrm>
        </p:spPr>
        <p:txBody>
          <a:bodyPr>
            <a:normAutofit fontScale="85000" lnSpcReduction="20000"/>
          </a:bodyPr>
          <a:lstStyle/>
          <a:p>
            <a:pPr marL="355600" indent="-342900">
              <a:lnSpc>
                <a:spcPct val="100000"/>
              </a:lnSpc>
              <a:tabLst>
                <a:tab pos="355600" algn="l"/>
              </a:tabLst>
            </a:pPr>
            <a:r>
              <a:rPr lang="it-IT" sz="2200" dirty="0"/>
              <a:t>Le variabili </a:t>
            </a:r>
            <a:r>
              <a:rPr lang="it-IT" sz="2200" spc="-5" dirty="0"/>
              <a:t>devono </a:t>
            </a:r>
            <a:r>
              <a:rPr lang="it-IT" sz="2200" dirty="0"/>
              <a:t>avere un </a:t>
            </a:r>
            <a:r>
              <a:rPr lang="it-IT" sz="2200" spc="-5" dirty="0"/>
              <a:t>tipo </a:t>
            </a:r>
            <a:r>
              <a:rPr lang="it-IT" sz="2200" dirty="0"/>
              <a:t>che</a:t>
            </a:r>
            <a:r>
              <a:rPr lang="it-IT" sz="2200" spc="-95" dirty="0"/>
              <a:t> </a:t>
            </a:r>
            <a:r>
              <a:rPr lang="it-IT" sz="2200" dirty="0"/>
              <a:t>rappresenta:</a:t>
            </a:r>
          </a:p>
          <a:p>
            <a:pPr marL="755650" lvl="1" indent="-285750">
              <a:lnSpc>
                <a:spcPct val="100000"/>
              </a:lnSpc>
              <a:spcBef>
                <a:spcPts val="500"/>
              </a:spcBef>
              <a:buChar char="–"/>
              <a:tabLst>
                <a:tab pos="755650" algn="l"/>
              </a:tabLst>
            </a:pPr>
            <a:r>
              <a:rPr lang="it-IT" sz="2200" dirty="0"/>
              <a:t>I valori</a:t>
            </a:r>
            <a:r>
              <a:rPr lang="it-IT" sz="2200" spc="-105" dirty="0"/>
              <a:t> </a:t>
            </a:r>
            <a:r>
              <a:rPr lang="it-IT" sz="2200" dirty="0"/>
              <a:t>ammissibili</a:t>
            </a:r>
          </a:p>
          <a:p>
            <a:pPr marL="755650" lvl="1" indent="-285750">
              <a:lnSpc>
                <a:spcPct val="100000"/>
              </a:lnSpc>
              <a:spcBef>
                <a:spcPts val="500"/>
              </a:spcBef>
              <a:buChar char="–"/>
              <a:tabLst>
                <a:tab pos="755650" algn="l"/>
              </a:tabLst>
            </a:pPr>
            <a:r>
              <a:rPr lang="it-IT" sz="2200" dirty="0"/>
              <a:t>Le operazioni che </a:t>
            </a:r>
            <a:r>
              <a:rPr lang="it-IT" sz="2200" spc="-5" dirty="0"/>
              <a:t>possono </a:t>
            </a:r>
            <a:r>
              <a:rPr lang="it-IT" sz="2200" dirty="0"/>
              <a:t>essere compiute sui suoi</a:t>
            </a:r>
            <a:r>
              <a:rPr lang="it-IT" sz="2200" spc="-100" dirty="0"/>
              <a:t> </a:t>
            </a:r>
            <a:r>
              <a:rPr lang="it-IT" sz="2200" dirty="0"/>
              <a:t>valori</a:t>
            </a:r>
          </a:p>
          <a:p>
            <a:pPr marL="355600" indent="-342900">
              <a:lnSpc>
                <a:spcPct val="100000"/>
              </a:lnSpc>
              <a:spcBef>
                <a:spcPts val="495"/>
              </a:spcBef>
              <a:tabLst>
                <a:tab pos="355600" algn="l"/>
              </a:tabLst>
            </a:pPr>
            <a:r>
              <a:rPr lang="it-IT" sz="2200" spc="-5" dirty="0"/>
              <a:t>Esempio: </a:t>
            </a:r>
            <a:r>
              <a:rPr lang="it-IT" sz="2200" dirty="0"/>
              <a:t>una variabile </a:t>
            </a:r>
            <a:r>
              <a:rPr lang="it-IT" sz="2200" spc="-5" dirty="0"/>
              <a:t>di tipo</a:t>
            </a:r>
            <a:r>
              <a:rPr lang="it-IT" sz="2200" spc="-75" dirty="0"/>
              <a:t> </a:t>
            </a:r>
            <a:r>
              <a:rPr lang="it-IT" sz="2200" dirty="0"/>
              <a:t>numerico</a:t>
            </a:r>
          </a:p>
          <a:p>
            <a:pPr marL="762000" lvl="1" indent="-292100">
              <a:lnSpc>
                <a:spcPct val="100000"/>
              </a:lnSpc>
              <a:spcBef>
                <a:spcPts val="520"/>
              </a:spcBef>
              <a:buChar char="–"/>
              <a:tabLst>
                <a:tab pos="755650" algn="l"/>
              </a:tabLst>
            </a:pPr>
            <a:r>
              <a:rPr lang="it-IT" sz="2200" spc="-5" dirty="0"/>
              <a:t>può </a:t>
            </a:r>
            <a:r>
              <a:rPr lang="it-IT" sz="2200" dirty="0"/>
              <a:t>assumere solo valori</a:t>
            </a:r>
            <a:r>
              <a:rPr lang="it-IT" sz="2200" spc="-105" dirty="0"/>
              <a:t> </a:t>
            </a:r>
            <a:r>
              <a:rPr lang="it-IT" sz="2200" dirty="0"/>
              <a:t>numerici</a:t>
            </a:r>
          </a:p>
          <a:p>
            <a:pPr marL="762000" marR="5080" lvl="1" indent="-292100">
              <a:lnSpc>
                <a:spcPct val="100800"/>
              </a:lnSpc>
              <a:spcBef>
                <a:spcPts val="480"/>
              </a:spcBef>
              <a:buChar char="–"/>
              <a:tabLst>
                <a:tab pos="755650" algn="l"/>
              </a:tabLst>
            </a:pPr>
            <a:r>
              <a:rPr lang="it-IT" sz="2200" spc="-5" dirty="0"/>
              <a:t>può </a:t>
            </a:r>
            <a:r>
              <a:rPr lang="it-IT" sz="2200" dirty="0"/>
              <a:t>apparire come operando </a:t>
            </a:r>
            <a:r>
              <a:rPr lang="it-IT" sz="2200" spc="-5" dirty="0"/>
              <a:t>in </a:t>
            </a:r>
            <a:r>
              <a:rPr lang="it-IT" sz="2200" dirty="0"/>
              <a:t>una espressione</a:t>
            </a:r>
            <a:r>
              <a:rPr lang="it-IT" sz="2200" spc="-100" dirty="0"/>
              <a:t> </a:t>
            </a:r>
            <a:r>
              <a:rPr lang="it-IT" sz="2200" dirty="0"/>
              <a:t>matematica  </a:t>
            </a:r>
            <a:r>
              <a:rPr lang="it-IT" sz="2200" spc="-5" dirty="0"/>
              <a:t>(e.g., </a:t>
            </a:r>
            <a:r>
              <a:rPr lang="it-IT" sz="2200" dirty="0"/>
              <a:t>x/y è corretta se x e y sono variabili </a:t>
            </a:r>
            <a:r>
              <a:rPr lang="it-IT" sz="2200" spc="-5" dirty="0"/>
              <a:t>di tipo</a:t>
            </a:r>
            <a:r>
              <a:rPr lang="it-IT" sz="2200" spc="-90" dirty="0"/>
              <a:t> </a:t>
            </a:r>
            <a:r>
              <a:rPr lang="it-IT" sz="2200" dirty="0"/>
              <a:t>numerico)</a:t>
            </a:r>
          </a:p>
          <a:p>
            <a:pPr marL="355600" indent="-342900">
              <a:lnSpc>
                <a:spcPct val="100000"/>
              </a:lnSpc>
              <a:spcBef>
                <a:spcPts val="575"/>
              </a:spcBef>
              <a:tabLst>
                <a:tab pos="355600" algn="l"/>
              </a:tabLst>
            </a:pPr>
            <a:r>
              <a:rPr lang="it-IT" sz="2200" spc="-5" dirty="0"/>
              <a:t>Esempio: </a:t>
            </a:r>
            <a:r>
              <a:rPr lang="it-IT" sz="2200" dirty="0"/>
              <a:t>una variabile </a:t>
            </a:r>
            <a:r>
              <a:rPr lang="it-IT" sz="2200" spc="-5" dirty="0"/>
              <a:t>di tipo </a:t>
            </a:r>
            <a:r>
              <a:rPr lang="it-IT" sz="2200" dirty="0"/>
              <a:t>alfanumerico</a:t>
            </a:r>
            <a:r>
              <a:rPr lang="it-IT" sz="2200" spc="-90" dirty="0"/>
              <a:t> </a:t>
            </a:r>
            <a:r>
              <a:rPr lang="it-IT" sz="2200" spc="-5" dirty="0"/>
              <a:t>(stringa)</a:t>
            </a:r>
            <a:endParaRPr lang="it-IT" sz="2200" dirty="0"/>
          </a:p>
          <a:p>
            <a:pPr marL="762000" lvl="1" indent="-292100">
              <a:lnSpc>
                <a:spcPct val="100000"/>
              </a:lnSpc>
              <a:spcBef>
                <a:spcPts val="425"/>
              </a:spcBef>
              <a:buChar char="–"/>
              <a:tabLst>
                <a:tab pos="755650" algn="l"/>
              </a:tabLst>
            </a:pPr>
            <a:r>
              <a:rPr lang="it-IT" sz="2200" spc="-5" dirty="0"/>
              <a:t>può </a:t>
            </a:r>
            <a:r>
              <a:rPr lang="it-IT" sz="2200" dirty="0"/>
              <a:t>assumere </a:t>
            </a:r>
            <a:r>
              <a:rPr lang="it-IT" sz="2200" spc="-5" dirty="0"/>
              <a:t>qualunque</a:t>
            </a:r>
            <a:r>
              <a:rPr lang="it-IT" sz="2200" spc="-95" dirty="0"/>
              <a:t> </a:t>
            </a:r>
            <a:r>
              <a:rPr lang="it-IT" sz="2200" dirty="0"/>
              <a:t>valore</a:t>
            </a:r>
          </a:p>
          <a:p>
            <a:pPr marL="762000" marR="509905" lvl="1" indent="-292100">
              <a:lnSpc>
                <a:spcPct val="100800"/>
              </a:lnSpc>
              <a:spcBef>
                <a:spcPts val="480"/>
              </a:spcBef>
              <a:buChar char="–"/>
              <a:tabLst>
                <a:tab pos="755650" algn="l"/>
              </a:tabLst>
            </a:pPr>
            <a:r>
              <a:rPr lang="it-IT" sz="2200" dirty="0"/>
              <a:t>non ha senso applicare </a:t>
            </a:r>
            <a:r>
              <a:rPr lang="it-IT" sz="2200" spc="-5" dirty="0"/>
              <a:t>l’operazione di divisione (e.g., </a:t>
            </a:r>
            <a:r>
              <a:rPr lang="it-IT" sz="2200" dirty="0"/>
              <a:t>se  a=“ciao” e </a:t>
            </a:r>
            <a:r>
              <a:rPr lang="it-IT" sz="2200" spc="-5" dirty="0"/>
              <a:t>b=“mamma” </a:t>
            </a:r>
            <a:r>
              <a:rPr lang="it-IT" sz="2200" dirty="0"/>
              <a:t>cosa vuol </a:t>
            </a:r>
            <a:r>
              <a:rPr lang="it-IT" sz="2200" spc="-5" dirty="0"/>
              <a:t>dire</a:t>
            </a:r>
            <a:r>
              <a:rPr lang="it-IT" sz="2200" spc="-100" dirty="0"/>
              <a:t> </a:t>
            </a:r>
            <a:r>
              <a:rPr lang="it-IT" sz="2200" dirty="0"/>
              <a:t>a/b?)</a:t>
            </a:r>
          </a:p>
          <a:p>
            <a:pPr marL="12700" marR="1500505" indent="0">
              <a:lnSpc>
                <a:spcPts val="2820"/>
              </a:lnSpc>
              <a:spcBef>
                <a:spcPts val="720"/>
              </a:spcBef>
              <a:buNone/>
              <a:tabLst>
                <a:tab pos="355600" algn="l"/>
              </a:tabLst>
            </a:pPr>
            <a:r>
              <a:rPr lang="it-IT" sz="2200" b="1" dirty="0"/>
              <a:t>Attenzione! </a:t>
            </a:r>
            <a:endParaRPr lang="it-IT" sz="2200" b="1" dirty="0" smtClean="0"/>
          </a:p>
          <a:p>
            <a:pPr marL="357188" marR="1500505" indent="0">
              <a:lnSpc>
                <a:spcPts val="2820"/>
              </a:lnSpc>
              <a:spcBef>
                <a:spcPts val="720"/>
              </a:spcBef>
              <a:buNone/>
              <a:tabLst>
                <a:tab pos="269875" algn="l"/>
              </a:tabLst>
            </a:pPr>
            <a:r>
              <a:rPr lang="it-IT" sz="2200" b="1" spc="-5" dirty="0" smtClean="0"/>
              <a:t>Tutte </a:t>
            </a:r>
            <a:r>
              <a:rPr lang="it-IT" sz="2200" b="1" spc="-5" dirty="0"/>
              <a:t>le </a:t>
            </a:r>
            <a:r>
              <a:rPr lang="it-IT" sz="2200" b="1" dirty="0"/>
              <a:t>variabili </a:t>
            </a:r>
            <a:r>
              <a:rPr lang="it-IT" sz="2200" b="1" spc="-5" dirty="0"/>
              <a:t>devono </a:t>
            </a:r>
            <a:r>
              <a:rPr lang="it-IT" sz="2200" b="1" dirty="0" smtClean="0"/>
              <a:t>essere </a:t>
            </a:r>
            <a:r>
              <a:rPr lang="it-IT" sz="2200" b="1" spc="-5" dirty="0" smtClean="0"/>
              <a:t>inizializzate</a:t>
            </a:r>
            <a:endParaRPr lang="it-IT" sz="2200" b="1" dirty="0"/>
          </a:p>
          <a:p>
            <a:pPr marL="0" indent="0">
              <a:buNone/>
            </a:pP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61</a:t>
            </a:fld>
            <a:endParaRPr lang="it-IT" dirty="0"/>
          </a:p>
        </p:txBody>
      </p:sp>
    </p:spTree>
    <p:extLst>
      <p:ext uri="{BB962C8B-B14F-4D97-AF65-F5344CB8AC3E}">
        <p14:creationId xmlns:p14="http://schemas.microsoft.com/office/powerpoint/2010/main" val="329684191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Assegnamento</a:t>
            </a:r>
            <a:endParaRPr lang="it-IT" dirty="0"/>
          </a:p>
        </p:txBody>
      </p:sp>
      <p:sp>
        <p:nvSpPr>
          <p:cNvPr id="3" name="Segnaposto contenuto 2"/>
          <p:cNvSpPr>
            <a:spLocks noGrp="1"/>
          </p:cNvSpPr>
          <p:nvPr>
            <p:ph idx="1"/>
          </p:nvPr>
        </p:nvSpPr>
        <p:spPr>
          <a:xfrm>
            <a:off x="628650" y="1825625"/>
            <a:ext cx="7886700" cy="4139746"/>
          </a:xfrm>
        </p:spPr>
        <p:txBody>
          <a:bodyPr>
            <a:normAutofit fontScale="77500" lnSpcReduction="20000"/>
          </a:bodyPr>
          <a:lstStyle/>
          <a:p>
            <a:pPr marL="355600" marR="869315" indent="-342900">
              <a:lnSpc>
                <a:spcPts val="2600"/>
              </a:lnSpc>
              <a:tabLst>
                <a:tab pos="355600" algn="l"/>
              </a:tabLst>
            </a:pPr>
            <a:r>
              <a:rPr lang="it-IT" sz="2400" dirty="0"/>
              <a:t>L’assegnamento è </a:t>
            </a:r>
            <a:r>
              <a:rPr lang="it-IT" sz="2400" spc="-5" dirty="0"/>
              <a:t>l’operazione </a:t>
            </a:r>
            <a:r>
              <a:rPr lang="it-IT" sz="2400" dirty="0"/>
              <a:t>che </a:t>
            </a:r>
            <a:r>
              <a:rPr lang="it-IT" sz="2400" spc="-5" dirty="0"/>
              <a:t>permette di  </a:t>
            </a:r>
            <a:r>
              <a:rPr lang="it-IT" sz="2400" dirty="0"/>
              <a:t>modificare </a:t>
            </a:r>
            <a:r>
              <a:rPr lang="it-IT" sz="2400" spc="-5" dirty="0"/>
              <a:t>il </a:t>
            </a:r>
            <a:r>
              <a:rPr lang="it-IT" sz="2400" dirty="0"/>
              <a:t>valore </a:t>
            </a:r>
            <a:r>
              <a:rPr lang="it-IT" sz="2400" spc="-5" dirty="0"/>
              <a:t>di </a:t>
            </a:r>
            <a:r>
              <a:rPr lang="it-IT" sz="2400" dirty="0"/>
              <a:t>una</a:t>
            </a:r>
            <a:r>
              <a:rPr lang="it-IT" sz="2400" spc="-100" dirty="0"/>
              <a:t> </a:t>
            </a:r>
            <a:r>
              <a:rPr lang="it-IT" sz="2400" dirty="0"/>
              <a:t>variabile</a:t>
            </a:r>
          </a:p>
          <a:p>
            <a:pPr marL="355600" indent="-342900">
              <a:lnSpc>
                <a:spcPct val="100000"/>
              </a:lnSpc>
              <a:spcBef>
                <a:spcPts val="254"/>
              </a:spcBef>
              <a:tabLst>
                <a:tab pos="355600" algn="l"/>
              </a:tabLst>
            </a:pPr>
            <a:r>
              <a:rPr lang="it-IT" sz="2400" dirty="0"/>
              <a:t>Si </a:t>
            </a:r>
            <a:r>
              <a:rPr lang="it-IT" sz="2400" spc="-5" dirty="0"/>
              <a:t>indica </a:t>
            </a:r>
            <a:r>
              <a:rPr lang="it-IT" sz="2400" dirty="0"/>
              <a:t>con </a:t>
            </a:r>
            <a:r>
              <a:rPr lang="it-IT" sz="2400" spc="-5" dirty="0"/>
              <a:t>il </a:t>
            </a:r>
            <a:r>
              <a:rPr lang="it-IT" sz="2400" dirty="0"/>
              <a:t>simbolo</a:t>
            </a:r>
            <a:r>
              <a:rPr lang="it-IT" sz="2400" spc="-80" dirty="0"/>
              <a:t> </a:t>
            </a:r>
            <a:r>
              <a:rPr lang="it-IT" sz="2400" b="1" spc="-5" dirty="0" smtClean="0"/>
              <a:t>=</a:t>
            </a:r>
            <a:endParaRPr lang="it-IT" sz="2400" dirty="0"/>
          </a:p>
          <a:p>
            <a:pPr marL="355600" indent="-342900">
              <a:lnSpc>
                <a:spcPct val="100000"/>
              </a:lnSpc>
              <a:spcBef>
                <a:spcPts val="320"/>
              </a:spcBef>
              <a:tabLst>
                <a:tab pos="355600" algn="l"/>
              </a:tabLst>
            </a:pPr>
            <a:r>
              <a:rPr lang="it-IT" sz="2400" dirty="0" smtClean="0"/>
              <a:t>x </a:t>
            </a:r>
            <a:r>
              <a:rPr lang="it-IT" sz="2400" b="1" dirty="0" smtClean="0"/>
              <a:t>=</a:t>
            </a:r>
            <a:r>
              <a:rPr lang="it-IT" sz="2400" dirty="0" smtClean="0"/>
              <a:t> 6 </a:t>
            </a:r>
            <a:r>
              <a:rPr lang="it-IT" sz="2400" spc="-5" dirty="0"/>
              <a:t>indica </a:t>
            </a:r>
            <a:r>
              <a:rPr lang="it-IT" sz="2400" dirty="0"/>
              <a:t>che ora </a:t>
            </a:r>
            <a:r>
              <a:rPr lang="it-IT" sz="2400" spc="-5" dirty="0"/>
              <a:t>la </a:t>
            </a:r>
            <a:r>
              <a:rPr lang="it-IT" sz="2400" dirty="0"/>
              <a:t>variabile x contiene </a:t>
            </a:r>
            <a:r>
              <a:rPr lang="it-IT" sz="2400" spc="-5" dirty="0"/>
              <a:t>il </a:t>
            </a:r>
            <a:r>
              <a:rPr lang="it-IT" sz="2400" dirty="0"/>
              <a:t>valore</a:t>
            </a:r>
            <a:r>
              <a:rPr lang="it-IT" sz="2400" spc="-80" dirty="0"/>
              <a:t> </a:t>
            </a:r>
            <a:r>
              <a:rPr lang="it-IT" sz="2400" dirty="0"/>
              <a:t>6</a:t>
            </a:r>
          </a:p>
          <a:p>
            <a:pPr marL="355600" indent="-342900">
              <a:lnSpc>
                <a:spcPct val="100000"/>
              </a:lnSpc>
              <a:spcBef>
                <a:spcPts val="219"/>
              </a:spcBef>
              <a:tabLst>
                <a:tab pos="355600" algn="l"/>
              </a:tabLst>
            </a:pPr>
            <a:r>
              <a:rPr lang="it-IT" sz="2400" dirty="0"/>
              <a:t>Attenzione! x</a:t>
            </a:r>
            <a:r>
              <a:rPr lang="it-IT" sz="2400" dirty="0" smtClean="0"/>
              <a:t> </a:t>
            </a:r>
            <a:r>
              <a:rPr lang="it-IT" sz="2400" b="1" dirty="0" smtClean="0"/>
              <a:t>=</a:t>
            </a:r>
            <a:r>
              <a:rPr lang="it-IT" sz="2400" dirty="0" smtClean="0"/>
              <a:t> 6 </a:t>
            </a:r>
            <a:r>
              <a:rPr lang="it-IT" sz="2400" dirty="0"/>
              <a:t>è </a:t>
            </a:r>
            <a:r>
              <a:rPr lang="it-IT" sz="2400" spc="-5" dirty="0"/>
              <a:t>diverso da </a:t>
            </a:r>
            <a:r>
              <a:rPr lang="it-IT" sz="2400" dirty="0"/>
              <a:t>x </a:t>
            </a:r>
            <a:r>
              <a:rPr lang="it-IT" sz="2400" dirty="0" smtClean="0"/>
              <a:t>==</a:t>
            </a:r>
            <a:r>
              <a:rPr lang="it-IT" sz="2400" spc="-105" dirty="0" smtClean="0"/>
              <a:t> </a:t>
            </a:r>
            <a:r>
              <a:rPr lang="it-IT" sz="2400" dirty="0"/>
              <a:t>6</a:t>
            </a:r>
          </a:p>
          <a:p>
            <a:pPr marL="755650" lvl="1" indent="-285750">
              <a:lnSpc>
                <a:spcPct val="100000"/>
              </a:lnSpc>
              <a:spcBef>
                <a:spcPts val="265"/>
              </a:spcBef>
              <a:buChar char="–"/>
              <a:tabLst>
                <a:tab pos="755650" algn="l"/>
              </a:tabLst>
            </a:pPr>
            <a:r>
              <a:rPr lang="it-IT" sz="2000" dirty="0"/>
              <a:t>Il </a:t>
            </a:r>
            <a:r>
              <a:rPr lang="it-IT" sz="2000" spc="-5" dirty="0"/>
              <a:t>primo </a:t>
            </a:r>
            <a:r>
              <a:rPr lang="it-IT" sz="2000" dirty="0"/>
              <a:t>modifica </a:t>
            </a:r>
            <a:r>
              <a:rPr lang="it-IT" sz="2000" spc="-5" dirty="0"/>
              <a:t>il </a:t>
            </a:r>
            <a:r>
              <a:rPr lang="it-IT" sz="2000" dirty="0"/>
              <a:t>valore </a:t>
            </a:r>
            <a:r>
              <a:rPr lang="it-IT" sz="2000" spc="-5" dirty="0"/>
              <a:t>della</a:t>
            </a:r>
            <a:r>
              <a:rPr lang="it-IT" sz="2000" spc="-95" dirty="0"/>
              <a:t> </a:t>
            </a:r>
            <a:r>
              <a:rPr lang="it-IT" sz="2000" dirty="0"/>
              <a:t>variabile</a:t>
            </a:r>
          </a:p>
          <a:p>
            <a:pPr marL="755650" lvl="1" indent="-285750">
              <a:lnSpc>
                <a:spcPct val="100000"/>
              </a:lnSpc>
              <a:spcBef>
                <a:spcPts val="200"/>
              </a:spcBef>
              <a:buChar char="–"/>
              <a:tabLst>
                <a:tab pos="755650" algn="l"/>
              </a:tabLst>
            </a:pPr>
            <a:r>
              <a:rPr lang="it-IT" sz="2000" dirty="0"/>
              <a:t>Il secondo </a:t>
            </a:r>
            <a:r>
              <a:rPr lang="it-IT" sz="2000" spc="-5" dirty="0"/>
              <a:t>predica </a:t>
            </a:r>
            <a:r>
              <a:rPr lang="it-IT" sz="2000" dirty="0"/>
              <a:t>sul valore corrente </a:t>
            </a:r>
            <a:r>
              <a:rPr lang="it-IT" sz="2000" spc="-5" dirty="0"/>
              <a:t>della</a:t>
            </a:r>
            <a:r>
              <a:rPr lang="it-IT" sz="2000" spc="-95" dirty="0"/>
              <a:t> </a:t>
            </a:r>
            <a:r>
              <a:rPr lang="it-IT" sz="2000" dirty="0"/>
              <a:t>variabile</a:t>
            </a:r>
          </a:p>
          <a:p>
            <a:pPr marL="355600" indent="-342900">
              <a:lnSpc>
                <a:spcPct val="100000"/>
              </a:lnSpc>
              <a:spcBef>
                <a:spcPts val="355"/>
              </a:spcBef>
              <a:tabLst>
                <a:tab pos="355600" algn="l"/>
              </a:tabLst>
            </a:pPr>
            <a:r>
              <a:rPr lang="it-IT" sz="2400" spc="-5" dirty="0"/>
              <a:t>Regole</a:t>
            </a:r>
            <a:r>
              <a:rPr lang="it-IT" sz="2400" spc="-90" dirty="0"/>
              <a:t> </a:t>
            </a:r>
            <a:r>
              <a:rPr lang="it-IT" sz="2400" dirty="0"/>
              <a:t>fondamentali:</a:t>
            </a:r>
          </a:p>
          <a:p>
            <a:pPr marL="762000" marR="519430" lvl="1" indent="-292100">
              <a:lnSpc>
                <a:spcPts val="2220"/>
              </a:lnSpc>
              <a:spcBef>
                <a:spcPts val="385"/>
              </a:spcBef>
              <a:buChar char="–"/>
              <a:tabLst>
                <a:tab pos="755650" algn="l"/>
              </a:tabLst>
            </a:pPr>
            <a:r>
              <a:rPr lang="it-IT" sz="2000" dirty="0"/>
              <a:t>A sinistra </a:t>
            </a:r>
            <a:r>
              <a:rPr lang="it-IT" sz="2000" spc="-5" dirty="0"/>
              <a:t>dell’operatore di </a:t>
            </a:r>
            <a:r>
              <a:rPr lang="it-IT" sz="2000" dirty="0"/>
              <a:t>assegnamento </a:t>
            </a:r>
            <a:r>
              <a:rPr lang="it-IT" sz="2000" spc="-5" dirty="0"/>
              <a:t>deve </a:t>
            </a:r>
            <a:r>
              <a:rPr lang="it-IT" sz="2000" dirty="0"/>
              <a:t>esserci </a:t>
            </a:r>
            <a:r>
              <a:rPr lang="it-IT" sz="2000" spc="-5" dirty="0"/>
              <a:t>il  </a:t>
            </a:r>
            <a:r>
              <a:rPr lang="it-IT" sz="2000" dirty="0"/>
              <a:t>nome </a:t>
            </a:r>
            <a:r>
              <a:rPr lang="it-IT" sz="2000" spc="-5" dirty="0"/>
              <a:t>di </a:t>
            </a:r>
            <a:r>
              <a:rPr lang="it-IT" sz="2000" dirty="0"/>
              <a:t>una e una sola</a:t>
            </a:r>
            <a:r>
              <a:rPr lang="it-IT" sz="2000" spc="-90" dirty="0"/>
              <a:t> </a:t>
            </a:r>
            <a:r>
              <a:rPr lang="it-IT" sz="2000" dirty="0"/>
              <a:t>variabile</a:t>
            </a:r>
          </a:p>
          <a:p>
            <a:pPr marL="762000" marR="300355" lvl="1" indent="-292100">
              <a:lnSpc>
                <a:spcPts val="2220"/>
              </a:lnSpc>
              <a:spcBef>
                <a:spcPts val="360"/>
              </a:spcBef>
              <a:buChar char="–"/>
              <a:tabLst>
                <a:tab pos="755650" algn="l"/>
              </a:tabLst>
            </a:pPr>
            <a:r>
              <a:rPr lang="it-IT" sz="2000" dirty="0"/>
              <a:t>A </a:t>
            </a:r>
            <a:r>
              <a:rPr lang="it-IT" sz="2000" spc="-5" dirty="0"/>
              <a:t>destra dell’operatore di </a:t>
            </a:r>
            <a:r>
              <a:rPr lang="it-IT" sz="2000" dirty="0"/>
              <a:t>assegnamento </a:t>
            </a:r>
            <a:r>
              <a:rPr lang="it-IT" sz="2000" spc="-5" dirty="0"/>
              <a:t>può </a:t>
            </a:r>
            <a:r>
              <a:rPr lang="it-IT" sz="2000" dirty="0"/>
              <a:t>esserci una  costante, una variabile o anche un’espressione</a:t>
            </a:r>
            <a:r>
              <a:rPr lang="it-IT" sz="2000" spc="-120" dirty="0"/>
              <a:t> </a:t>
            </a:r>
            <a:r>
              <a:rPr lang="it-IT" sz="2000" dirty="0"/>
              <a:t>complessa</a:t>
            </a:r>
          </a:p>
          <a:p>
            <a:pPr marL="762000" marR="300355" lvl="1" indent="-292100">
              <a:lnSpc>
                <a:spcPts val="2220"/>
              </a:lnSpc>
              <a:spcBef>
                <a:spcPts val="360"/>
              </a:spcBef>
              <a:buFont typeface="Arial" panose="020B0604020202020204" pitchFamily="34" charset="0"/>
              <a:buChar char="–"/>
              <a:tabLst>
                <a:tab pos="755650" algn="l"/>
              </a:tabLst>
            </a:pPr>
            <a:r>
              <a:rPr lang="it-IT" sz="2000" dirty="0"/>
              <a:t>Il tipo di dato della variabile a sinistra deve essere  compatibile con il tipo di dato ottenuto dall’espressione a  destra</a:t>
            </a:r>
          </a:p>
          <a:p>
            <a:pPr marL="0" indent="0">
              <a:buNone/>
            </a:pP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62</a:t>
            </a:fld>
            <a:endParaRPr lang="it-IT" dirty="0"/>
          </a:p>
        </p:txBody>
      </p:sp>
    </p:spTree>
    <p:extLst>
      <p:ext uri="{BB962C8B-B14F-4D97-AF65-F5344CB8AC3E}">
        <p14:creationId xmlns:p14="http://schemas.microsoft.com/office/powerpoint/2010/main" val="127788478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www.forexliveitalia.com/it/wp-content/uploads/2014/06/bertinoro-al-ceub-una-settimana-tra-calcoli-limiti-e-algoritmi.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65381" y="957730"/>
            <a:ext cx="2282825" cy="2282825"/>
          </a:xfrm>
          <a:prstGeom prst="rect">
            <a:avLst/>
          </a:prstGeom>
          <a:noFill/>
          <a:extLst>
            <a:ext uri="{909E8E84-426E-40DD-AFC4-6F175D3DCCD1}">
              <a14:hiddenFill xmlns:a14="http://schemas.microsoft.com/office/drawing/2010/main">
                <a:solidFill>
                  <a:srgbClr val="FFFFFF"/>
                </a:solidFill>
              </a14:hiddenFill>
            </a:ext>
          </a:extLst>
        </p:spPr>
      </p:pic>
      <p:sp>
        <p:nvSpPr>
          <p:cNvPr id="2" name="Titolo 1"/>
          <p:cNvSpPr>
            <a:spLocks noGrp="1"/>
          </p:cNvSpPr>
          <p:nvPr>
            <p:ph type="title"/>
          </p:nvPr>
        </p:nvSpPr>
        <p:spPr/>
        <p:txBody>
          <a:bodyPr/>
          <a:lstStyle/>
          <a:p>
            <a:r>
              <a:rPr lang="it-IT" dirty="0" smtClean="0"/>
              <a:t>Operazioni</a:t>
            </a:r>
            <a:endParaRPr lang="it-IT" dirty="0"/>
          </a:p>
        </p:txBody>
      </p:sp>
      <p:sp>
        <p:nvSpPr>
          <p:cNvPr id="3" name="Segnaposto contenuto 2"/>
          <p:cNvSpPr>
            <a:spLocks noGrp="1"/>
          </p:cNvSpPr>
          <p:nvPr>
            <p:ph idx="1"/>
          </p:nvPr>
        </p:nvSpPr>
        <p:spPr/>
        <p:txBody>
          <a:bodyPr>
            <a:normAutofit lnSpcReduction="10000"/>
          </a:bodyPr>
          <a:lstStyle/>
          <a:p>
            <a:pPr marL="355600" indent="-342900">
              <a:lnSpc>
                <a:spcPct val="100000"/>
              </a:lnSpc>
              <a:tabLst>
                <a:tab pos="355600" algn="l"/>
              </a:tabLst>
            </a:pPr>
            <a:r>
              <a:rPr lang="it-IT" sz="2600" spc="-5" dirty="0"/>
              <a:t>Operatori </a:t>
            </a:r>
            <a:r>
              <a:rPr lang="it-IT" sz="2600" dirty="0"/>
              <a:t>aritmetici: </a:t>
            </a:r>
            <a:r>
              <a:rPr lang="it-IT" sz="2600" b="1" spc="-5" dirty="0"/>
              <a:t>+</a:t>
            </a:r>
            <a:r>
              <a:rPr lang="it-IT" sz="2600" spc="-5" dirty="0"/>
              <a:t>, </a:t>
            </a:r>
            <a:r>
              <a:rPr lang="it-IT" sz="2600" b="1" spc="-5" dirty="0"/>
              <a:t>-</a:t>
            </a:r>
            <a:r>
              <a:rPr lang="it-IT" sz="2600" spc="-5" dirty="0"/>
              <a:t>, </a:t>
            </a:r>
            <a:r>
              <a:rPr lang="it-IT" sz="2600" b="1" spc="-5" dirty="0" smtClean="0"/>
              <a:t>/</a:t>
            </a:r>
            <a:r>
              <a:rPr lang="it-IT" sz="2600" spc="-5" dirty="0" smtClean="0"/>
              <a:t>, *,</a:t>
            </a:r>
            <a:r>
              <a:rPr lang="it-IT" sz="2600" spc="-85" dirty="0" smtClean="0"/>
              <a:t> </a:t>
            </a:r>
            <a:r>
              <a:rPr lang="it-IT" sz="2600" dirty="0"/>
              <a:t>...</a:t>
            </a:r>
          </a:p>
          <a:p>
            <a:pPr marL="755650" lvl="1" indent="-285750">
              <a:lnSpc>
                <a:spcPct val="100000"/>
              </a:lnSpc>
              <a:spcBef>
                <a:spcPts val="615"/>
              </a:spcBef>
              <a:buChar char="–"/>
              <a:tabLst>
                <a:tab pos="755650" algn="l"/>
              </a:tabLst>
            </a:pPr>
            <a:r>
              <a:rPr lang="it-IT" sz="2600" dirty="0"/>
              <a:t>agiscono sugli operandi </a:t>
            </a:r>
            <a:r>
              <a:rPr lang="it-IT" sz="2600" spc="-5" dirty="0"/>
              <a:t>(variabili </a:t>
            </a:r>
            <a:r>
              <a:rPr lang="it-IT" sz="2600" dirty="0"/>
              <a:t>o</a:t>
            </a:r>
            <a:r>
              <a:rPr lang="it-IT" sz="2600" spc="-110" dirty="0"/>
              <a:t> </a:t>
            </a:r>
            <a:r>
              <a:rPr lang="it-IT" sz="2600" dirty="0"/>
              <a:t>costanti)</a:t>
            </a:r>
          </a:p>
          <a:p>
            <a:pPr marL="755650" lvl="1" indent="-285750">
              <a:lnSpc>
                <a:spcPct val="100000"/>
              </a:lnSpc>
              <a:spcBef>
                <a:spcPts val="520"/>
              </a:spcBef>
              <a:buChar char="–"/>
              <a:tabLst>
                <a:tab pos="755650" algn="l"/>
              </a:tabLst>
            </a:pPr>
            <a:r>
              <a:rPr lang="it-IT" sz="2600" spc="-5" dirty="0"/>
              <a:t>producono </a:t>
            </a:r>
            <a:r>
              <a:rPr lang="it-IT" sz="2600" dirty="0"/>
              <a:t>un valore</a:t>
            </a:r>
            <a:r>
              <a:rPr lang="it-IT" sz="2600" spc="-95" dirty="0"/>
              <a:t> </a:t>
            </a:r>
            <a:r>
              <a:rPr lang="it-IT" sz="2600" dirty="0"/>
              <a:t>numerico</a:t>
            </a:r>
          </a:p>
          <a:p>
            <a:pPr marL="355600" indent="-342900">
              <a:lnSpc>
                <a:spcPct val="100000"/>
              </a:lnSpc>
              <a:spcBef>
                <a:spcPts val="715"/>
              </a:spcBef>
              <a:tabLst>
                <a:tab pos="355600" algn="l"/>
              </a:tabLst>
            </a:pPr>
            <a:r>
              <a:rPr lang="it-IT" sz="2600" spc="-5" dirty="0"/>
              <a:t>Operatori di </a:t>
            </a:r>
            <a:r>
              <a:rPr lang="it-IT" sz="2600" dirty="0"/>
              <a:t>confronto: </a:t>
            </a:r>
            <a:r>
              <a:rPr lang="it-IT" sz="2600" b="1" spc="-5" dirty="0"/>
              <a:t>&gt;</a:t>
            </a:r>
            <a:r>
              <a:rPr lang="it-IT" sz="2600" spc="-5" dirty="0"/>
              <a:t>, </a:t>
            </a:r>
            <a:r>
              <a:rPr lang="it-IT" sz="2600" b="1" spc="-5" dirty="0" smtClean="0"/>
              <a:t>==</a:t>
            </a:r>
            <a:r>
              <a:rPr lang="it-IT" sz="2600" spc="-5" dirty="0" smtClean="0"/>
              <a:t>, </a:t>
            </a:r>
            <a:r>
              <a:rPr lang="it-IT" sz="2600" b="1" spc="-5" dirty="0"/>
              <a:t>&lt;</a:t>
            </a:r>
            <a:r>
              <a:rPr lang="it-IT" sz="2600" spc="-5" dirty="0"/>
              <a:t>,</a:t>
            </a:r>
            <a:r>
              <a:rPr lang="it-IT" sz="2600" spc="-50" dirty="0"/>
              <a:t> </a:t>
            </a:r>
            <a:r>
              <a:rPr lang="it-IT" sz="2600" dirty="0"/>
              <a:t>…</a:t>
            </a:r>
          </a:p>
          <a:p>
            <a:pPr marL="755650" lvl="1" indent="-285750">
              <a:lnSpc>
                <a:spcPct val="100000"/>
              </a:lnSpc>
              <a:spcBef>
                <a:spcPts val="545"/>
              </a:spcBef>
              <a:buChar char="–"/>
              <a:tabLst>
                <a:tab pos="755650" algn="l"/>
              </a:tabLst>
            </a:pPr>
            <a:r>
              <a:rPr lang="it-IT" sz="2600" dirty="0"/>
              <a:t>agiscono sugli operandi </a:t>
            </a:r>
            <a:r>
              <a:rPr lang="it-IT" sz="2600" spc="-5" dirty="0"/>
              <a:t>(variabili </a:t>
            </a:r>
            <a:r>
              <a:rPr lang="it-IT" sz="2600" dirty="0"/>
              <a:t>o</a:t>
            </a:r>
            <a:r>
              <a:rPr lang="it-IT" sz="2600" spc="-110" dirty="0"/>
              <a:t> </a:t>
            </a:r>
            <a:r>
              <a:rPr lang="it-IT" sz="2600" dirty="0"/>
              <a:t>costanti)</a:t>
            </a:r>
          </a:p>
          <a:p>
            <a:pPr marL="755650" lvl="1" indent="-285750">
              <a:lnSpc>
                <a:spcPct val="100000"/>
              </a:lnSpc>
              <a:spcBef>
                <a:spcPts val="620"/>
              </a:spcBef>
              <a:buChar char="–"/>
              <a:tabLst>
                <a:tab pos="755650" algn="l"/>
              </a:tabLst>
            </a:pPr>
            <a:r>
              <a:rPr lang="it-IT" sz="2600" spc="-5" dirty="0"/>
              <a:t>producono </a:t>
            </a:r>
            <a:r>
              <a:rPr lang="it-IT" sz="2600" dirty="0"/>
              <a:t>un valore </a:t>
            </a:r>
            <a:r>
              <a:rPr lang="it-IT" sz="2600" spc="-5" dirty="0"/>
              <a:t>logico (vero </a:t>
            </a:r>
            <a:r>
              <a:rPr lang="it-IT" sz="2600" dirty="0"/>
              <a:t>o</a:t>
            </a:r>
            <a:r>
              <a:rPr lang="it-IT" sz="2600" spc="-70" dirty="0"/>
              <a:t> </a:t>
            </a:r>
            <a:r>
              <a:rPr lang="it-IT" sz="2600" dirty="0"/>
              <a:t>falso)</a:t>
            </a:r>
          </a:p>
          <a:p>
            <a:pPr marL="355600" indent="-342900">
              <a:lnSpc>
                <a:spcPct val="100000"/>
              </a:lnSpc>
              <a:spcBef>
                <a:spcPts val="615"/>
              </a:spcBef>
              <a:tabLst>
                <a:tab pos="355600" algn="l"/>
              </a:tabLst>
            </a:pPr>
            <a:r>
              <a:rPr lang="it-IT" sz="2600" dirty="0"/>
              <a:t>Funzioni: </a:t>
            </a:r>
            <a:r>
              <a:rPr lang="it-IT" sz="2600" b="1" dirty="0"/>
              <a:t>cos(</a:t>
            </a:r>
            <a:r>
              <a:rPr lang="it-IT" sz="2600" dirty="0"/>
              <a:t>x</a:t>
            </a:r>
            <a:r>
              <a:rPr lang="it-IT" sz="2600" b="1" dirty="0"/>
              <a:t>)</a:t>
            </a:r>
            <a:r>
              <a:rPr lang="it-IT" sz="2600" dirty="0"/>
              <a:t>, </a:t>
            </a:r>
            <a:r>
              <a:rPr lang="it-IT" sz="2600" b="1" spc="-5" dirty="0"/>
              <a:t>log(</a:t>
            </a:r>
            <a:r>
              <a:rPr lang="it-IT" sz="2600" spc="-5" dirty="0"/>
              <a:t>x</a:t>
            </a:r>
            <a:r>
              <a:rPr lang="it-IT" sz="2600" b="1" spc="-5" dirty="0"/>
              <a:t>)</a:t>
            </a:r>
            <a:r>
              <a:rPr lang="it-IT" sz="2600" spc="-5" dirty="0"/>
              <a:t>,</a:t>
            </a:r>
            <a:r>
              <a:rPr lang="it-IT" sz="2600" spc="-100" dirty="0"/>
              <a:t> </a:t>
            </a:r>
            <a:r>
              <a:rPr lang="it-IT" sz="2600" dirty="0"/>
              <a:t>…</a:t>
            </a:r>
          </a:p>
          <a:p>
            <a:pPr marL="762000" marR="5080" lvl="1" indent="-292100">
              <a:lnSpc>
                <a:spcPct val="101499"/>
              </a:lnSpc>
              <a:spcBef>
                <a:spcPts val="500"/>
              </a:spcBef>
              <a:buChar char="–"/>
              <a:tabLst>
                <a:tab pos="755650" algn="l"/>
              </a:tabLst>
            </a:pPr>
            <a:r>
              <a:rPr lang="it-IT" sz="2600" dirty="0"/>
              <a:t>agiscono su valori </a:t>
            </a:r>
            <a:r>
              <a:rPr lang="it-IT" sz="2600" spc="-5" dirty="0"/>
              <a:t>detti parametri (variabili </a:t>
            </a:r>
            <a:r>
              <a:rPr lang="it-IT" sz="2600" dirty="0"/>
              <a:t>oppure  costanti)</a:t>
            </a:r>
          </a:p>
          <a:p>
            <a:pPr marL="755650" lvl="1" indent="-285750">
              <a:lnSpc>
                <a:spcPct val="100000"/>
              </a:lnSpc>
              <a:spcBef>
                <a:spcPts val="595"/>
              </a:spcBef>
              <a:buChar char="–"/>
              <a:tabLst>
                <a:tab pos="755650" algn="l"/>
              </a:tabLst>
            </a:pPr>
            <a:r>
              <a:rPr lang="it-IT" sz="2600" spc="-5" dirty="0"/>
              <a:t>producono </a:t>
            </a:r>
            <a:r>
              <a:rPr lang="it-IT" sz="2600" dirty="0"/>
              <a:t>un</a:t>
            </a:r>
            <a:r>
              <a:rPr lang="it-IT" sz="2600" spc="-90" dirty="0"/>
              <a:t> </a:t>
            </a:r>
            <a:r>
              <a:rPr lang="it-IT" sz="2600" dirty="0"/>
              <a:t>valore</a:t>
            </a:r>
          </a:p>
          <a:p>
            <a:pPr marL="0" indent="0">
              <a:buNone/>
            </a:pP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63</a:t>
            </a:fld>
            <a:endParaRPr lang="it-IT" dirty="0"/>
          </a:p>
        </p:txBody>
      </p:sp>
    </p:spTree>
    <p:extLst>
      <p:ext uri="{BB962C8B-B14F-4D97-AF65-F5344CB8AC3E}">
        <p14:creationId xmlns:p14="http://schemas.microsoft.com/office/powerpoint/2010/main" val="266890699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Operazioni</a:t>
            </a:r>
            <a:endParaRPr lang="it-IT" dirty="0"/>
          </a:p>
        </p:txBody>
      </p:sp>
      <p:sp>
        <p:nvSpPr>
          <p:cNvPr id="3" name="Segnaposto contenuto 2"/>
          <p:cNvSpPr>
            <a:spLocks noGrp="1"/>
          </p:cNvSpPr>
          <p:nvPr>
            <p:ph idx="1"/>
          </p:nvPr>
        </p:nvSpPr>
        <p:spPr>
          <a:xfrm>
            <a:off x="628650" y="1825625"/>
            <a:ext cx="7886700" cy="3260181"/>
          </a:xfrm>
        </p:spPr>
        <p:txBody>
          <a:bodyPr/>
          <a:lstStyle/>
          <a:p>
            <a:pPr marL="355600" indent="-342900">
              <a:lnSpc>
                <a:spcPct val="100000"/>
              </a:lnSpc>
              <a:tabLst>
                <a:tab pos="355600" algn="l"/>
              </a:tabLst>
            </a:pPr>
            <a:r>
              <a:rPr lang="it-IT" sz="2400" spc="-5" dirty="0"/>
              <a:t>Procedure: </a:t>
            </a:r>
            <a:r>
              <a:rPr lang="it-IT" sz="2400" b="1" dirty="0"/>
              <a:t>Leggi(</a:t>
            </a:r>
            <a:r>
              <a:rPr lang="it-IT" sz="2400" dirty="0"/>
              <a:t>X</a:t>
            </a:r>
            <a:r>
              <a:rPr lang="it-IT" sz="2400" b="1" dirty="0"/>
              <a:t>)</a:t>
            </a:r>
            <a:r>
              <a:rPr lang="it-IT" sz="2400" dirty="0"/>
              <a:t>, </a:t>
            </a:r>
            <a:r>
              <a:rPr lang="it-IT" sz="2400" b="1" dirty="0"/>
              <a:t>Scrivi(</a:t>
            </a:r>
            <a:r>
              <a:rPr lang="it-IT" sz="2400" dirty="0"/>
              <a:t>N</a:t>
            </a:r>
            <a:r>
              <a:rPr lang="it-IT" sz="2400" b="1" dirty="0"/>
              <a:t>)</a:t>
            </a:r>
            <a:r>
              <a:rPr lang="it-IT" sz="2400" dirty="0"/>
              <a:t>,</a:t>
            </a:r>
            <a:r>
              <a:rPr lang="it-IT" sz="2400" spc="-120" dirty="0"/>
              <a:t> </a:t>
            </a:r>
            <a:r>
              <a:rPr lang="it-IT" sz="2400" dirty="0"/>
              <a:t>…</a:t>
            </a:r>
          </a:p>
          <a:p>
            <a:pPr marL="755650" lvl="1" indent="-285750">
              <a:lnSpc>
                <a:spcPct val="100000"/>
              </a:lnSpc>
              <a:spcBef>
                <a:spcPts val="615"/>
              </a:spcBef>
              <a:buChar char="–"/>
              <a:tabLst>
                <a:tab pos="755650" algn="l"/>
              </a:tabLst>
            </a:pPr>
            <a:r>
              <a:rPr lang="it-IT" sz="2400" dirty="0"/>
              <a:t>agiscono su valori </a:t>
            </a:r>
            <a:r>
              <a:rPr lang="it-IT" sz="2400" spc="-5" dirty="0"/>
              <a:t>detti</a:t>
            </a:r>
            <a:r>
              <a:rPr lang="it-IT" sz="2400" spc="-114" dirty="0"/>
              <a:t> </a:t>
            </a:r>
            <a:r>
              <a:rPr lang="it-IT" sz="2400" spc="-5" dirty="0"/>
              <a:t>parametri</a:t>
            </a:r>
            <a:endParaRPr lang="it-IT" sz="2400" dirty="0"/>
          </a:p>
          <a:p>
            <a:pPr marL="755650" lvl="1" indent="-285750">
              <a:lnSpc>
                <a:spcPct val="100000"/>
              </a:lnSpc>
              <a:spcBef>
                <a:spcPts val="520"/>
              </a:spcBef>
              <a:buChar char="–"/>
              <a:tabLst>
                <a:tab pos="755650" algn="l"/>
              </a:tabLst>
            </a:pPr>
            <a:r>
              <a:rPr lang="it-IT" sz="2400" dirty="0"/>
              <a:t>effettuano</a:t>
            </a:r>
            <a:r>
              <a:rPr lang="it-IT" sz="2400" spc="-110" dirty="0"/>
              <a:t> </a:t>
            </a:r>
            <a:r>
              <a:rPr lang="it-IT" sz="2400" dirty="0"/>
              <a:t>operazioni</a:t>
            </a:r>
          </a:p>
          <a:p>
            <a:pPr marL="355600" indent="-342900">
              <a:lnSpc>
                <a:spcPct val="100000"/>
              </a:lnSpc>
              <a:spcBef>
                <a:spcPts val="715"/>
              </a:spcBef>
              <a:tabLst>
                <a:tab pos="355600" algn="l"/>
              </a:tabLst>
            </a:pPr>
            <a:r>
              <a:rPr lang="it-IT" sz="2400" spc="-5" dirty="0"/>
              <a:t>Espressione: </a:t>
            </a:r>
            <a:r>
              <a:rPr lang="it-IT" sz="2400" b="1" dirty="0" smtClean="0"/>
              <a:t>5</a:t>
            </a:r>
            <a:r>
              <a:rPr lang="it-IT" sz="2400" dirty="0" smtClean="0"/>
              <a:t> + </a:t>
            </a:r>
            <a:r>
              <a:rPr lang="it-IT" sz="2400" b="1" dirty="0" smtClean="0"/>
              <a:t>cos(</a:t>
            </a:r>
            <a:r>
              <a:rPr lang="it-IT" sz="2400" dirty="0" smtClean="0"/>
              <a:t>Y</a:t>
            </a:r>
            <a:r>
              <a:rPr lang="it-IT" sz="2400" b="1" dirty="0"/>
              <a:t>)</a:t>
            </a:r>
            <a:r>
              <a:rPr lang="it-IT" sz="2400" dirty="0"/>
              <a:t>,</a:t>
            </a:r>
            <a:r>
              <a:rPr lang="it-IT" sz="2400" spc="-85" dirty="0"/>
              <a:t> </a:t>
            </a:r>
            <a:r>
              <a:rPr lang="it-IT" sz="2400" dirty="0"/>
              <a:t>...</a:t>
            </a:r>
          </a:p>
          <a:p>
            <a:pPr marL="762000" marR="5080" lvl="1" indent="-292100">
              <a:lnSpc>
                <a:spcPct val="101499"/>
              </a:lnSpc>
              <a:spcBef>
                <a:spcPts val="500"/>
              </a:spcBef>
              <a:buChar char="–"/>
              <a:tabLst>
                <a:tab pos="755650" algn="l"/>
              </a:tabLst>
            </a:pPr>
            <a:r>
              <a:rPr lang="it-IT" sz="2400" dirty="0"/>
              <a:t>composizione </a:t>
            </a:r>
            <a:r>
              <a:rPr lang="it-IT" sz="2400" spc="-5" dirty="0"/>
              <a:t>di </a:t>
            </a:r>
            <a:r>
              <a:rPr lang="it-IT" sz="2400" dirty="0"/>
              <a:t>operatori, funzioni, variabili</a:t>
            </a:r>
            <a:r>
              <a:rPr lang="it-IT" sz="2400" spc="-120" dirty="0"/>
              <a:t> </a:t>
            </a:r>
            <a:r>
              <a:rPr lang="it-IT" sz="2400" dirty="0"/>
              <a:t>e  costanti</a:t>
            </a:r>
          </a:p>
          <a:p>
            <a:pPr marL="755650" lvl="1" indent="-285750">
              <a:lnSpc>
                <a:spcPct val="100000"/>
              </a:lnSpc>
              <a:spcBef>
                <a:spcPts val="495"/>
              </a:spcBef>
              <a:buChar char="–"/>
              <a:tabLst>
                <a:tab pos="755650" algn="l"/>
              </a:tabLst>
            </a:pPr>
            <a:r>
              <a:rPr lang="it-IT" sz="2400" dirty="0"/>
              <a:t>ad essa è associato un</a:t>
            </a:r>
            <a:r>
              <a:rPr lang="it-IT" sz="2400" spc="-120" dirty="0"/>
              <a:t> </a:t>
            </a:r>
            <a:r>
              <a:rPr lang="it-IT" sz="2400" dirty="0" smtClean="0"/>
              <a:t>valore</a:t>
            </a:r>
            <a:endParaRPr lang="it-IT" sz="2400"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64</a:t>
            </a:fld>
            <a:endParaRPr lang="it-IT" dirty="0"/>
          </a:p>
        </p:txBody>
      </p:sp>
    </p:spTree>
    <p:extLst>
      <p:ext uri="{BB962C8B-B14F-4D97-AF65-F5344CB8AC3E}">
        <p14:creationId xmlns:p14="http://schemas.microsoft.com/office/powerpoint/2010/main" val="49005201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Regole sulle operazioni</a:t>
            </a:r>
            <a:endParaRPr lang="it-IT" dirty="0"/>
          </a:p>
        </p:txBody>
      </p:sp>
      <p:sp>
        <p:nvSpPr>
          <p:cNvPr id="3" name="Segnaposto contenuto 2"/>
          <p:cNvSpPr>
            <a:spLocks noGrp="1"/>
          </p:cNvSpPr>
          <p:nvPr>
            <p:ph idx="1"/>
          </p:nvPr>
        </p:nvSpPr>
        <p:spPr/>
        <p:txBody>
          <a:bodyPr/>
          <a:lstStyle/>
          <a:p>
            <a:pPr marL="355600" marR="930910" indent="-342900">
              <a:lnSpc>
                <a:spcPct val="101200"/>
              </a:lnSpc>
              <a:tabLst>
                <a:tab pos="355600" algn="l"/>
              </a:tabLst>
            </a:pPr>
            <a:r>
              <a:rPr lang="it-IT" sz="2100" dirty="0"/>
              <a:t>Una operazione </a:t>
            </a:r>
            <a:r>
              <a:rPr lang="it-IT" sz="2100" spc="-5" dirty="0"/>
              <a:t>deve terminare </a:t>
            </a:r>
            <a:r>
              <a:rPr lang="it-IT" sz="2100" dirty="0"/>
              <a:t>entro</a:t>
            </a:r>
            <a:r>
              <a:rPr lang="it-IT" sz="2100" spc="-85" dirty="0"/>
              <a:t> </a:t>
            </a:r>
            <a:r>
              <a:rPr lang="it-IT" sz="2100" dirty="0"/>
              <a:t>un  </a:t>
            </a:r>
            <a:r>
              <a:rPr lang="it-IT" sz="2100" spc="-5" dirty="0"/>
              <a:t>intervallo </a:t>
            </a:r>
            <a:r>
              <a:rPr lang="it-IT" sz="2100" dirty="0"/>
              <a:t>finito </a:t>
            </a:r>
            <a:r>
              <a:rPr lang="it-IT" sz="2100" spc="-5" dirty="0"/>
              <a:t>di</a:t>
            </a:r>
            <a:r>
              <a:rPr lang="it-IT" sz="2100" spc="-80" dirty="0"/>
              <a:t> </a:t>
            </a:r>
            <a:r>
              <a:rPr lang="it-IT" sz="2100" spc="-5" dirty="0" smtClean="0"/>
              <a:t>tempo</a:t>
            </a:r>
            <a:endParaRPr lang="it-IT" sz="2100" dirty="0" smtClean="0"/>
          </a:p>
          <a:p>
            <a:pPr marL="357188" marR="930910" indent="0">
              <a:lnSpc>
                <a:spcPct val="101200"/>
              </a:lnSpc>
              <a:buNone/>
              <a:tabLst>
                <a:tab pos="355600" algn="l"/>
              </a:tabLst>
            </a:pPr>
            <a:r>
              <a:rPr lang="it-IT" sz="2100" spc="-5" dirty="0" smtClean="0"/>
              <a:t>(Es</a:t>
            </a:r>
            <a:r>
              <a:rPr lang="it-IT" sz="2100" spc="-5" dirty="0"/>
              <a:t>.: </a:t>
            </a:r>
            <a:r>
              <a:rPr lang="it-IT" sz="2100" dirty="0"/>
              <a:t>calcolare </a:t>
            </a:r>
            <a:r>
              <a:rPr lang="it-IT" sz="2100" spc="-5" dirty="0"/>
              <a:t>le </a:t>
            </a:r>
            <a:r>
              <a:rPr lang="it-IT" sz="2100" dirty="0"/>
              <a:t>cifre </a:t>
            </a:r>
            <a:r>
              <a:rPr lang="it-IT" sz="2100" spc="-5" dirty="0"/>
              <a:t>decimale di </a:t>
            </a:r>
            <a:r>
              <a:rPr lang="it-IT" sz="2100" dirty="0">
                <a:latin typeface="Symbol"/>
                <a:cs typeface="Symbol"/>
              </a:rPr>
              <a:t></a:t>
            </a:r>
            <a:r>
              <a:rPr lang="it-IT" sz="2100" dirty="0" smtClean="0"/>
              <a:t>,</a:t>
            </a:r>
            <a:r>
              <a:rPr lang="it-IT" sz="2100" spc="-70" dirty="0" smtClean="0"/>
              <a:t> </a:t>
            </a:r>
            <a:r>
              <a:rPr lang="it-IT" sz="2100" spc="-5" dirty="0"/>
              <a:t>NO!)</a:t>
            </a:r>
            <a:endParaRPr lang="it-IT" sz="2100" dirty="0"/>
          </a:p>
          <a:p>
            <a:pPr marL="355600" marR="902969" indent="-342900">
              <a:lnSpc>
                <a:spcPts val="3329"/>
              </a:lnSpc>
              <a:spcBef>
                <a:spcPts val="844"/>
              </a:spcBef>
              <a:tabLst>
                <a:tab pos="355600" algn="l"/>
              </a:tabLst>
            </a:pPr>
            <a:r>
              <a:rPr lang="it-IT" sz="2100" dirty="0"/>
              <a:t>Una operazione </a:t>
            </a:r>
            <a:r>
              <a:rPr lang="it-IT" sz="2100" spc="-5" dirty="0"/>
              <a:t>deve produrre </a:t>
            </a:r>
            <a:r>
              <a:rPr lang="it-IT" sz="2100" dirty="0"/>
              <a:t>un effetto  osservabile</a:t>
            </a:r>
          </a:p>
          <a:p>
            <a:pPr marL="357188" indent="0">
              <a:lnSpc>
                <a:spcPts val="3295"/>
              </a:lnSpc>
              <a:buNone/>
            </a:pPr>
            <a:r>
              <a:rPr lang="it-IT" sz="2100" spc="-5" dirty="0"/>
              <a:t>(Es.: pensare </a:t>
            </a:r>
            <a:r>
              <a:rPr lang="it-IT" sz="2100" dirty="0"/>
              <a:t>al numero 5,</a:t>
            </a:r>
            <a:r>
              <a:rPr lang="it-IT" sz="2100" spc="-85" dirty="0"/>
              <a:t> </a:t>
            </a:r>
            <a:r>
              <a:rPr lang="it-IT" sz="2100" spc="-5" dirty="0"/>
              <a:t>NO!)</a:t>
            </a:r>
            <a:endParaRPr lang="it-IT" sz="2100" dirty="0"/>
          </a:p>
          <a:p>
            <a:pPr marL="355600" marR="5080" indent="-342900">
              <a:lnSpc>
                <a:spcPct val="100099"/>
              </a:lnSpc>
              <a:spcBef>
                <a:spcPts val="605"/>
              </a:spcBef>
              <a:tabLst>
                <a:tab pos="355600" algn="l"/>
              </a:tabLst>
            </a:pPr>
            <a:r>
              <a:rPr lang="it-IT" sz="2100" dirty="0"/>
              <a:t>Un operazione deve produrre lo stesso effetto  ogni volta che viene eseguita a </a:t>
            </a:r>
            <a:r>
              <a:rPr lang="it-IT" sz="2100" dirty="0" smtClean="0"/>
              <a:t>partire </a:t>
            </a:r>
            <a:r>
              <a:rPr lang="it-IT" sz="2100" dirty="0"/>
              <a:t>dalle  stesse condizioni iniziali</a:t>
            </a:r>
          </a:p>
          <a:p>
            <a:pPr marL="357188" indent="0">
              <a:lnSpc>
                <a:spcPct val="100000"/>
              </a:lnSpc>
              <a:spcBef>
                <a:spcPts val="40"/>
              </a:spcBef>
              <a:buFont typeface="Arial" panose="020B0604020202020204" pitchFamily="34" charset="0"/>
              <a:buNone/>
            </a:pPr>
            <a:endParaRPr lang="it-IT" sz="2100" dirty="0" smtClean="0"/>
          </a:p>
          <a:p>
            <a:pPr marL="357188" indent="0">
              <a:lnSpc>
                <a:spcPct val="100000"/>
              </a:lnSpc>
              <a:spcBef>
                <a:spcPts val="40"/>
              </a:spcBef>
              <a:buFont typeface="Arial" panose="020B0604020202020204" pitchFamily="34" charset="0"/>
              <a:buNone/>
            </a:pPr>
            <a:r>
              <a:rPr lang="it-IT" sz="2100" dirty="0" smtClean="0"/>
              <a:t>(</a:t>
            </a:r>
            <a:r>
              <a:rPr lang="it-IT" sz="2100" dirty="0"/>
              <a:t>Es. 5+10=15 deve valere sempre)</a:t>
            </a:r>
          </a:p>
          <a:p>
            <a:pPr marL="0" indent="0">
              <a:buNone/>
            </a:pP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65</a:t>
            </a:fld>
            <a:endParaRPr lang="it-IT" dirty="0"/>
          </a:p>
        </p:txBody>
      </p:sp>
    </p:spTree>
    <p:extLst>
      <p:ext uri="{BB962C8B-B14F-4D97-AF65-F5344CB8AC3E}">
        <p14:creationId xmlns:p14="http://schemas.microsoft.com/office/powerpoint/2010/main" val="395265484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Strutture di controllo</a:t>
            </a:r>
            <a:endParaRPr lang="it-IT" dirty="0"/>
          </a:p>
        </p:txBody>
      </p:sp>
      <p:sp>
        <p:nvSpPr>
          <p:cNvPr id="3" name="Segnaposto contenuto 2"/>
          <p:cNvSpPr>
            <a:spLocks noGrp="1"/>
          </p:cNvSpPr>
          <p:nvPr>
            <p:ph idx="1"/>
          </p:nvPr>
        </p:nvSpPr>
        <p:spPr>
          <a:xfrm>
            <a:off x="628650" y="1825625"/>
            <a:ext cx="7886700" cy="2598329"/>
          </a:xfrm>
        </p:spPr>
        <p:txBody>
          <a:bodyPr/>
          <a:lstStyle/>
          <a:p>
            <a:pPr marL="355600" marR="95250" indent="-342900">
              <a:lnSpc>
                <a:spcPct val="101200"/>
              </a:lnSpc>
              <a:tabLst>
                <a:tab pos="355600" algn="l"/>
              </a:tabLst>
            </a:pPr>
            <a:r>
              <a:rPr lang="it-IT" sz="2400" b="1" dirty="0">
                <a:solidFill>
                  <a:srgbClr val="FFC000"/>
                </a:solidFill>
              </a:rPr>
              <a:t>Sequenza</a:t>
            </a:r>
            <a:r>
              <a:rPr lang="it-IT" sz="2400" dirty="0"/>
              <a:t>: </a:t>
            </a:r>
            <a:r>
              <a:rPr lang="it-IT" sz="2400" spc="-5" dirty="0"/>
              <a:t>le </a:t>
            </a:r>
            <a:r>
              <a:rPr lang="it-IT" sz="2400" dirty="0"/>
              <a:t>operazioni sono eseguite una</a:t>
            </a:r>
            <a:r>
              <a:rPr lang="it-IT" sz="2400" spc="-120" dirty="0"/>
              <a:t> </a:t>
            </a:r>
            <a:r>
              <a:rPr lang="it-IT" sz="2400" spc="-5" dirty="0"/>
              <a:t>in  </a:t>
            </a:r>
            <a:r>
              <a:rPr lang="it-IT" sz="2400" dirty="0"/>
              <a:t>seguito</a:t>
            </a:r>
            <a:r>
              <a:rPr lang="it-IT" sz="2400" spc="-100" dirty="0"/>
              <a:t> </a:t>
            </a:r>
            <a:r>
              <a:rPr lang="it-IT" sz="2400" dirty="0"/>
              <a:t>all’altra</a:t>
            </a:r>
          </a:p>
          <a:p>
            <a:pPr marL="355600" marR="5080" indent="-342900">
              <a:lnSpc>
                <a:spcPct val="102000"/>
              </a:lnSpc>
              <a:spcBef>
                <a:spcPts val="545"/>
              </a:spcBef>
              <a:tabLst>
                <a:tab pos="355600" algn="l"/>
              </a:tabLst>
            </a:pPr>
            <a:r>
              <a:rPr lang="it-IT" sz="2400" b="1" dirty="0">
                <a:solidFill>
                  <a:srgbClr val="FFC000"/>
                </a:solidFill>
              </a:rPr>
              <a:t>Selezione</a:t>
            </a:r>
            <a:r>
              <a:rPr lang="it-IT" sz="2400" dirty="0"/>
              <a:t>: </a:t>
            </a:r>
            <a:r>
              <a:rPr lang="it-IT" sz="2400" spc="-5" dirty="0"/>
              <a:t>blocchi di </a:t>
            </a:r>
            <a:r>
              <a:rPr lang="it-IT" sz="2400" dirty="0"/>
              <a:t>operazioni sono</a:t>
            </a:r>
            <a:r>
              <a:rPr lang="it-IT" sz="2400" spc="-105" dirty="0"/>
              <a:t> </a:t>
            </a:r>
            <a:r>
              <a:rPr lang="it-IT" sz="2400" dirty="0"/>
              <a:t>eseguite  </a:t>
            </a:r>
            <a:r>
              <a:rPr lang="it-IT" sz="2400" spc="-5" dirty="0"/>
              <a:t>in</a:t>
            </a:r>
            <a:r>
              <a:rPr lang="it-IT" sz="2400" spc="-95" dirty="0"/>
              <a:t> </a:t>
            </a:r>
            <a:r>
              <a:rPr lang="it-IT" sz="2400" dirty="0"/>
              <a:t>alternativa</a:t>
            </a:r>
          </a:p>
          <a:p>
            <a:pPr marL="355600" marR="1534160" indent="-342900">
              <a:lnSpc>
                <a:spcPts val="3329"/>
              </a:lnSpc>
              <a:spcBef>
                <a:spcPts val="745"/>
              </a:spcBef>
              <a:tabLst>
                <a:tab pos="355600" algn="l"/>
              </a:tabLst>
            </a:pPr>
            <a:r>
              <a:rPr lang="it-IT" sz="2400" b="1" dirty="0">
                <a:solidFill>
                  <a:srgbClr val="FFC000"/>
                </a:solidFill>
              </a:rPr>
              <a:t>Iterazione</a:t>
            </a:r>
            <a:r>
              <a:rPr lang="it-IT" sz="2400" dirty="0"/>
              <a:t>: </a:t>
            </a:r>
            <a:r>
              <a:rPr lang="it-IT" sz="2400" spc="-5" dirty="0"/>
              <a:t>blocchi di </a:t>
            </a:r>
            <a:r>
              <a:rPr lang="it-IT" sz="2400" dirty="0"/>
              <a:t>operazioni</a:t>
            </a:r>
            <a:r>
              <a:rPr lang="it-IT" sz="2400" spc="-90" dirty="0"/>
              <a:t> </a:t>
            </a:r>
            <a:r>
              <a:rPr lang="it-IT" sz="2400" dirty="0"/>
              <a:t>sono  eseguite </a:t>
            </a:r>
            <a:r>
              <a:rPr lang="it-IT" sz="2400" spc="-5" dirty="0"/>
              <a:t>diverse</a:t>
            </a:r>
            <a:r>
              <a:rPr lang="it-IT" sz="2400" spc="-105" dirty="0"/>
              <a:t> </a:t>
            </a:r>
            <a:r>
              <a:rPr lang="it-IT" sz="2400" dirty="0"/>
              <a:t>volte</a:t>
            </a:r>
          </a:p>
          <a:p>
            <a:pPr marL="0" indent="0">
              <a:buNone/>
            </a:pP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66</a:t>
            </a:fld>
            <a:endParaRPr lang="it-IT" dirty="0"/>
          </a:p>
        </p:txBody>
      </p:sp>
      <p:pic>
        <p:nvPicPr>
          <p:cNvPr id="2050" name="Picture 2" descr="http://digilander.libero.it/tonybisbis/quarta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7918" y="4329935"/>
            <a:ext cx="5330825" cy="1808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950179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Rappresentazione di un algoritmo</a:t>
            </a:r>
            <a:endParaRPr lang="it-IT" dirty="0"/>
          </a:p>
        </p:txBody>
      </p:sp>
      <p:sp>
        <p:nvSpPr>
          <p:cNvPr id="3" name="Segnaposto contenuto 2"/>
          <p:cNvSpPr>
            <a:spLocks noGrp="1"/>
          </p:cNvSpPr>
          <p:nvPr>
            <p:ph idx="1"/>
          </p:nvPr>
        </p:nvSpPr>
        <p:spPr/>
        <p:txBody>
          <a:bodyPr>
            <a:normAutofit/>
          </a:bodyPr>
          <a:lstStyle/>
          <a:p>
            <a:pPr marL="480695" marR="5080" indent="-467995" algn="just">
              <a:lnSpc>
                <a:spcPct val="99700"/>
              </a:lnSpc>
              <a:tabLst>
                <a:tab pos="355600" algn="l"/>
              </a:tabLst>
            </a:pPr>
            <a:r>
              <a:rPr lang="it-IT" sz="2200" dirty="0"/>
              <a:t>I </a:t>
            </a:r>
            <a:r>
              <a:rPr lang="it-IT" sz="2200" spc="-5" dirty="0"/>
              <a:t>linguaggi per descrivere gli </a:t>
            </a:r>
            <a:r>
              <a:rPr lang="it-IT" sz="2200" dirty="0"/>
              <a:t>algoritmi </a:t>
            </a:r>
            <a:r>
              <a:rPr lang="it-IT" sz="2200" spc="-5" dirty="0"/>
              <a:t>devono  </a:t>
            </a:r>
            <a:r>
              <a:rPr lang="it-IT" sz="2200" dirty="0"/>
              <a:t>essere noti all’uomo che </a:t>
            </a:r>
            <a:r>
              <a:rPr lang="it-IT" sz="2200" spc="-5" dirty="0"/>
              <a:t>progetta </a:t>
            </a:r>
            <a:r>
              <a:rPr lang="it-IT" sz="2200" spc="-5" dirty="0" smtClean="0"/>
              <a:t>e </a:t>
            </a:r>
            <a:r>
              <a:rPr lang="it-IT" sz="2200" dirty="0" smtClean="0"/>
              <a:t>al </a:t>
            </a:r>
            <a:r>
              <a:rPr lang="it-IT" sz="2200" dirty="0"/>
              <a:t>calcolatore che </a:t>
            </a:r>
            <a:r>
              <a:rPr lang="it-IT" sz="2200" spc="-5" dirty="0"/>
              <a:t>deve</a:t>
            </a:r>
            <a:r>
              <a:rPr lang="it-IT" sz="2200" spc="-120" dirty="0"/>
              <a:t> </a:t>
            </a:r>
            <a:r>
              <a:rPr lang="it-IT" sz="2200" dirty="0"/>
              <a:t>eseguirli</a:t>
            </a:r>
          </a:p>
          <a:p>
            <a:pPr marL="480695" marR="692785" indent="-467995">
              <a:lnSpc>
                <a:spcPts val="3329"/>
              </a:lnSpc>
              <a:spcBef>
                <a:spcPts val="844"/>
              </a:spcBef>
              <a:tabLst>
                <a:tab pos="355600" algn="l"/>
              </a:tabLst>
            </a:pPr>
            <a:r>
              <a:rPr lang="it-IT" sz="2200" dirty="0"/>
              <a:t>Fasi </a:t>
            </a:r>
            <a:r>
              <a:rPr lang="it-IT" sz="2200" spc="-5" dirty="0"/>
              <a:t>iniziali di progetto: </a:t>
            </a:r>
            <a:r>
              <a:rPr lang="it-IT" sz="2200" dirty="0"/>
              <a:t>struttura </a:t>
            </a:r>
            <a:r>
              <a:rPr lang="it-IT" sz="2200" spc="-5" dirty="0"/>
              <a:t>generale  dell’algoritmo</a:t>
            </a:r>
            <a:endParaRPr lang="it-IT" sz="2200" dirty="0"/>
          </a:p>
          <a:p>
            <a:pPr marL="868680" marR="1280795" lvl="1" indent="-398780">
              <a:lnSpc>
                <a:spcPts val="2820"/>
              </a:lnSpc>
              <a:spcBef>
                <a:spcPts val="655"/>
              </a:spcBef>
              <a:buChar char="–"/>
              <a:tabLst>
                <a:tab pos="755650" algn="l"/>
              </a:tabLst>
            </a:pPr>
            <a:r>
              <a:rPr lang="it-IT" sz="2200" spc="-5" dirty="0"/>
              <a:t>descrizione </a:t>
            </a:r>
            <a:r>
              <a:rPr lang="it-IT" sz="2200" dirty="0"/>
              <a:t>rigorosa </a:t>
            </a:r>
            <a:r>
              <a:rPr lang="it-IT" sz="2200" spc="-5" dirty="0"/>
              <a:t>(non </a:t>
            </a:r>
            <a:r>
              <a:rPr lang="it-IT" sz="2200" dirty="0"/>
              <a:t>necessariamente  formale) </a:t>
            </a:r>
            <a:r>
              <a:rPr lang="it-IT" sz="2200" spc="-5" dirty="0"/>
              <a:t>del </a:t>
            </a:r>
            <a:r>
              <a:rPr lang="it-IT" sz="2200" dirty="0"/>
              <a:t>flusso </a:t>
            </a:r>
            <a:r>
              <a:rPr lang="it-IT" sz="2200" spc="-5" dirty="0"/>
              <a:t>di</a:t>
            </a:r>
            <a:r>
              <a:rPr lang="it-IT" sz="2200" spc="-110" dirty="0"/>
              <a:t> </a:t>
            </a:r>
            <a:r>
              <a:rPr lang="it-IT" sz="2200" dirty="0"/>
              <a:t>controllo</a:t>
            </a:r>
          </a:p>
          <a:p>
            <a:pPr marL="868680" marR="721360" lvl="1" indent="-398780">
              <a:lnSpc>
                <a:spcPct val="101499"/>
              </a:lnSpc>
              <a:spcBef>
                <a:spcPts val="465"/>
              </a:spcBef>
              <a:buChar char="–"/>
              <a:tabLst>
                <a:tab pos="755650" algn="l"/>
              </a:tabLst>
            </a:pPr>
            <a:r>
              <a:rPr lang="it-IT" sz="2200" spc="-5" dirty="0"/>
              <a:t>descrizione </a:t>
            </a:r>
            <a:r>
              <a:rPr lang="it-IT" sz="2200" dirty="0"/>
              <a:t>semplificata </a:t>
            </a:r>
            <a:r>
              <a:rPr lang="it-IT" sz="2200" spc="-5" dirty="0"/>
              <a:t>delle direttive, per </a:t>
            </a:r>
            <a:r>
              <a:rPr lang="it-IT" sz="2200" dirty="0"/>
              <a:t>es.  mediante </a:t>
            </a:r>
            <a:r>
              <a:rPr lang="it-IT" sz="2200" spc="-5" dirty="0"/>
              <a:t>l’uso di linguaggio</a:t>
            </a:r>
            <a:r>
              <a:rPr lang="it-IT" sz="2200" spc="-65" dirty="0"/>
              <a:t> </a:t>
            </a:r>
            <a:r>
              <a:rPr lang="it-IT" sz="2200" dirty="0"/>
              <a:t>naturale</a:t>
            </a:r>
          </a:p>
          <a:p>
            <a:pPr marL="0" indent="0">
              <a:buNone/>
            </a:pP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67</a:t>
            </a:fld>
            <a:endParaRPr lang="it-IT" dirty="0"/>
          </a:p>
        </p:txBody>
      </p:sp>
    </p:spTree>
    <p:extLst>
      <p:ext uri="{BB962C8B-B14F-4D97-AF65-F5344CB8AC3E}">
        <p14:creationId xmlns:p14="http://schemas.microsoft.com/office/powerpoint/2010/main" val="159900502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www.uffa.it/sites/default/files/imagecache/make_sure_size_fits/24%20linguaggi%20di%20programmazion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0546" y="3567819"/>
            <a:ext cx="2413454" cy="2635381"/>
          </a:xfrm>
          <a:prstGeom prst="rect">
            <a:avLst/>
          </a:prstGeom>
          <a:noFill/>
          <a:extLst>
            <a:ext uri="{909E8E84-426E-40DD-AFC4-6F175D3DCCD1}">
              <a14:hiddenFill xmlns:a14="http://schemas.microsoft.com/office/drawing/2010/main">
                <a:solidFill>
                  <a:srgbClr val="FFFFFF"/>
                </a:solidFill>
              </a14:hiddenFill>
            </a:ext>
          </a:extLst>
        </p:spPr>
      </p:pic>
      <p:sp>
        <p:nvSpPr>
          <p:cNvPr id="2" name="Titolo 1"/>
          <p:cNvSpPr>
            <a:spLocks noGrp="1"/>
          </p:cNvSpPr>
          <p:nvPr>
            <p:ph type="title"/>
          </p:nvPr>
        </p:nvSpPr>
        <p:spPr/>
        <p:txBody>
          <a:bodyPr/>
          <a:lstStyle/>
          <a:p>
            <a:r>
              <a:rPr lang="it-IT" dirty="0" smtClean="0"/>
              <a:t>Requisiti dei linguaggi</a:t>
            </a:r>
            <a:endParaRPr lang="it-IT" dirty="0"/>
          </a:p>
        </p:txBody>
      </p:sp>
      <p:sp>
        <p:nvSpPr>
          <p:cNvPr id="3" name="Segnaposto contenuto 2"/>
          <p:cNvSpPr>
            <a:spLocks noGrp="1"/>
          </p:cNvSpPr>
          <p:nvPr>
            <p:ph idx="1"/>
          </p:nvPr>
        </p:nvSpPr>
        <p:spPr>
          <a:xfrm>
            <a:off x="628650" y="1825626"/>
            <a:ext cx="7886700" cy="2998924"/>
          </a:xfrm>
        </p:spPr>
        <p:txBody>
          <a:bodyPr/>
          <a:lstStyle/>
          <a:p>
            <a:pPr marL="480695" marR="5080" indent="-467995">
              <a:lnSpc>
                <a:spcPct val="99700"/>
              </a:lnSpc>
              <a:tabLst>
                <a:tab pos="355600" algn="l"/>
              </a:tabLst>
            </a:pPr>
            <a:r>
              <a:rPr lang="it-IT" sz="2200" b="1" dirty="0">
                <a:solidFill>
                  <a:srgbClr val="FFC000"/>
                </a:solidFill>
              </a:rPr>
              <a:t>Lessico </a:t>
            </a:r>
            <a:r>
              <a:rPr lang="it-IT" sz="2200" b="1" spc="-5" dirty="0">
                <a:solidFill>
                  <a:srgbClr val="FFC000"/>
                </a:solidFill>
              </a:rPr>
              <a:t>(vocabolario): </a:t>
            </a:r>
            <a:r>
              <a:rPr lang="it-IT" sz="2200" spc="-5" dirty="0"/>
              <a:t>insieme di </a:t>
            </a:r>
            <a:r>
              <a:rPr lang="it-IT" sz="2200" dirty="0"/>
              <a:t>elementi </a:t>
            </a:r>
            <a:r>
              <a:rPr lang="it-IT" sz="2200" spc="-5" dirty="0"/>
              <a:t>per  la descrizione di </a:t>
            </a:r>
            <a:r>
              <a:rPr lang="it-IT" sz="2200" dirty="0"/>
              <a:t>oggetti, operazioni e flusso  </a:t>
            </a:r>
            <a:r>
              <a:rPr lang="it-IT" sz="2200" spc="-5" dirty="0"/>
              <a:t>di</a:t>
            </a:r>
            <a:r>
              <a:rPr lang="it-IT" sz="2200" spc="-95" dirty="0"/>
              <a:t> </a:t>
            </a:r>
            <a:r>
              <a:rPr lang="it-IT" sz="2200" dirty="0"/>
              <a:t>controllo</a:t>
            </a:r>
          </a:p>
          <a:p>
            <a:pPr marL="480695" marR="85725" indent="-467995">
              <a:lnSpc>
                <a:spcPct val="100099"/>
              </a:lnSpc>
              <a:spcBef>
                <a:spcPts val="705"/>
              </a:spcBef>
              <a:tabLst>
                <a:tab pos="355600" algn="l"/>
              </a:tabLst>
            </a:pPr>
            <a:r>
              <a:rPr lang="it-IT" sz="2200" b="1" dirty="0">
                <a:solidFill>
                  <a:srgbClr val="FFC000"/>
                </a:solidFill>
              </a:rPr>
              <a:t>Sintassi: </a:t>
            </a:r>
            <a:r>
              <a:rPr lang="it-IT" sz="2200" spc="-5" dirty="0"/>
              <a:t>insieme di </a:t>
            </a:r>
            <a:r>
              <a:rPr lang="it-IT" sz="2200" dirty="0"/>
              <a:t>regole </a:t>
            </a:r>
            <a:r>
              <a:rPr lang="it-IT" sz="2200" spc="-5" dirty="0"/>
              <a:t>di </a:t>
            </a:r>
            <a:r>
              <a:rPr lang="it-IT" sz="2200" dirty="0"/>
              <a:t>composizione  </a:t>
            </a:r>
            <a:r>
              <a:rPr lang="it-IT" sz="2200" spc="-5" dirty="0"/>
              <a:t>degli </a:t>
            </a:r>
            <a:r>
              <a:rPr lang="it-IT" sz="2200" dirty="0"/>
              <a:t>elementi </a:t>
            </a:r>
            <a:r>
              <a:rPr lang="it-IT" sz="2200" spc="-5" dirty="0"/>
              <a:t>in </a:t>
            </a:r>
            <a:r>
              <a:rPr lang="it-IT" sz="2200" dirty="0"/>
              <a:t>frasi eseguibili e costrutti</a:t>
            </a:r>
            <a:r>
              <a:rPr lang="it-IT" sz="2200" spc="-120" dirty="0"/>
              <a:t> </a:t>
            </a:r>
            <a:r>
              <a:rPr lang="it-IT" sz="2200" spc="-5" dirty="0"/>
              <a:t>di  </a:t>
            </a:r>
            <a:r>
              <a:rPr lang="it-IT" sz="2200" dirty="0"/>
              <a:t>controllo</a:t>
            </a:r>
          </a:p>
          <a:p>
            <a:pPr marL="480695" marR="1288415" indent="-467995">
              <a:lnSpc>
                <a:spcPct val="100099"/>
              </a:lnSpc>
              <a:spcBef>
                <a:spcPts val="605"/>
              </a:spcBef>
              <a:tabLst>
                <a:tab pos="355600" algn="l"/>
              </a:tabLst>
            </a:pPr>
            <a:r>
              <a:rPr lang="it-IT" sz="2200" b="1" dirty="0">
                <a:solidFill>
                  <a:srgbClr val="FFC000"/>
                </a:solidFill>
              </a:rPr>
              <a:t>Semantica</a:t>
            </a:r>
            <a:r>
              <a:rPr lang="it-IT" sz="2200" dirty="0">
                <a:solidFill>
                  <a:srgbClr val="FFC000"/>
                </a:solidFill>
              </a:rPr>
              <a:t>: </a:t>
            </a:r>
            <a:r>
              <a:rPr lang="it-IT" sz="2200" spc="-5" dirty="0"/>
              <a:t>insieme di </a:t>
            </a:r>
            <a:r>
              <a:rPr lang="it-IT" sz="2200" dirty="0"/>
              <a:t>regole </a:t>
            </a:r>
            <a:r>
              <a:rPr lang="it-IT" sz="2200" spc="-5" dirty="0"/>
              <a:t>per  l’interpretazione degli </a:t>
            </a:r>
            <a:r>
              <a:rPr lang="it-IT" sz="2200" dirty="0"/>
              <a:t>elementi e </a:t>
            </a:r>
            <a:r>
              <a:rPr lang="it-IT" sz="2200" spc="-5" dirty="0"/>
              <a:t>delle  istruzioni </a:t>
            </a:r>
            <a:r>
              <a:rPr lang="it-IT" sz="2200" dirty="0"/>
              <a:t>sintatticamente</a:t>
            </a:r>
            <a:r>
              <a:rPr lang="it-IT" sz="2200" spc="-75" dirty="0"/>
              <a:t> </a:t>
            </a:r>
            <a:r>
              <a:rPr lang="it-IT" sz="2200" dirty="0"/>
              <a:t>corrette</a:t>
            </a:r>
          </a:p>
          <a:p>
            <a:pPr marL="0" indent="0">
              <a:buNone/>
            </a:pP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68</a:t>
            </a:fld>
            <a:endParaRPr lang="it-IT" dirty="0"/>
          </a:p>
        </p:txBody>
      </p:sp>
    </p:spTree>
    <p:extLst>
      <p:ext uri="{BB962C8B-B14F-4D97-AF65-F5344CB8AC3E}">
        <p14:creationId xmlns:p14="http://schemas.microsoft.com/office/powerpoint/2010/main" val="358528198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it-IT" dirty="0" smtClean="0"/>
              <a:t>Rappresentazione del flusso di controllo</a:t>
            </a:r>
            <a:endParaRPr lang="it-IT" dirty="0"/>
          </a:p>
        </p:txBody>
      </p:sp>
      <p:sp>
        <p:nvSpPr>
          <p:cNvPr id="3" name="Segnaposto contenuto 2"/>
          <p:cNvSpPr>
            <a:spLocks noGrp="1"/>
          </p:cNvSpPr>
          <p:nvPr>
            <p:ph idx="1"/>
          </p:nvPr>
        </p:nvSpPr>
        <p:spPr/>
        <p:txBody>
          <a:bodyPr>
            <a:normAutofit fontScale="92500" lnSpcReduction="10000"/>
          </a:bodyPr>
          <a:lstStyle/>
          <a:p>
            <a:pPr marL="355600" indent="-342900">
              <a:lnSpc>
                <a:spcPct val="100000"/>
              </a:lnSpc>
              <a:tabLst>
                <a:tab pos="355600" algn="l"/>
              </a:tabLst>
            </a:pPr>
            <a:r>
              <a:rPr lang="it-IT" sz="2800" dirty="0"/>
              <a:t>schemi a </a:t>
            </a:r>
            <a:r>
              <a:rPr lang="it-IT" sz="2800" spc="-5" dirty="0"/>
              <a:t>blocchi (o diagrammi di</a:t>
            </a:r>
            <a:r>
              <a:rPr lang="it-IT" sz="2800" spc="-60" dirty="0"/>
              <a:t> </a:t>
            </a:r>
            <a:r>
              <a:rPr lang="it-IT" sz="2800" dirty="0"/>
              <a:t>flusso)</a:t>
            </a:r>
          </a:p>
          <a:p>
            <a:pPr marL="868680" marR="5080" lvl="1" indent="-398780">
              <a:lnSpc>
                <a:spcPts val="2820"/>
              </a:lnSpc>
              <a:spcBef>
                <a:spcPts val="760"/>
              </a:spcBef>
              <a:buChar char="–"/>
              <a:tabLst>
                <a:tab pos="755650" algn="l"/>
              </a:tabLst>
            </a:pPr>
            <a:r>
              <a:rPr lang="it-IT" sz="2400" dirty="0"/>
              <a:t>elementi </a:t>
            </a:r>
            <a:r>
              <a:rPr lang="it-IT" sz="2400" spc="-5" dirty="0"/>
              <a:t>grafici per indicare il </a:t>
            </a:r>
            <a:r>
              <a:rPr lang="it-IT" sz="2400" dirty="0"/>
              <a:t>flusso </a:t>
            </a:r>
            <a:r>
              <a:rPr lang="it-IT" sz="2400" spc="-5" dirty="0"/>
              <a:t>di </a:t>
            </a:r>
            <a:r>
              <a:rPr lang="it-IT" sz="2400" dirty="0"/>
              <a:t>controllo e i  </a:t>
            </a:r>
            <a:r>
              <a:rPr lang="it-IT" sz="2400" spc="-5" dirty="0"/>
              <a:t>tipi di</a:t>
            </a:r>
            <a:r>
              <a:rPr lang="it-IT" sz="2400" spc="-90" dirty="0"/>
              <a:t> </a:t>
            </a:r>
            <a:r>
              <a:rPr lang="it-IT" sz="2400" dirty="0"/>
              <a:t>operazioni</a:t>
            </a:r>
          </a:p>
          <a:p>
            <a:pPr marL="868680" marR="196215" lvl="1" indent="-398780">
              <a:lnSpc>
                <a:spcPct val="101499"/>
              </a:lnSpc>
              <a:spcBef>
                <a:spcPts val="465"/>
              </a:spcBef>
              <a:buChar char="–"/>
              <a:tabLst>
                <a:tab pos="755650" algn="l"/>
              </a:tabLst>
            </a:pPr>
            <a:r>
              <a:rPr lang="it-IT" sz="2400" dirty="0"/>
              <a:t>elementi </a:t>
            </a:r>
            <a:r>
              <a:rPr lang="it-IT" sz="2400" spc="-5" dirty="0"/>
              <a:t>testuali per descrivere le </a:t>
            </a:r>
            <a:r>
              <a:rPr lang="it-IT" sz="2400" dirty="0"/>
              <a:t>operazioni e </a:t>
            </a:r>
            <a:r>
              <a:rPr lang="it-IT" sz="2400" spc="-5" dirty="0"/>
              <a:t>gli  </a:t>
            </a:r>
            <a:r>
              <a:rPr lang="it-IT" sz="2400" dirty="0"/>
              <a:t>oggetti</a:t>
            </a:r>
          </a:p>
          <a:p>
            <a:pPr marL="355600" indent="-342900">
              <a:lnSpc>
                <a:spcPct val="100000"/>
              </a:lnSpc>
              <a:spcBef>
                <a:spcPts val="590"/>
              </a:spcBef>
              <a:tabLst>
                <a:tab pos="355600" algn="l"/>
              </a:tabLst>
            </a:pPr>
            <a:r>
              <a:rPr lang="it-IT" sz="2800" spc="-5" dirty="0"/>
              <a:t>pseudo-codice</a:t>
            </a:r>
            <a:endParaRPr lang="it-IT" sz="2800" dirty="0"/>
          </a:p>
          <a:p>
            <a:pPr marL="868680" lvl="1" indent="-398780">
              <a:lnSpc>
                <a:spcPct val="100000"/>
              </a:lnSpc>
              <a:spcBef>
                <a:spcPts val="640"/>
              </a:spcBef>
              <a:buChar char="–"/>
              <a:tabLst>
                <a:tab pos="755650" algn="l"/>
              </a:tabLst>
            </a:pPr>
            <a:r>
              <a:rPr lang="it-IT" sz="2400" dirty="0"/>
              <a:t>completamente</a:t>
            </a:r>
            <a:r>
              <a:rPr lang="it-IT" sz="2400" spc="-95" dirty="0"/>
              <a:t> </a:t>
            </a:r>
            <a:r>
              <a:rPr lang="it-IT" sz="2400" spc="-5" dirty="0"/>
              <a:t>testuale</a:t>
            </a:r>
            <a:endParaRPr lang="it-IT" sz="2400" dirty="0"/>
          </a:p>
          <a:p>
            <a:pPr marL="868680" marR="561340" lvl="1" indent="-398780">
              <a:lnSpc>
                <a:spcPct val="101499"/>
              </a:lnSpc>
              <a:spcBef>
                <a:spcPts val="475"/>
              </a:spcBef>
              <a:buChar char="–"/>
              <a:tabLst>
                <a:tab pos="755650" algn="l"/>
              </a:tabLst>
            </a:pPr>
            <a:r>
              <a:rPr lang="it-IT" sz="2400" dirty="0"/>
              <a:t>costrutti </a:t>
            </a:r>
            <a:r>
              <a:rPr lang="it-IT" sz="2400" spc="-5" dirty="0"/>
              <a:t>di </a:t>
            </a:r>
            <a:r>
              <a:rPr lang="it-IT" sz="2400" dirty="0"/>
              <a:t>controllo </a:t>
            </a:r>
            <a:r>
              <a:rPr lang="it-IT" sz="2400" spc="-5" dirty="0"/>
              <a:t>descritti </a:t>
            </a:r>
            <a:r>
              <a:rPr lang="it-IT" sz="2400" dirty="0"/>
              <a:t>con </a:t>
            </a:r>
            <a:r>
              <a:rPr lang="it-IT" sz="2400" spc="-5" dirty="0"/>
              <a:t>la </a:t>
            </a:r>
            <a:r>
              <a:rPr lang="it-IT" sz="2400" dirty="0"/>
              <a:t>forma e </a:t>
            </a:r>
            <a:r>
              <a:rPr lang="it-IT" sz="2400" spc="-5" dirty="0"/>
              <a:t>le  parole </a:t>
            </a:r>
            <a:r>
              <a:rPr lang="it-IT" sz="2400" dirty="0"/>
              <a:t>chiave </a:t>
            </a:r>
            <a:r>
              <a:rPr lang="it-IT" sz="2400" spc="-5" dirty="0"/>
              <a:t>dei linguaggi di</a:t>
            </a:r>
            <a:r>
              <a:rPr lang="it-IT" sz="2400" spc="-50" dirty="0"/>
              <a:t> </a:t>
            </a:r>
            <a:r>
              <a:rPr lang="it-IT" sz="2400" spc="-5" dirty="0"/>
              <a:t>programmazione</a:t>
            </a:r>
            <a:endParaRPr lang="it-IT" sz="2400" dirty="0"/>
          </a:p>
          <a:p>
            <a:pPr marL="868680" marR="659765" lvl="1" indent="-398780">
              <a:lnSpc>
                <a:spcPts val="2820"/>
              </a:lnSpc>
              <a:spcBef>
                <a:spcPts val="740"/>
              </a:spcBef>
              <a:buChar char="–"/>
              <a:tabLst>
                <a:tab pos="755650" algn="l"/>
              </a:tabLst>
            </a:pPr>
            <a:r>
              <a:rPr lang="it-IT" sz="2400" spc="-5" dirty="0"/>
              <a:t>le </a:t>
            </a:r>
            <a:r>
              <a:rPr lang="it-IT" sz="2400" dirty="0"/>
              <a:t>operazioni </a:t>
            </a:r>
            <a:r>
              <a:rPr lang="it-IT" sz="2400" spc="-5" dirty="0"/>
              <a:t>possono </a:t>
            </a:r>
            <a:r>
              <a:rPr lang="it-IT" sz="2400" dirty="0"/>
              <a:t>essere </a:t>
            </a:r>
            <a:r>
              <a:rPr lang="it-IT" sz="2400" spc="-5" dirty="0"/>
              <a:t>descritte in </a:t>
            </a:r>
            <a:r>
              <a:rPr lang="it-IT" sz="2400" dirty="0"/>
              <a:t>modo  </a:t>
            </a:r>
            <a:r>
              <a:rPr lang="it-IT" sz="2400" spc="-5" dirty="0"/>
              <a:t>informale</a:t>
            </a:r>
            <a:endParaRPr lang="it-IT" sz="2400" dirty="0"/>
          </a:p>
          <a:p>
            <a:pPr marL="0" indent="0">
              <a:buNone/>
            </a:pP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69</a:t>
            </a:fld>
            <a:endParaRPr lang="it-IT" dirty="0"/>
          </a:p>
        </p:txBody>
      </p:sp>
    </p:spTree>
    <p:extLst>
      <p:ext uri="{BB962C8B-B14F-4D97-AF65-F5344CB8AC3E}">
        <p14:creationId xmlns:p14="http://schemas.microsoft.com/office/powerpoint/2010/main" val="20187973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Di cosa parleremo ?</a:t>
            </a:r>
            <a:endParaRPr lang="it-IT" dirty="0"/>
          </a:p>
        </p:txBody>
      </p:sp>
      <p:sp>
        <p:nvSpPr>
          <p:cNvPr id="3" name="Segnaposto contenuto 2"/>
          <p:cNvSpPr>
            <a:spLocks noGrp="1"/>
          </p:cNvSpPr>
          <p:nvPr>
            <p:ph idx="1"/>
          </p:nvPr>
        </p:nvSpPr>
        <p:spPr/>
        <p:txBody>
          <a:bodyPr anchor="t">
            <a:normAutofit/>
          </a:bodyPr>
          <a:lstStyle/>
          <a:p>
            <a:pPr>
              <a:spcBef>
                <a:spcPts val="1414"/>
              </a:spcBef>
              <a:buNone/>
              <a:tabLst>
                <a:tab pos="408240" algn="l"/>
              </a:tabLst>
            </a:pPr>
            <a:r>
              <a:rPr lang="it-IT" sz="2000" b="1" spc="-1" dirty="0">
                <a:solidFill>
                  <a:srgbClr val="000000"/>
                </a:solidFill>
                <a:latin typeface="Segoe UI"/>
              </a:rPr>
              <a:t>Modulo </a:t>
            </a:r>
            <a:r>
              <a:rPr lang="it-IT" sz="2000" b="1" spc="-1" dirty="0">
                <a:solidFill>
                  <a:srgbClr val="000000"/>
                </a:solidFill>
                <a:latin typeface="Segoe UI"/>
              </a:rPr>
              <a:t>3</a:t>
            </a:r>
            <a:r>
              <a:rPr lang="it-IT" sz="2000" spc="-1" dirty="0" smtClean="0">
                <a:solidFill>
                  <a:srgbClr val="000000"/>
                </a:solidFill>
                <a:latin typeface="Segoe UI"/>
              </a:rPr>
              <a:t> </a:t>
            </a:r>
            <a:r>
              <a:rPr lang="it-IT" sz="2000" spc="-1" dirty="0">
                <a:solidFill>
                  <a:srgbClr val="000000"/>
                </a:solidFill>
                <a:latin typeface="Segoe UI"/>
              </a:rPr>
              <a:t>– </a:t>
            </a:r>
            <a:r>
              <a:rPr lang="it-IT" sz="2000" spc="-1" dirty="0" smtClean="0">
                <a:solidFill>
                  <a:srgbClr val="000000"/>
                </a:solidFill>
                <a:latin typeface="Segoe UI"/>
              </a:rPr>
              <a:t>Paradigmi</a:t>
            </a:r>
            <a:endParaRPr lang="it-IT" sz="2000" spc="-1" dirty="0">
              <a:latin typeface="Arial"/>
            </a:endParaRPr>
          </a:p>
          <a:p>
            <a:pPr marL="432000" indent="-324000">
              <a:spcBef>
                <a:spcPts val="1414"/>
              </a:spcBef>
              <a:buClr>
                <a:srgbClr val="000000"/>
              </a:buClr>
              <a:buSzPct val="45000"/>
              <a:buFont typeface="Wingdings" charset="2"/>
              <a:buChar char=""/>
              <a:tabLst>
                <a:tab pos="408240" algn="l"/>
              </a:tabLst>
            </a:pPr>
            <a:r>
              <a:rPr lang="it-IT" sz="2000" spc="-1" dirty="0" smtClean="0">
                <a:solidFill>
                  <a:srgbClr val="000000"/>
                </a:solidFill>
                <a:latin typeface="Segoe UI"/>
              </a:rPr>
              <a:t>Paradigmi di programmazione</a:t>
            </a:r>
            <a:endParaRPr lang="it-IT" sz="2000" spc="-1" dirty="0">
              <a:latin typeface="Arial"/>
            </a:endParaRPr>
          </a:p>
          <a:p>
            <a:pPr marL="432000" indent="-324000">
              <a:spcBef>
                <a:spcPts val="1414"/>
              </a:spcBef>
              <a:buClr>
                <a:srgbClr val="000000"/>
              </a:buClr>
              <a:buSzPct val="45000"/>
              <a:buFont typeface="Wingdings" charset="2"/>
              <a:buChar char=""/>
              <a:tabLst>
                <a:tab pos="408240" algn="l"/>
              </a:tabLst>
            </a:pPr>
            <a:r>
              <a:rPr lang="it-IT" sz="2000" spc="-1" dirty="0" smtClean="0">
                <a:solidFill>
                  <a:srgbClr val="000000"/>
                </a:solidFill>
                <a:latin typeface="Segoe UI"/>
              </a:rPr>
              <a:t>OOP</a:t>
            </a:r>
            <a:endParaRPr lang="it-IT" sz="2000" spc="-1" dirty="0">
              <a:latin typeface="Arial"/>
            </a:endParaRPr>
          </a:p>
          <a:p>
            <a:pPr marL="432000" indent="-324000">
              <a:spcBef>
                <a:spcPts val="1414"/>
              </a:spcBef>
              <a:buClr>
                <a:srgbClr val="000000"/>
              </a:buClr>
              <a:buSzPct val="45000"/>
              <a:buFont typeface="Wingdings" charset="2"/>
              <a:buChar char=""/>
              <a:tabLst>
                <a:tab pos="408240" algn="l"/>
              </a:tabLst>
            </a:pPr>
            <a:r>
              <a:rPr lang="it-IT" sz="2000" spc="-1" dirty="0" smtClean="0">
                <a:solidFill>
                  <a:srgbClr val="000000"/>
                </a:solidFill>
                <a:latin typeface="Segoe UI"/>
              </a:rPr>
              <a:t>Passaggio dei parametri</a:t>
            </a:r>
            <a:endParaRPr lang="it-IT" sz="2000" spc="-1" dirty="0">
              <a:latin typeface="Arial"/>
            </a:endParaRPr>
          </a:p>
        </p:txBody>
      </p:sp>
      <p:sp>
        <p:nvSpPr>
          <p:cNvPr id="4" name="Segnaposto numero diapositiva 3"/>
          <p:cNvSpPr txBox="1">
            <a:spLocks/>
          </p:cNvSpPr>
          <p:nvPr/>
        </p:nvSpPr>
        <p:spPr>
          <a:xfrm>
            <a:off x="4034068" y="6138467"/>
            <a:ext cx="794708" cy="365125"/>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smtClean="0"/>
              <a:t>4</a:t>
            </a:r>
            <a:endParaRPr lang="it-IT" dirty="0"/>
          </a:p>
        </p:txBody>
      </p:sp>
    </p:spTree>
    <p:extLst>
      <p:ext uri="{BB962C8B-B14F-4D97-AF65-F5344CB8AC3E}">
        <p14:creationId xmlns:p14="http://schemas.microsoft.com/office/powerpoint/2010/main" val="2094890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Schemi a blocchi</a:t>
            </a: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70</a:t>
            </a:fld>
            <a:endParaRPr lang="it-IT" dirty="0"/>
          </a:p>
        </p:txBody>
      </p:sp>
      <p:pic>
        <p:nvPicPr>
          <p:cNvPr id="5" name="Immagin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7559" y="1425942"/>
            <a:ext cx="5207725" cy="4426566"/>
          </a:xfrm>
          <a:prstGeom prst="rect">
            <a:avLst/>
          </a:prstGeom>
        </p:spPr>
      </p:pic>
    </p:spTree>
    <p:extLst>
      <p:ext uri="{BB962C8B-B14F-4D97-AF65-F5344CB8AC3E}">
        <p14:creationId xmlns:p14="http://schemas.microsoft.com/office/powerpoint/2010/main" val="166271994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Schemi a blocchi: lessico</a:t>
            </a: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71</a:t>
            </a:fld>
            <a:endParaRPr lang="it-IT" dirty="0"/>
          </a:p>
        </p:txBody>
      </p:sp>
      <p:pic>
        <p:nvPicPr>
          <p:cNvPr id="5122" name="Picture 2" descr="http://home.deib.polimi.it/dubois/images/flusso11.03.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919" y="1690691"/>
            <a:ext cx="6994162" cy="4123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640746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Sintassi: alcune regole di base</a:t>
            </a:r>
            <a:endParaRPr lang="it-IT" dirty="0"/>
          </a:p>
        </p:txBody>
      </p:sp>
      <p:sp>
        <p:nvSpPr>
          <p:cNvPr id="3" name="Segnaposto contenuto 2"/>
          <p:cNvSpPr>
            <a:spLocks noGrp="1"/>
          </p:cNvSpPr>
          <p:nvPr>
            <p:ph idx="1"/>
          </p:nvPr>
        </p:nvSpPr>
        <p:spPr/>
        <p:txBody>
          <a:bodyPr>
            <a:normAutofit lnSpcReduction="10000"/>
          </a:bodyPr>
          <a:lstStyle/>
          <a:p>
            <a:pPr marL="355600" indent="-342900">
              <a:lnSpc>
                <a:spcPct val="100000"/>
              </a:lnSpc>
              <a:tabLst>
                <a:tab pos="355600" algn="l"/>
              </a:tabLst>
            </a:pPr>
            <a:r>
              <a:rPr lang="it-IT" sz="2400" spc="-5" dirty="0" smtClean="0"/>
              <a:t>Per il </a:t>
            </a:r>
            <a:r>
              <a:rPr lang="it-IT" sz="2400" dirty="0" smtClean="0"/>
              <a:t>flusso </a:t>
            </a:r>
            <a:r>
              <a:rPr lang="it-IT" sz="2400" spc="-5" dirty="0" smtClean="0"/>
              <a:t>di</a:t>
            </a:r>
            <a:r>
              <a:rPr lang="it-IT" sz="2400" spc="-90" dirty="0" smtClean="0"/>
              <a:t> </a:t>
            </a:r>
            <a:r>
              <a:rPr lang="it-IT" sz="2400" dirty="0" smtClean="0"/>
              <a:t>controllo</a:t>
            </a:r>
          </a:p>
          <a:p>
            <a:pPr marL="868680" lvl="1" indent="-398780">
              <a:lnSpc>
                <a:spcPct val="100000"/>
              </a:lnSpc>
              <a:spcBef>
                <a:spcPts val="615"/>
              </a:spcBef>
              <a:buChar char="–"/>
              <a:tabLst>
                <a:tab pos="755650" algn="l"/>
              </a:tabLst>
            </a:pPr>
            <a:r>
              <a:rPr lang="it-IT" sz="2400" dirty="0" smtClean="0"/>
              <a:t>Un solo </a:t>
            </a:r>
            <a:r>
              <a:rPr lang="it-IT" sz="2400" spc="-5" dirty="0" smtClean="0"/>
              <a:t>blocco di</a:t>
            </a:r>
            <a:r>
              <a:rPr lang="it-IT" sz="2400" spc="-85" dirty="0" smtClean="0"/>
              <a:t> </a:t>
            </a:r>
            <a:r>
              <a:rPr lang="it-IT" sz="2400" spc="-5" dirty="0" smtClean="0"/>
              <a:t>inizio</a:t>
            </a:r>
            <a:endParaRPr lang="it-IT" sz="2400" dirty="0" smtClean="0"/>
          </a:p>
          <a:p>
            <a:pPr marL="755650" lvl="1" indent="-285750">
              <a:lnSpc>
                <a:spcPct val="100000"/>
              </a:lnSpc>
              <a:spcBef>
                <a:spcPts val="520"/>
              </a:spcBef>
              <a:buChar char="–"/>
              <a:tabLst>
                <a:tab pos="755650" algn="l"/>
              </a:tabLst>
            </a:pPr>
            <a:r>
              <a:rPr lang="it-IT" sz="2400" dirty="0" smtClean="0"/>
              <a:t>  Almeno un </a:t>
            </a:r>
            <a:r>
              <a:rPr lang="it-IT" sz="2400" spc="-5" dirty="0" smtClean="0"/>
              <a:t>blocco di</a:t>
            </a:r>
            <a:r>
              <a:rPr lang="it-IT" sz="2400" spc="-95" dirty="0" smtClean="0"/>
              <a:t> </a:t>
            </a:r>
            <a:r>
              <a:rPr lang="it-IT" sz="2400" spc="-5" dirty="0" smtClean="0"/>
              <a:t>terminazione</a:t>
            </a:r>
            <a:endParaRPr lang="it-IT" sz="2400" dirty="0" smtClean="0"/>
          </a:p>
          <a:p>
            <a:pPr marL="868680" marR="5080" lvl="1" indent="-398780">
              <a:lnSpc>
                <a:spcPts val="2820"/>
              </a:lnSpc>
              <a:spcBef>
                <a:spcPts val="760"/>
              </a:spcBef>
              <a:buChar char="–"/>
              <a:tabLst>
                <a:tab pos="755650" algn="l"/>
              </a:tabLst>
            </a:pPr>
            <a:r>
              <a:rPr lang="it-IT" sz="2400" dirty="0" smtClean="0"/>
              <a:t>Dal </a:t>
            </a:r>
            <a:r>
              <a:rPr lang="it-IT" sz="2400" spc="-5" dirty="0" smtClean="0"/>
              <a:t>blocco di inizio </a:t>
            </a:r>
            <a:r>
              <a:rPr lang="it-IT" sz="2400" dirty="0" smtClean="0"/>
              <a:t>e </a:t>
            </a:r>
            <a:r>
              <a:rPr lang="it-IT" sz="2400" spc="-5" dirty="0" smtClean="0"/>
              <a:t>da </a:t>
            </a:r>
            <a:r>
              <a:rPr lang="it-IT" sz="2400" dirty="0" smtClean="0"/>
              <a:t>ogni </a:t>
            </a:r>
            <a:r>
              <a:rPr lang="it-IT" sz="2400" spc="-5" dirty="0" smtClean="0"/>
              <a:t>blocco </a:t>
            </a:r>
            <a:r>
              <a:rPr lang="it-IT" sz="2400" dirty="0" smtClean="0"/>
              <a:t>esecutivo </a:t>
            </a:r>
            <a:r>
              <a:rPr lang="it-IT" sz="2400" spc="-5" dirty="0" smtClean="0"/>
              <a:t>deve  </a:t>
            </a:r>
            <a:r>
              <a:rPr lang="it-IT" sz="2400" dirty="0" smtClean="0"/>
              <a:t>uscire una sola</a:t>
            </a:r>
            <a:r>
              <a:rPr lang="it-IT" sz="2400" spc="-105" dirty="0" smtClean="0"/>
              <a:t> </a:t>
            </a:r>
            <a:r>
              <a:rPr lang="it-IT" sz="2400" dirty="0" smtClean="0"/>
              <a:t>freccia</a:t>
            </a:r>
          </a:p>
          <a:p>
            <a:pPr marL="868680" marR="128905" lvl="1" indent="-398780">
              <a:lnSpc>
                <a:spcPct val="99400"/>
              </a:lnSpc>
              <a:spcBef>
                <a:spcPts val="530"/>
              </a:spcBef>
              <a:buChar char="–"/>
              <a:tabLst>
                <a:tab pos="755650" algn="l"/>
              </a:tabLst>
            </a:pPr>
            <a:r>
              <a:rPr lang="it-IT" sz="2400" dirty="0" smtClean="0"/>
              <a:t>Da ogni </a:t>
            </a:r>
            <a:r>
              <a:rPr lang="it-IT" sz="2400" spc="-5" dirty="0" smtClean="0"/>
              <a:t>blocco </a:t>
            </a:r>
            <a:r>
              <a:rPr lang="it-IT" sz="2400" dirty="0" smtClean="0"/>
              <a:t>condizionato </a:t>
            </a:r>
            <a:r>
              <a:rPr lang="it-IT" sz="2400" spc="-5" dirty="0" smtClean="0"/>
              <a:t>devono </a:t>
            </a:r>
            <a:r>
              <a:rPr lang="it-IT" sz="2400" dirty="0" smtClean="0"/>
              <a:t>uscire </a:t>
            </a:r>
            <a:r>
              <a:rPr lang="it-IT" sz="2400" spc="-5" dirty="0" smtClean="0"/>
              <a:t>due  </a:t>
            </a:r>
            <a:r>
              <a:rPr lang="it-IT" sz="2400" dirty="0" smtClean="0"/>
              <a:t>frecce contrassegnate </a:t>
            </a:r>
            <a:r>
              <a:rPr lang="it-IT" sz="2400" spc="-5" dirty="0" smtClean="0"/>
              <a:t>dalle indicazioni </a:t>
            </a:r>
            <a:r>
              <a:rPr lang="it-IT" sz="2400" dirty="0" smtClean="0"/>
              <a:t>vero </a:t>
            </a:r>
            <a:r>
              <a:rPr lang="it-IT" sz="2400" spc="-5" dirty="0" smtClean="0"/>
              <a:t>(si) </a:t>
            </a:r>
            <a:r>
              <a:rPr lang="it-IT" sz="2400" dirty="0" smtClean="0"/>
              <a:t>e  falso</a:t>
            </a:r>
            <a:r>
              <a:rPr lang="it-IT" sz="2400" spc="-110" dirty="0" smtClean="0"/>
              <a:t> </a:t>
            </a:r>
            <a:r>
              <a:rPr lang="it-IT" sz="2400" spc="-5" dirty="0" smtClean="0"/>
              <a:t>(no)</a:t>
            </a:r>
            <a:endParaRPr lang="it-IT" sz="2400" dirty="0" smtClean="0"/>
          </a:p>
          <a:p>
            <a:pPr marL="355600" indent="-342900">
              <a:lnSpc>
                <a:spcPct val="100000"/>
              </a:lnSpc>
              <a:spcBef>
                <a:spcPts val="690"/>
              </a:spcBef>
              <a:tabLst>
                <a:tab pos="355600" algn="l"/>
              </a:tabLst>
            </a:pPr>
            <a:r>
              <a:rPr lang="it-IT" sz="2400" spc="-5" dirty="0" smtClean="0"/>
              <a:t>Per il </a:t>
            </a:r>
            <a:r>
              <a:rPr lang="it-IT" sz="2400" dirty="0" smtClean="0"/>
              <a:t>flusso </a:t>
            </a:r>
            <a:r>
              <a:rPr lang="it-IT" sz="2400" spc="-5" dirty="0" smtClean="0"/>
              <a:t>di</a:t>
            </a:r>
            <a:r>
              <a:rPr lang="it-IT" sz="2400" spc="-90" dirty="0" smtClean="0"/>
              <a:t> </a:t>
            </a:r>
            <a:r>
              <a:rPr lang="it-IT" sz="2400" dirty="0" smtClean="0"/>
              <a:t>esecuzione</a:t>
            </a:r>
          </a:p>
          <a:p>
            <a:pPr marL="868680" marR="1574165" lvl="1" indent="-398780">
              <a:lnSpc>
                <a:spcPts val="2820"/>
              </a:lnSpc>
              <a:spcBef>
                <a:spcPts val="785"/>
              </a:spcBef>
              <a:buChar char="–"/>
              <a:tabLst>
                <a:tab pos="755650" algn="l"/>
              </a:tabLst>
            </a:pPr>
            <a:r>
              <a:rPr lang="it-IT" sz="2400" dirty="0" smtClean="0"/>
              <a:t>In </a:t>
            </a:r>
            <a:r>
              <a:rPr lang="it-IT" sz="2400" spc="-5" dirty="0" smtClean="0"/>
              <a:t>tutti </a:t>
            </a:r>
            <a:r>
              <a:rPr lang="it-IT" sz="2400" dirty="0" smtClean="0"/>
              <a:t>i casi, è unica </a:t>
            </a:r>
            <a:r>
              <a:rPr lang="it-IT" sz="2400" spc="-5" dirty="0" smtClean="0"/>
              <a:t>la </a:t>
            </a:r>
            <a:r>
              <a:rPr lang="it-IT" sz="2400" dirty="0" smtClean="0"/>
              <a:t>scelta </a:t>
            </a:r>
            <a:r>
              <a:rPr lang="it-IT" sz="2400" spc="-5" dirty="0" smtClean="0"/>
              <a:t>del blocco  </a:t>
            </a:r>
            <a:r>
              <a:rPr lang="it-IT" sz="2400" dirty="0" smtClean="0"/>
              <a:t>successivo </a:t>
            </a:r>
            <a:r>
              <a:rPr lang="it-IT" sz="2400" spc="-5" dirty="0" smtClean="0"/>
              <a:t>da</a:t>
            </a:r>
            <a:r>
              <a:rPr lang="it-IT" sz="2400" spc="-95" dirty="0" smtClean="0"/>
              <a:t> </a:t>
            </a:r>
            <a:r>
              <a:rPr lang="it-IT" sz="2400" dirty="0" smtClean="0"/>
              <a:t>eseguire</a:t>
            </a:r>
          </a:p>
          <a:p>
            <a:pPr marL="0" indent="0">
              <a:buNone/>
            </a:pP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72</a:t>
            </a:fld>
            <a:endParaRPr lang="it-IT" dirty="0"/>
          </a:p>
        </p:txBody>
      </p:sp>
    </p:spTree>
    <p:extLst>
      <p:ext uri="{BB962C8B-B14F-4D97-AF65-F5344CB8AC3E}">
        <p14:creationId xmlns:p14="http://schemas.microsoft.com/office/powerpoint/2010/main" val="138201432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Esempio: prodotto di due numeri</a:t>
            </a: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73</a:t>
            </a:fld>
            <a:endParaRPr lang="it-IT" dirty="0"/>
          </a:p>
        </p:txBody>
      </p:sp>
      <p:sp>
        <p:nvSpPr>
          <p:cNvPr id="47" name="object 23"/>
          <p:cNvSpPr txBox="1"/>
          <p:nvPr/>
        </p:nvSpPr>
        <p:spPr>
          <a:xfrm>
            <a:off x="4102705" y="2655905"/>
            <a:ext cx="4216400" cy="739775"/>
          </a:xfrm>
          <a:prstGeom prst="rect">
            <a:avLst/>
          </a:prstGeom>
          <a:ln w="12700">
            <a:solidFill>
              <a:srgbClr val="000000"/>
            </a:solidFill>
          </a:ln>
        </p:spPr>
        <p:txBody>
          <a:bodyPr vert="horz" wrap="square" lIns="0" tIns="36830" rIns="0" bIns="0" rtlCol="0">
            <a:spAutoFit/>
          </a:bodyPr>
          <a:lstStyle/>
          <a:p>
            <a:pPr marL="85090" marR="424815">
              <a:lnSpc>
                <a:spcPct val="101200"/>
              </a:lnSpc>
              <a:spcBef>
                <a:spcPts val="290"/>
              </a:spcBef>
            </a:pPr>
            <a:r>
              <a:rPr sz="1400" dirty="0">
                <a:latin typeface="Arial"/>
                <a:cs typeface="Arial"/>
              </a:rPr>
              <a:t>Acquisizione </a:t>
            </a:r>
            <a:r>
              <a:rPr sz="1400" spc="-5" dirty="0">
                <a:latin typeface="Arial"/>
                <a:cs typeface="Arial"/>
              </a:rPr>
              <a:t>dall’utente dei particolari </a:t>
            </a:r>
            <a:r>
              <a:rPr sz="1400" dirty="0">
                <a:latin typeface="Arial"/>
                <a:cs typeface="Arial"/>
              </a:rPr>
              <a:t>valori </a:t>
            </a:r>
            <a:r>
              <a:rPr sz="1400" spc="-5" dirty="0">
                <a:latin typeface="Arial"/>
                <a:cs typeface="Arial"/>
              </a:rPr>
              <a:t>da  </a:t>
            </a:r>
            <a:r>
              <a:rPr sz="1400" dirty="0">
                <a:latin typeface="Arial"/>
                <a:cs typeface="Arial"/>
              </a:rPr>
              <a:t>considerare </a:t>
            </a:r>
            <a:r>
              <a:rPr sz="1400" spc="-5" dirty="0">
                <a:latin typeface="Arial"/>
                <a:cs typeface="Arial"/>
              </a:rPr>
              <a:t>per </a:t>
            </a:r>
            <a:r>
              <a:rPr sz="1400" dirty="0">
                <a:latin typeface="Arial"/>
                <a:cs typeface="Arial"/>
              </a:rPr>
              <a:t>i </a:t>
            </a:r>
            <a:r>
              <a:rPr sz="1400" spc="-5" dirty="0">
                <a:latin typeface="Arial"/>
                <a:cs typeface="Arial"/>
              </a:rPr>
              <a:t>due </a:t>
            </a:r>
            <a:r>
              <a:rPr sz="1400" dirty="0">
                <a:latin typeface="Arial"/>
                <a:cs typeface="Arial"/>
              </a:rPr>
              <a:t>fattori </a:t>
            </a:r>
            <a:r>
              <a:rPr sz="1400" spc="-5" dirty="0">
                <a:latin typeface="Arial"/>
                <a:cs typeface="Arial"/>
              </a:rPr>
              <a:t>del prodotto </a:t>
            </a:r>
            <a:r>
              <a:rPr sz="1400" dirty="0">
                <a:latin typeface="Arial"/>
                <a:cs typeface="Arial"/>
              </a:rPr>
              <a:t>e </a:t>
            </a:r>
            <a:r>
              <a:rPr sz="1400" spc="-5" dirty="0">
                <a:latin typeface="Arial"/>
                <a:cs typeface="Arial"/>
              </a:rPr>
              <a:t>da  assegnare alle </a:t>
            </a:r>
            <a:r>
              <a:rPr sz="1400" dirty="0">
                <a:latin typeface="Arial"/>
                <a:cs typeface="Arial"/>
              </a:rPr>
              <a:t>variabili W e</a:t>
            </a:r>
            <a:r>
              <a:rPr sz="1400" spc="-110" dirty="0">
                <a:latin typeface="Arial"/>
                <a:cs typeface="Arial"/>
              </a:rPr>
              <a:t> </a:t>
            </a:r>
            <a:r>
              <a:rPr sz="1400" dirty="0">
                <a:latin typeface="Arial"/>
                <a:cs typeface="Arial"/>
              </a:rPr>
              <a:t>Y</a:t>
            </a:r>
            <a:endParaRPr sz="1400">
              <a:latin typeface="Arial"/>
              <a:cs typeface="Arial"/>
            </a:endParaRPr>
          </a:p>
        </p:txBody>
      </p:sp>
      <p:sp>
        <p:nvSpPr>
          <p:cNvPr id="48" name="object 24"/>
          <p:cNvSpPr txBox="1"/>
          <p:nvPr/>
        </p:nvSpPr>
        <p:spPr>
          <a:xfrm>
            <a:off x="4102705" y="3863996"/>
            <a:ext cx="4216400" cy="527050"/>
          </a:xfrm>
          <a:prstGeom prst="rect">
            <a:avLst/>
          </a:prstGeom>
          <a:ln w="12700">
            <a:solidFill>
              <a:srgbClr val="000000"/>
            </a:solidFill>
          </a:ln>
        </p:spPr>
        <p:txBody>
          <a:bodyPr vert="horz" wrap="square" lIns="0" tIns="36830" rIns="0" bIns="0" rtlCol="0">
            <a:spAutoFit/>
          </a:bodyPr>
          <a:lstStyle/>
          <a:p>
            <a:pPr marL="85090" marR="385445">
              <a:lnSpc>
                <a:spcPct val="101200"/>
              </a:lnSpc>
              <a:spcBef>
                <a:spcPts val="290"/>
              </a:spcBef>
            </a:pPr>
            <a:r>
              <a:rPr sz="1400" dirty="0">
                <a:latin typeface="Arial"/>
                <a:cs typeface="Arial"/>
              </a:rPr>
              <a:t>Operazioni </a:t>
            </a:r>
            <a:r>
              <a:rPr sz="1400" spc="-5" dirty="0">
                <a:latin typeface="Arial"/>
                <a:cs typeface="Arial"/>
              </a:rPr>
              <a:t>di elaborazione, </a:t>
            </a:r>
            <a:r>
              <a:rPr sz="1400" dirty="0">
                <a:latin typeface="Arial"/>
                <a:cs typeface="Arial"/>
              </a:rPr>
              <a:t>valide </a:t>
            </a:r>
            <a:r>
              <a:rPr sz="1400" spc="-5" dirty="0">
                <a:latin typeface="Arial"/>
                <a:cs typeface="Arial"/>
              </a:rPr>
              <a:t>per qualsiasi  </a:t>
            </a:r>
            <a:r>
              <a:rPr sz="1400" dirty="0">
                <a:latin typeface="Arial"/>
                <a:cs typeface="Arial"/>
              </a:rPr>
              <a:t>valore </a:t>
            </a:r>
            <a:r>
              <a:rPr sz="1400" spc="-5" dirty="0">
                <a:latin typeface="Arial"/>
                <a:cs typeface="Arial"/>
              </a:rPr>
              <a:t>dei</a:t>
            </a:r>
            <a:r>
              <a:rPr sz="1400" spc="-100" dirty="0">
                <a:latin typeface="Arial"/>
                <a:cs typeface="Arial"/>
              </a:rPr>
              <a:t> </a:t>
            </a:r>
            <a:r>
              <a:rPr sz="1400" spc="-5" dirty="0">
                <a:latin typeface="Arial"/>
                <a:cs typeface="Arial"/>
              </a:rPr>
              <a:t>dati</a:t>
            </a:r>
            <a:endParaRPr sz="1400">
              <a:latin typeface="Arial"/>
              <a:cs typeface="Arial"/>
            </a:endParaRPr>
          </a:p>
        </p:txBody>
      </p:sp>
      <p:sp>
        <p:nvSpPr>
          <p:cNvPr id="49" name="object 25"/>
          <p:cNvSpPr txBox="1"/>
          <p:nvPr/>
        </p:nvSpPr>
        <p:spPr>
          <a:xfrm>
            <a:off x="4102705" y="4824437"/>
            <a:ext cx="4216400" cy="314325"/>
          </a:xfrm>
          <a:prstGeom prst="rect">
            <a:avLst/>
          </a:prstGeom>
          <a:ln w="12700">
            <a:solidFill>
              <a:srgbClr val="000000"/>
            </a:solidFill>
          </a:ln>
        </p:spPr>
        <p:txBody>
          <a:bodyPr vert="horz" wrap="square" lIns="0" tIns="39369" rIns="0" bIns="0" rtlCol="0">
            <a:spAutoFit/>
          </a:bodyPr>
          <a:lstStyle/>
          <a:p>
            <a:pPr marL="85090">
              <a:lnSpc>
                <a:spcPct val="100000"/>
              </a:lnSpc>
              <a:spcBef>
                <a:spcPts val="309"/>
              </a:spcBef>
            </a:pPr>
            <a:r>
              <a:rPr sz="1400" dirty="0">
                <a:latin typeface="Arial"/>
                <a:cs typeface="Arial"/>
              </a:rPr>
              <a:t>Emissione </a:t>
            </a:r>
            <a:r>
              <a:rPr sz="1400" spc="-5" dirty="0">
                <a:latin typeface="Arial"/>
                <a:cs typeface="Arial"/>
              </a:rPr>
              <a:t>all’utente del </a:t>
            </a:r>
            <a:r>
              <a:rPr sz="1400" dirty="0">
                <a:latin typeface="Arial"/>
                <a:cs typeface="Arial"/>
              </a:rPr>
              <a:t>risultato</a:t>
            </a:r>
            <a:r>
              <a:rPr sz="1400" spc="-90" dirty="0">
                <a:latin typeface="Arial"/>
                <a:cs typeface="Arial"/>
              </a:rPr>
              <a:t> </a:t>
            </a:r>
            <a:r>
              <a:rPr sz="1400" spc="-5" dirty="0">
                <a:latin typeface="Arial"/>
                <a:cs typeface="Arial"/>
              </a:rPr>
              <a:t>dell’elaborazione</a:t>
            </a:r>
            <a:endParaRPr sz="1400">
              <a:latin typeface="Arial"/>
              <a:cs typeface="Arial"/>
            </a:endParaRPr>
          </a:p>
        </p:txBody>
      </p:sp>
      <p:sp>
        <p:nvSpPr>
          <p:cNvPr id="52" name="Elaborazione alternativa 51"/>
          <p:cNvSpPr/>
          <p:nvPr/>
        </p:nvSpPr>
        <p:spPr>
          <a:xfrm>
            <a:off x="1360639" y="1408812"/>
            <a:ext cx="2168434" cy="64599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 name="object 3"/>
          <p:cNvSpPr txBox="1"/>
          <p:nvPr/>
        </p:nvSpPr>
        <p:spPr>
          <a:xfrm>
            <a:off x="2149106" y="1609043"/>
            <a:ext cx="560070" cy="285115"/>
          </a:xfrm>
          <a:prstGeom prst="rect">
            <a:avLst/>
          </a:prstGeom>
        </p:spPr>
        <p:txBody>
          <a:bodyPr vert="horz" wrap="square" lIns="0" tIns="0" rIns="0" bIns="0" rtlCol="0">
            <a:spAutoFit/>
          </a:bodyPr>
          <a:lstStyle/>
          <a:p>
            <a:pPr marL="12700">
              <a:lnSpc>
                <a:spcPct val="100000"/>
              </a:lnSpc>
            </a:pPr>
            <a:r>
              <a:rPr sz="1800" dirty="0">
                <a:latin typeface="Arial"/>
                <a:cs typeface="Arial"/>
              </a:rPr>
              <a:t>Inizio</a:t>
            </a:r>
          </a:p>
        </p:txBody>
      </p:sp>
      <p:sp>
        <p:nvSpPr>
          <p:cNvPr id="53" name="Scheda 52"/>
          <p:cNvSpPr/>
          <p:nvPr/>
        </p:nvSpPr>
        <p:spPr>
          <a:xfrm>
            <a:off x="1390236" y="2279234"/>
            <a:ext cx="2109239" cy="439393"/>
          </a:xfrm>
          <a:prstGeom prst="flowChartPunchedCa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 name="object 5"/>
          <p:cNvSpPr txBox="1"/>
          <p:nvPr/>
        </p:nvSpPr>
        <p:spPr>
          <a:xfrm>
            <a:off x="2096240" y="2360619"/>
            <a:ext cx="697230" cy="224790"/>
          </a:xfrm>
          <a:prstGeom prst="rect">
            <a:avLst/>
          </a:prstGeom>
        </p:spPr>
        <p:txBody>
          <a:bodyPr vert="horz" wrap="square" lIns="0" tIns="0" rIns="0" bIns="0" rtlCol="0">
            <a:spAutoFit/>
          </a:bodyPr>
          <a:lstStyle/>
          <a:p>
            <a:pPr marL="12700">
              <a:lnSpc>
                <a:spcPct val="100000"/>
              </a:lnSpc>
            </a:pPr>
            <a:r>
              <a:rPr sz="1400" spc="-5" dirty="0">
                <a:latin typeface="Arial"/>
                <a:cs typeface="Arial"/>
              </a:rPr>
              <a:t>Leggi(X)</a:t>
            </a:r>
            <a:endParaRPr sz="1400" dirty="0">
              <a:latin typeface="Arial"/>
              <a:cs typeface="Arial"/>
            </a:endParaRPr>
          </a:p>
        </p:txBody>
      </p:sp>
      <p:sp>
        <p:nvSpPr>
          <p:cNvPr id="54" name="Scheda 53"/>
          <p:cNvSpPr/>
          <p:nvPr/>
        </p:nvSpPr>
        <p:spPr>
          <a:xfrm>
            <a:off x="1374521" y="2943150"/>
            <a:ext cx="2109239" cy="439393"/>
          </a:xfrm>
          <a:prstGeom prst="flowChartPunchedCa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0" name="object 14"/>
          <p:cNvSpPr txBox="1"/>
          <p:nvPr/>
        </p:nvSpPr>
        <p:spPr>
          <a:xfrm>
            <a:off x="2111029" y="3054668"/>
            <a:ext cx="697230" cy="224790"/>
          </a:xfrm>
          <a:prstGeom prst="rect">
            <a:avLst/>
          </a:prstGeom>
        </p:spPr>
        <p:txBody>
          <a:bodyPr vert="horz" wrap="square" lIns="0" tIns="0" rIns="0" bIns="0" rtlCol="0">
            <a:spAutoFit/>
          </a:bodyPr>
          <a:lstStyle/>
          <a:p>
            <a:pPr marL="12700">
              <a:lnSpc>
                <a:spcPct val="100000"/>
              </a:lnSpc>
            </a:pPr>
            <a:r>
              <a:rPr sz="1400" spc="-5" dirty="0">
                <a:latin typeface="Arial"/>
                <a:cs typeface="Arial"/>
              </a:rPr>
              <a:t>Leggi(Y)</a:t>
            </a:r>
            <a:endParaRPr sz="1400" dirty="0">
              <a:latin typeface="Arial"/>
              <a:cs typeface="Arial"/>
            </a:endParaRPr>
          </a:p>
        </p:txBody>
      </p:sp>
      <p:sp>
        <p:nvSpPr>
          <p:cNvPr id="55" name="Elaborazione 54"/>
          <p:cNvSpPr/>
          <p:nvPr/>
        </p:nvSpPr>
        <p:spPr>
          <a:xfrm>
            <a:off x="1374521" y="3593325"/>
            <a:ext cx="2099533" cy="64636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2" name="object 16"/>
          <p:cNvSpPr txBox="1"/>
          <p:nvPr/>
        </p:nvSpPr>
        <p:spPr>
          <a:xfrm>
            <a:off x="2060546" y="3780523"/>
            <a:ext cx="798195" cy="224790"/>
          </a:xfrm>
          <a:prstGeom prst="rect">
            <a:avLst/>
          </a:prstGeom>
        </p:spPr>
        <p:txBody>
          <a:bodyPr vert="horz" wrap="square" lIns="0" tIns="0" rIns="0" bIns="0" rtlCol="0">
            <a:spAutoFit/>
          </a:bodyPr>
          <a:lstStyle/>
          <a:p>
            <a:pPr marL="12700">
              <a:lnSpc>
                <a:spcPct val="100000"/>
              </a:lnSpc>
            </a:pPr>
            <a:r>
              <a:rPr sz="1400" dirty="0">
                <a:latin typeface="Arial"/>
                <a:cs typeface="Arial"/>
              </a:rPr>
              <a:t>W = X *</a:t>
            </a:r>
            <a:r>
              <a:rPr sz="1400" spc="-125" dirty="0">
                <a:latin typeface="Arial"/>
                <a:cs typeface="Arial"/>
              </a:rPr>
              <a:t> </a:t>
            </a:r>
            <a:r>
              <a:rPr sz="1400" dirty="0">
                <a:latin typeface="Arial"/>
                <a:cs typeface="Arial"/>
              </a:rPr>
              <a:t>Y</a:t>
            </a:r>
          </a:p>
        </p:txBody>
      </p:sp>
      <p:sp>
        <p:nvSpPr>
          <p:cNvPr id="56" name="Documento 55"/>
          <p:cNvSpPr/>
          <p:nvPr/>
        </p:nvSpPr>
        <p:spPr>
          <a:xfrm>
            <a:off x="1390236" y="4476889"/>
            <a:ext cx="2083818" cy="584179"/>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7" name="object 11"/>
          <p:cNvSpPr txBox="1"/>
          <p:nvPr/>
        </p:nvSpPr>
        <p:spPr>
          <a:xfrm>
            <a:off x="2047027" y="4656583"/>
            <a:ext cx="795655" cy="224790"/>
          </a:xfrm>
          <a:prstGeom prst="rect">
            <a:avLst/>
          </a:prstGeom>
        </p:spPr>
        <p:txBody>
          <a:bodyPr vert="horz" wrap="square" lIns="0" tIns="0" rIns="0" bIns="0" rtlCol="0">
            <a:spAutoFit/>
          </a:bodyPr>
          <a:lstStyle/>
          <a:p>
            <a:pPr marL="12700">
              <a:lnSpc>
                <a:spcPct val="100000"/>
              </a:lnSpc>
            </a:pPr>
            <a:r>
              <a:rPr sz="1400" dirty="0">
                <a:latin typeface="Arial"/>
                <a:cs typeface="Arial"/>
              </a:rPr>
              <a:t>Scrivi</a:t>
            </a:r>
            <a:r>
              <a:rPr sz="1400" spc="-105" dirty="0">
                <a:latin typeface="Arial"/>
                <a:cs typeface="Arial"/>
              </a:rPr>
              <a:t> </a:t>
            </a:r>
            <a:r>
              <a:rPr sz="1400" dirty="0">
                <a:latin typeface="Arial"/>
                <a:cs typeface="Arial"/>
              </a:rPr>
              <a:t>(W)</a:t>
            </a:r>
          </a:p>
        </p:txBody>
      </p:sp>
      <p:sp>
        <p:nvSpPr>
          <p:cNvPr id="57" name="Elaborazione alternativa 56"/>
          <p:cNvSpPr/>
          <p:nvPr/>
        </p:nvSpPr>
        <p:spPr>
          <a:xfrm>
            <a:off x="1344923" y="5298272"/>
            <a:ext cx="2168434" cy="64599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6" name="object 22"/>
          <p:cNvSpPr txBox="1"/>
          <p:nvPr/>
        </p:nvSpPr>
        <p:spPr>
          <a:xfrm>
            <a:off x="2189020" y="5477434"/>
            <a:ext cx="470534" cy="285115"/>
          </a:xfrm>
          <a:prstGeom prst="rect">
            <a:avLst/>
          </a:prstGeom>
        </p:spPr>
        <p:txBody>
          <a:bodyPr vert="horz" wrap="square" lIns="0" tIns="0" rIns="0" bIns="0" rtlCol="0">
            <a:spAutoFit/>
          </a:bodyPr>
          <a:lstStyle/>
          <a:p>
            <a:pPr marL="12700">
              <a:lnSpc>
                <a:spcPct val="100000"/>
              </a:lnSpc>
            </a:pPr>
            <a:r>
              <a:rPr sz="1800" dirty="0">
                <a:latin typeface="Arial"/>
                <a:cs typeface="Arial"/>
              </a:rPr>
              <a:t>Fine</a:t>
            </a:r>
          </a:p>
        </p:txBody>
      </p:sp>
      <p:cxnSp>
        <p:nvCxnSpPr>
          <p:cNvPr id="59" name="Connettore 2 58"/>
          <p:cNvCxnSpPr>
            <a:stCxn id="52" idx="2"/>
            <a:endCxn id="53" idx="0"/>
          </p:cNvCxnSpPr>
          <p:nvPr/>
        </p:nvCxnSpPr>
        <p:spPr>
          <a:xfrm>
            <a:off x="2444856" y="2054811"/>
            <a:ext cx="0" cy="22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nettore 2 63"/>
          <p:cNvCxnSpPr/>
          <p:nvPr/>
        </p:nvCxnSpPr>
        <p:spPr>
          <a:xfrm>
            <a:off x="2432145" y="2718727"/>
            <a:ext cx="0" cy="22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nettore 2 64"/>
          <p:cNvCxnSpPr>
            <a:stCxn id="54" idx="2"/>
          </p:cNvCxnSpPr>
          <p:nvPr/>
        </p:nvCxnSpPr>
        <p:spPr>
          <a:xfrm flipH="1">
            <a:off x="2424287" y="3382543"/>
            <a:ext cx="4854" cy="237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nettore 2 65"/>
          <p:cNvCxnSpPr/>
          <p:nvPr/>
        </p:nvCxnSpPr>
        <p:spPr>
          <a:xfrm>
            <a:off x="2418064" y="4239685"/>
            <a:ext cx="0" cy="22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onnettore 2 75"/>
          <p:cNvCxnSpPr>
            <a:stCxn id="56" idx="2"/>
            <a:endCxn id="57" idx="0"/>
          </p:cNvCxnSpPr>
          <p:nvPr/>
        </p:nvCxnSpPr>
        <p:spPr>
          <a:xfrm flipH="1">
            <a:off x="2429140" y="5022447"/>
            <a:ext cx="3005" cy="275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414981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Sequenza</a:t>
            </a: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74</a:t>
            </a:fld>
            <a:endParaRPr lang="it-IT" dirty="0"/>
          </a:p>
        </p:txBody>
      </p:sp>
      <p:sp>
        <p:nvSpPr>
          <p:cNvPr id="52" name="Elaborazione alternativa 51"/>
          <p:cNvSpPr/>
          <p:nvPr/>
        </p:nvSpPr>
        <p:spPr>
          <a:xfrm>
            <a:off x="1360639" y="1408812"/>
            <a:ext cx="2168434" cy="64599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 name="object 3"/>
          <p:cNvSpPr txBox="1"/>
          <p:nvPr/>
        </p:nvSpPr>
        <p:spPr>
          <a:xfrm>
            <a:off x="2149106" y="1609043"/>
            <a:ext cx="560070" cy="285115"/>
          </a:xfrm>
          <a:prstGeom prst="rect">
            <a:avLst/>
          </a:prstGeom>
        </p:spPr>
        <p:txBody>
          <a:bodyPr vert="horz" wrap="square" lIns="0" tIns="0" rIns="0" bIns="0" rtlCol="0">
            <a:spAutoFit/>
          </a:bodyPr>
          <a:lstStyle/>
          <a:p>
            <a:pPr marL="12700">
              <a:lnSpc>
                <a:spcPct val="100000"/>
              </a:lnSpc>
            </a:pPr>
            <a:r>
              <a:rPr sz="1800" dirty="0">
                <a:latin typeface="Arial"/>
                <a:cs typeface="Arial"/>
              </a:rPr>
              <a:t>Inizio</a:t>
            </a:r>
          </a:p>
        </p:txBody>
      </p:sp>
      <p:sp>
        <p:nvSpPr>
          <p:cNvPr id="53" name="Scheda 52"/>
          <p:cNvSpPr/>
          <p:nvPr/>
        </p:nvSpPr>
        <p:spPr>
          <a:xfrm>
            <a:off x="1390236" y="2279234"/>
            <a:ext cx="2109239" cy="439393"/>
          </a:xfrm>
          <a:prstGeom prst="flowChartPunchedCa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 name="object 5"/>
          <p:cNvSpPr txBox="1"/>
          <p:nvPr/>
        </p:nvSpPr>
        <p:spPr>
          <a:xfrm>
            <a:off x="2096240" y="2360619"/>
            <a:ext cx="697230" cy="224790"/>
          </a:xfrm>
          <a:prstGeom prst="rect">
            <a:avLst/>
          </a:prstGeom>
        </p:spPr>
        <p:txBody>
          <a:bodyPr vert="horz" wrap="square" lIns="0" tIns="0" rIns="0" bIns="0" rtlCol="0">
            <a:spAutoFit/>
          </a:bodyPr>
          <a:lstStyle/>
          <a:p>
            <a:pPr marL="12700">
              <a:lnSpc>
                <a:spcPct val="100000"/>
              </a:lnSpc>
            </a:pPr>
            <a:r>
              <a:rPr sz="1400" spc="-5" dirty="0">
                <a:latin typeface="Arial"/>
                <a:cs typeface="Arial"/>
              </a:rPr>
              <a:t>Leggi(X)</a:t>
            </a:r>
            <a:endParaRPr sz="1400" dirty="0">
              <a:latin typeface="Arial"/>
              <a:cs typeface="Arial"/>
            </a:endParaRPr>
          </a:p>
        </p:txBody>
      </p:sp>
      <p:sp>
        <p:nvSpPr>
          <p:cNvPr id="54" name="Scheda 53"/>
          <p:cNvSpPr/>
          <p:nvPr/>
        </p:nvSpPr>
        <p:spPr>
          <a:xfrm>
            <a:off x="1374521" y="2943150"/>
            <a:ext cx="2109239" cy="439393"/>
          </a:xfrm>
          <a:prstGeom prst="flowChartPunchedCa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0" name="object 14"/>
          <p:cNvSpPr txBox="1"/>
          <p:nvPr/>
        </p:nvSpPr>
        <p:spPr>
          <a:xfrm>
            <a:off x="2111029" y="3054668"/>
            <a:ext cx="697230" cy="224790"/>
          </a:xfrm>
          <a:prstGeom prst="rect">
            <a:avLst/>
          </a:prstGeom>
        </p:spPr>
        <p:txBody>
          <a:bodyPr vert="horz" wrap="square" lIns="0" tIns="0" rIns="0" bIns="0" rtlCol="0">
            <a:spAutoFit/>
          </a:bodyPr>
          <a:lstStyle/>
          <a:p>
            <a:pPr marL="12700">
              <a:lnSpc>
                <a:spcPct val="100000"/>
              </a:lnSpc>
            </a:pPr>
            <a:r>
              <a:rPr sz="1400" spc="-5" dirty="0">
                <a:latin typeface="Arial"/>
                <a:cs typeface="Arial"/>
              </a:rPr>
              <a:t>Leggi(Y)</a:t>
            </a:r>
            <a:endParaRPr sz="1400" dirty="0">
              <a:latin typeface="Arial"/>
              <a:cs typeface="Arial"/>
            </a:endParaRPr>
          </a:p>
        </p:txBody>
      </p:sp>
      <p:sp>
        <p:nvSpPr>
          <p:cNvPr id="55" name="Elaborazione 54"/>
          <p:cNvSpPr/>
          <p:nvPr/>
        </p:nvSpPr>
        <p:spPr>
          <a:xfrm>
            <a:off x="1374521" y="3593325"/>
            <a:ext cx="2099533" cy="64636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2" name="object 16"/>
          <p:cNvSpPr txBox="1"/>
          <p:nvPr/>
        </p:nvSpPr>
        <p:spPr>
          <a:xfrm>
            <a:off x="2060546" y="3780523"/>
            <a:ext cx="798195" cy="224790"/>
          </a:xfrm>
          <a:prstGeom prst="rect">
            <a:avLst/>
          </a:prstGeom>
        </p:spPr>
        <p:txBody>
          <a:bodyPr vert="horz" wrap="square" lIns="0" tIns="0" rIns="0" bIns="0" rtlCol="0">
            <a:spAutoFit/>
          </a:bodyPr>
          <a:lstStyle/>
          <a:p>
            <a:pPr marL="12700">
              <a:lnSpc>
                <a:spcPct val="100000"/>
              </a:lnSpc>
            </a:pPr>
            <a:r>
              <a:rPr sz="1400" dirty="0">
                <a:latin typeface="Arial"/>
                <a:cs typeface="Arial"/>
              </a:rPr>
              <a:t>W = X *</a:t>
            </a:r>
            <a:r>
              <a:rPr sz="1400" spc="-125" dirty="0">
                <a:latin typeface="Arial"/>
                <a:cs typeface="Arial"/>
              </a:rPr>
              <a:t> </a:t>
            </a:r>
            <a:r>
              <a:rPr sz="1400" dirty="0">
                <a:latin typeface="Arial"/>
                <a:cs typeface="Arial"/>
              </a:rPr>
              <a:t>Y</a:t>
            </a:r>
          </a:p>
        </p:txBody>
      </p:sp>
      <p:sp>
        <p:nvSpPr>
          <p:cNvPr id="56" name="Documento 55"/>
          <p:cNvSpPr/>
          <p:nvPr/>
        </p:nvSpPr>
        <p:spPr>
          <a:xfrm>
            <a:off x="1390236" y="4476889"/>
            <a:ext cx="2083818" cy="584179"/>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7" name="object 11"/>
          <p:cNvSpPr txBox="1"/>
          <p:nvPr/>
        </p:nvSpPr>
        <p:spPr>
          <a:xfrm>
            <a:off x="2047027" y="4656583"/>
            <a:ext cx="795655" cy="224790"/>
          </a:xfrm>
          <a:prstGeom prst="rect">
            <a:avLst/>
          </a:prstGeom>
        </p:spPr>
        <p:txBody>
          <a:bodyPr vert="horz" wrap="square" lIns="0" tIns="0" rIns="0" bIns="0" rtlCol="0">
            <a:spAutoFit/>
          </a:bodyPr>
          <a:lstStyle/>
          <a:p>
            <a:pPr marL="12700">
              <a:lnSpc>
                <a:spcPct val="100000"/>
              </a:lnSpc>
            </a:pPr>
            <a:r>
              <a:rPr sz="1400" dirty="0">
                <a:latin typeface="Arial"/>
                <a:cs typeface="Arial"/>
              </a:rPr>
              <a:t>Scrivi</a:t>
            </a:r>
            <a:r>
              <a:rPr sz="1400" spc="-105" dirty="0">
                <a:latin typeface="Arial"/>
                <a:cs typeface="Arial"/>
              </a:rPr>
              <a:t> </a:t>
            </a:r>
            <a:r>
              <a:rPr sz="1400" dirty="0">
                <a:latin typeface="Arial"/>
                <a:cs typeface="Arial"/>
              </a:rPr>
              <a:t>(W)</a:t>
            </a:r>
          </a:p>
        </p:txBody>
      </p:sp>
      <p:sp>
        <p:nvSpPr>
          <p:cNvPr id="57" name="Elaborazione alternativa 56"/>
          <p:cNvSpPr/>
          <p:nvPr/>
        </p:nvSpPr>
        <p:spPr>
          <a:xfrm>
            <a:off x="1344923" y="5298272"/>
            <a:ext cx="2168434" cy="64599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6" name="object 22"/>
          <p:cNvSpPr txBox="1"/>
          <p:nvPr/>
        </p:nvSpPr>
        <p:spPr>
          <a:xfrm>
            <a:off x="2189020" y="5477434"/>
            <a:ext cx="470534" cy="285115"/>
          </a:xfrm>
          <a:prstGeom prst="rect">
            <a:avLst/>
          </a:prstGeom>
        </p:spPr>
        <p:txBody>
          <a:bodyPr vert="horz" wrap="square" lIns="0" tIns="0" rIns="0" bIns="0" rtlCol="0">
            <a:spAutoFit/>
          </a:bodyPr>
          <a:lstStyle/>
          <a:p>
            <a:pPr marL="12700">
              <a:lnSpc>
                <a:spcPct val="100000"/>
              </a:lnSpc>
            </a:pPr>
            <a:r>
              <a:rPr sz="1800" dirty="0">
                <a:latin typeface="Arial"/>
                <a:cs typeface="Arial"/>
              </a:rPr>
              <a:t>Fine</a:t>
            </a:r>
          </a:p>
        </p:txBody>
      </p:sp>
      <p:cxnSp>
        <p:nvCxnSpPr>
          <p:cNvPr id="59" name="Connettore 2 58"/>
          <p:cNvCxnSpPr>
            <a:stCxn id="52" idx="2"/>
            <a:endCxn id="53" idx="0"/>
          </p:cNvCxnSpPr>
          <p:nvPr/>
        </p:nvCxnSpPr>
        <p:spPr>
          <a:xfrm>
            <a:off x="2444856" y="2054811"/>
            <a:ext cx="0" cy="22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nettore 2 63"/>
          <p:cNvCxnSpPr/>
          <p:nvPr/>
        </p:nvCxnSpPr>
        <p:spPr>
          <a:xfrm>
            <a:off x="2432145" y="2718727"/>
            <a:ext cx="0" cy="22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nettore 2 64"/>
          <p:cNvCxnSpPr>
            <a:stCxn id="54" idx="2"/>
          </p:cNvCxnSpPr>
          <p:nvPr/>
        </p:nvCxnSpPr>
        <p:spPr>
          <a:xfrm flipH="1">
            <a:off x="2424287" y="3382543"/>
            <a:ext cx="4854" cy="237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nettore 2 65"/>
          <p:cNvCxnSpPr/>
          <p:nvPr/>
        </p:nvCxnSpPr>
        <p:spPr>
          <a:xfrm>
            <a:off x="2418064" y="4239685"/>
            <a:ext cx="0" cy="22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onnettore 2 75"/>
          <p:cNvCxnSpPr>
            <a:stCxn id="56" idx="2"/>
            <a:endCxn id="57" idx="0"/>
          </p:cNvCxnSpPr>
          <p:nvPr/>
        </p:nvCxnSpPr>
        <p:spPr>
          <a:xfrm flipH="1">
            <a:off x="2429140" y="5022447"/>
            <a:ext cx="3005" cy="275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object 4"/>
          <p:cNvSpPr txBox="1"/>
          <p:nvPr/>
        </p:nvSpPr>
        <p:spPr>
          <a:xfrm>
            <a:off x="4219361" y="1882826"/>
            <a:ext cx="4169410" cy="3198248"/>
          </a:xfrm>
          <a:prstGeom prst="rect">
            <a:avLst/>
          </a:prstGeom>
        </p:spPr>
        <p:txBody>
          <a:bodyPr vert="horz" wrap="square" lIns="0" tIns="0" rIns="0" bIns="0" rtlCol="0">
            <a:spAutoFit/>
          </a:bodyPr>
          <a:lstStyle/>
          <a:p>
            <a:pPr marL="462280" marR="204470" indent="-449580">
              <a:lnSpc>
                <a:spcPct val="100699"/>
              </a:lnSpc>
              <a:buChar char="•"/>
              <a:tabLst>
                <a:tab pos="355600" algn="l"/>
              </a:tabLst>
            </a:pPr>
            <a:r>
              <a:rPr sz="2200" dirty="0">
                <a:latin typeface="Arial" panose="020B0604020202020204" pitchFamily="34" charset="0"/>
                <a:cs typeface="Arial" panose="020B0604020202020204" pitchFamily="34" charset="0"/>
              </a:rPr>
              <a:t>Le frecce </a:t>
            </a:r>
            <a:r>
              <a:rPr sz="2200" spc="-5" dirty="0">
                <a:latin typeface="Arial" panose="020B0604020202020204" pitchFamily="34" charset="0"/>
                <a:cs typeface="Arial" panose="020B0604020202020204" pitchFamily="34" charset="0"/>
              </a:rPr>
              <a:t>tra blocchi  indicano </a:t>
            </a:r>
            <a:r>
              <a:rPr sz="2200" dirty="0">
                <a:latin typeface="Arial" panose="020B0604020202020204" pitchFamily="34" charset="0"/>
                <a:cs typeface="Arial" panose="020B0604020202020204" pitchFamily="34" charset="0"/>
              </a:rPr>
              <a:t>una</a:t>
            </a:r>
            <a:r>
              <a:rPr sz="2200" spc="-75" dirty="0">
                <a:latin typeface="Arial" panose="020B0604020202020204" pitchFamily="34" charset="0"/>
                <a:cs typeface="Arial" panose="020B0604020202020204" pitchFamily="34" charset="0"/>
              </a:rPr>
              <a:t> </a:t>
            </a:r>
            <a:r>
              <a:rPr sz="2200" dirty="0">
                <a:latin typeface="Arial" panose="020B0604020202020204" pitchFamily="34" charset="0"/>
                <a:cs typeface="Arial" panose="020B0604020202020204" pitchFamily="34" charset="0"/>
              </a:rPr>
              <a:t>sequenza  </a:t>
            </a:r>
            <a:r>
              <a:rPr sz="2200" spc="-5" dirty="0">
                <a:latin typeface="Arial" panose="020B0604020202020204" pitchFamily="34" charset="0"/>
                <a:cs typeface="Arial" panose="020B0604020202020204" pitchFamily="34" charset="0"/>
              </a:rPr>
              <a:t>di</a:t>
            </a:r>
            <a:r>
              <a:rPr sz="2200" spc="-95" dirty="0">
                <a:latin typeface="Arial" panose="020B0604020202020204" pitchFamily="34" charset="0"/>
                <a:cs typeface="Arial" panose="020B0604020202020204" pitchFamily="34" charset="0"/>
              </a:rPr>
              <a:t> </a:t>
            </a:r>
            <a:r>
              <a:rPr sz="2200" dirty="0">
                <a:latin typeface="Arial" panose="020B0604020202020204" pitchFamily="34" charset="0"/>
                <a:cs typeface="Arial" panose="020B0604020202020204" pitchFamily="34" charset="0"/>
              </a:rPr>
              <a:t>operazioni</a:t>
            </a:r>
          </a:p>
          <a:p>
            <a:pPr marL="462280" marR="17145" indent="-449580">
              <a:lnSpc>
                <a:spcPct val="101099"/>
              </a:lnSpc>
              <a:spcBef>
                <a:spcPts val="464"/>
              </a:spcBef>
              <a:buChar char="•"/>
              <a:tabLst>
                <a:tab pos="355600" algn="l"/>
              </a:tabLst>
            </a:pPr>
            <a:r>
              <a:rPr sz="2200" dirty="0">
                <a:latin typeface="Arial" panose="020B0604020202020204" pitchFamily="34" charset="0"/>
                <a:cs typeface="Arial" panose="020B0604020202020204" pitchFamily="34" charset="0"/>
              </a:rPr>
              <a:t>Una operazione non  </a:t>
            </a:r>
            <a:r>
              <a:rPr sz="2200" spc="-5" dirty="0">
                <a:latin typeface="Arial" panose="020B0604020202020204" pitchFamily="34" charset="0"/>
                <a:cs typeface="Arial" panose="020B0604020202020204" pitchFamily="34" charset="0"/>
              </a:rPr>
              <a:t>inizia </a:t>
            </a:r>
            <a:r>
              <a:rPr sz="2200" dirty="0">
                <a:latin typeface="Arial" panose="020B0604020202020204" pitchFamily="34" charset="0"/>
                <a:cs typeface="Arial" panose="020B0604020202020204" pitchFamily="34" charset="0"/>
              </a:rPr>
              <a:t>finché </a:t>
            </a:r>
            <a:r>
              <a:rPr sz="2200" spc="-5" dirty="0">
                <a:latin typeface="Arial" panose="020B0604020202020204" pitchFamily="34" charset="0"/>
                <a:cs typeface="Arial" panose="020B0604020202020204" pitchFamily="34" charset="0"/>
              </a:rPr>
              <a:t>quella  precedente </a:t>
            </a:r>
            <a:r>
              <a:rPr sz="2200" dirty="0">
                <a:latin typeface="Arial" panose="020B0604020202020204" pitchFamily="34" charset="0"/>
                <a:cs typeface="Arial" panose="020B0604020202020204" pitchFamily="34" charset="0"/>
              </a:rPr>
              <a:t>non</a:t>
            </a:r>
            <a:r>
              <a:rPr sz="2200" spc="-85" dirty="0">
                <a:latin typeface="Arial" panose="020B0604020202020204" pitchFamily="34" charset="0"/>
                <a:cs typeface="Arial" panose="020B0604020202020204" pitchFamily="34" charset="0"/>
              </a:rPr>
              <a:t> </a:t>
            </a:r>
            <a:r>
              <a:rPr sz="2200" spc="-5" dirty="0">
                <a:latin typeface="Arial" panose="020B0604020202020204" pitchFamily="34" charset="0"/>
                <a:cs typeface="Arial" panose="020B0604020202020204" pitchFamily="34" charset="0"/>
              </a:rPr>
              <a:t>termina</a:t>
            </a:r>
            <a:endParaRPr sz="2200" dirty="0">
              <a:latin typeface="Arial" panose="020B0604020202020204" pitchFamily="34" charset="0"/>
              <a:cs typeface="Arial" panose="020B0604020202020204" pitchFamily="34" charset="0"/>
            </a:endParaRPr>
          </a:p>
          <a:p>
            <a:pPr marL="462280" marR="5080" indent="-449580">
              <a:lnSpc>
                <a:spcPct val="99400"/>
              </a:lnSpc>
              <a:spcBef>
                <a:spcPts val="610"/>
              </a:spcBef>
              <a:buChar char="•"/>
              <a:tabLst>
                <a:tab pos="355600" algn="l"/>
              </a:tabLst>
            </a:pPr>
            <a:r>
              <a:rPr sz="2200" spc="-5" dirty="0">
                <a:latin typeface="Arial" panose="020B0604020202020204" pitchFamily="34" charset="0"/>
                <a:cs typeface="Arial" panose="020B0604020202020204" pitchFamily="34" charset="0"/>
              </a:rPr>
              <a:t>Non possono </a:t>
            </a:r>
            <a:r>
              <a:rPr sz="2200" dirty="0">
                <a:latin typeface="Arial" panose="020B0604020202020204" pitchFamily="34" charset="0"/>
                <a:cs typeface="Arial" panose="020B0604020202020204" pitchFamily="34" charset="0"/>
              </a:rPr>
              <a:t>esserci</a:t>
            </a:r>
            <a:r>
              <a:rPr sz="2200" spc="-90" dirty="0">
                <a:latin typeface="Arial" panose="020B0604020202020204" pitchFamily="34" charset="0"/>
                <a:cs typeface="Arial" panose="020B0604020202020204" pitchFamily="34" charset="0"/>
              </a:rPr>
              <a:t> </a:t>
            </a:r>
            <a:r>
              <a:rPr sz="2200" spc="-5" dirty="0">
                <a:latin typeface="Arial" panose="020B0604020202020204" pitchFamily="34" charset="0"/>
                <a:cs typeface="Arial" panose="020B0604020202020204" pitchFamily="34" charset="0"/>
              </a:rPr>
              <a:t>due  </a:t>
            </a:r>
            <a:r>
              <a:rPr sz="2200" dirty="0">
                <a:latin typeface="Arial" panose="020B0604020202020204" pitchFamily="34" charset="0"/>
                <a:cs typeface="Arial" panose="020B0604020202020204" pitchFamily="34" charset="0"/>
              </a:rPr>
              <a:t>operazioni svolte  contemporaneamente</a:t>
            </a:r>
          </a:p>
        </p:txBody>
      </p:sp>
    </p:spTree>
    <p:extLst>
      <p:ext uri="{BB962C8B-B14F-4D97-AF65-F5344CB8AC3E}">
        <p14:creationId xmlns:p14="http://schemas.microsoft.com/office/powerpoint/2010/main" val="83519103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Selezione</a:t>
            </a: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75</a:t>
            </a:fld>
            <a:endParaRPr lang="it-IT" dirty="0"/>
          </a:p>
        </p:txBody>
      </p:sp>
      <p:sp>
        <p:nvSpPr>
          <p:cNvPr id="5" name="Elaborazione alternativa 4"/>
          <p:cNvSpPr/>
          <p:nvPr/>
        </p:nvSpPr>
        <p:spPr>
          <a:xfrm>
            <a:off x="4574102" y="509813"/>
            <a:ext cx="2168434" cy="64599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object 3"/>
          <p:cNvSpPr txBox="1"/>
          <p:nvPr/>
        </p:nvSpPr>
        <p:spPr>
          <a:xfrm>
            <a:off x="5362569" y="710044"/>
            <a:ext cx="560070" cy="285115"/>
          </a:xfrm>
          <a:prstGeom prst="rect">
            <a:avLst/>
          </a:prstGeom>
        </p:spPr>
        <p:txBody>
          <a:bodyPr vert="horz" wrap="square" lIns="0" tIns="0" rIns="0" bIns="0" rtlCol="0">
            <a:spAutoFit/>
          </a:bodyPr>
          <a:lstStyle/>
          <a:p>
            <a:pPr marL="12700">
              <a:lnSpc>
                <a:spcPct val="100000"/>
              </a:lnSpc>
            </a:pPr>
            <a:r>
              <a:rPr sz="1800" dirty="0">
                <a:latin typeface="Arial"/>
                <a:cs typeface="Arial"/>
              </a:rPr>
              <a:t>Inizio</a:t>
            </a:r>
          </a:p>
        </p:txBody>
      </p:sp>
      <p:sp>
        <p:nvSpPr>
          <p:cNvPr id="7" name="Scheda 6"/>
          <p:cNvSpPr/>
          <p:nvPr/>
        </p:nvSpPr>
        <p:spPr>
          <a:xfrm>
            <a:off x="4603699" y="1380235"/>
            <a:ext cx="2109239" cy="439393"/>
          </a:xfrm>
          <a:prstGeom prst="flowChartPunchedCa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object 5"/>
          <p:cNvSpPr txBox="1"/>
          <p:nvPr/>
        </p:nvSpPr>
        <p:spPr>
          <a:xfrm>
            <a:off x="5309703" y="1461620"/>
            <a:ext cx="697230" cy="224790"/>
          </a:xfrm>
          <a:prstGeom prst="rect">
            <a:avLst/>
          </a:prstGeom>
        </p:spPr>
        <p:txBody>
          <a:bodyPr vert="horz" wrap="square" lIns="0" tIns="0" rIns="0" bIns="0" rtlCol="0">
            <a:spAutoFit/>
          </a:bodyPr>
          <a:lstStyle/>
          <a:p>
            <a:pPr marL="12700">
              <a:lnSpc>
                <a:spcPct val="100000"/>
              </a:lnSpc>
            </a:pPr>
            <a:r>
              <a:rPr sz="1400" spc="-5" dirty="0">
                <a:latin typeface="Arial"/>
                <a:cs typeface="Arial"/>
              </a:rPr>
              <a:t>Leggi(X)</a:t>
            </a:r>
            <a:endParaRPr sz="1400" dirty="0">
              <a:latin typeface="Arial"/>
              <a:cs typeface="Arial"/>
            </a:endParaRPr>
          </a:p>
        </p:txBody>
      </p:sp>
      <p:sp>
        <p:nvSpPr>
          <p:cNvPr id="9" name="Scheda 8"/>
          <p:cNvSpPr/>
          <p:nvPr/>
        </p:nvSpPr>
        <p:spPr>
          <a:xfrm>
            <a:off x="4587984" y="2044151"/>
            <a:ext cx="2109239" cy="439393"/>
          </a:xfrm>
          <a:prstGeom prst="flowChartPunchedCa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object 14"/>
          <p:cNvSpPr txBox="1"/>
          <p:nvPr/>
        </p:nvSpPr>
        <p:spPr>
          <a:xfrm>
            <a:off x="5324492" y="2155669"/>
            <a:ext cx="697230" cy="224790"/>
          </a:xfrm>
          <a:prstGeom prst="rect">
            <a:avLst/>
          </a:prstGeom>
        </p:spPr>
        <p:txBody>
          <a:bodyPr vert="horz" wrap="square" lIns="0" tIns="0" rIns="0" bIns="0" rtlCol="0">
            <a:spAutoFit/>
          </a:bodyPr>
          <a:lstStyle/>
          <a:p>
            <a:pPr marL="12700">
              <a:lnSpc>
                <a:spcPct val="100000"/>
              </a:lnSpc>
            </a:pPr>
            <a:r>
              <a:rPr sz="1400" spc="-5" dirty="0">
                <a:latin typeface="Arial"/>
                <a:cs typeface="Arial"/>
              </a:rPr>
              <a:t>Leggi(Y)</a:t>
            </a:r>
            <a:endParaRPr sz="1400" dirty="0">
              <a:latin typeface="Arial"/>
              <a:cs typeface="Arial"/>
            </a:endParaRPr>
          </a:p>
        </p:txBody>
      </p:sp>
      <p:cxnSp>
        <p:nvCxnSpPr>
          <p:cNvPr id="11" name="Connettore 2 10"/>
          <p:cNvCxnSpPr>
            <a:stCxn id="5" idx="2"/>
            <a:endCxn id="7" idx="0"/>
          </p:cNvCxnSpPr>
          <p:nvPr/>
        </p:nvCxnSpPr>
        <p:spPr>
          <a:xfrm>
            <a:off x="5658319" y="1155812"/>
            <a:ext cx="0" cy="22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p:cNvCxnSpPr/>
          <p:nvPr/>
        </p:nvCxnSpPr>
        <p:spPr>
          <a:xfrm>
            <a:off x="5645608" y="1819728"/>
            <a:ext cx="0" cy="22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ttore 2 12"/>
          <p:cNvCxnSpPr>
            <a:stCxn id="9" idx="2"/>
          </p:cNvCxnSpPr>
          <p:nvPr/>
        </p:nvCxnSpPr>
        <p:spPr>
          <a:xfrm flipH="1">
            <a:off x="5637750" y="2483544"/>
            <a:ext cx="4854" cy="237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Decisione 13"/>
          <p:cNvSpPr/>
          <p:nvPr/>
        </p:nvSpPr>
        <p:spPr>
          <a:xfrm>
            <a:off x="4518698" y="2721104"/>
            <a:ext cx="2238103" cy="650779"/>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object 14"/>
          <p:cNvSpPr txBox="1"/>
          <p:nvPr/>
        </p:nvSpPr>
        <p:spPr>
          <a:xfrm>
            <a:off x="4748225" y="2924571"/>
            <a:ext cx="1794765" cy="215444"/>
          </a:xfrm>
          <a:prstGeom prst="rect">
            <a:avLst/>
          </a:prstGeom>
        </p:spPr>
        <p:txBody>
          <a:bodyPr vert="horz" wrap="square" lIns="0" tIns="0" rIns="0" bIns="0" rtlCol="0">
            <a:spAutoFit/>
          </a:bodyPr>
          <a:lstStyle/>
          <a:p>
            <a:pPr marL="12700" algn="ctr">
              <a:lnSpc>
                <a:spcPct val="100000"/>
              </a:lnSpc>
            </a:pPr>
            <a:r>
              <a:rPr lang="it-IT" sz="1400" spc="-5" dirty="0" smtClean="0">
                <a:latin typeface="Arial"/>
                <a:cs typeface="Arial"/>
              </a:rPr>
              <a:t>X &lt;&gt; 0 AND Y &lt;&gt; 0</a:t>
            </a:r>
            <a:endParaRPr sz="1400" dirty="0">
              <a:latin typeface="Arial"/>
              <a:cs typeface="Arial"/>
            </a:endParaRPr>
          </a:p>
        </p:txBody>
      </p:sp>
      <p:sp>
        <p:nvSpPr>
          <p:cNvPr id="16" name="Elaborazione 15"/>
          <p:cNvSpPr/>
          <p:nvPr/>
        </p:nvSpPr>
        <p:spPr>
          <a:xfrm>
            <a:off x="3116235" y="3513957"/>
            <a:ext cx="2099533" cy="64636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object 16"/>
          <p:cNvSpPr txBox="1"/>
          <p:nvPr/>
        </p:nvSpPr>
        <p:spPr>
          <a:xfrm>
            <a:off x="3802260" y="3701155"/>
            <a:ext cx="798195" cy="215444"/>
          </a:xfrm>
          <a:prstGeom prst="rect">
            <a:avLst/>
          </a:prstGeom>
        </p:spPr>
        <p:txBody>
          <a:bodyPr vert="horz" wrap="square" lIns="0" tIns="0" rIns="0" bIns="0" rtlCol="0">
            <a:spAutoFit/>
          </a:bodyPr>
          <a:lstStyle/>
          <a:p>
            <a:pPr marL="12700" algn="ctr">
              <a:lnSpc>
                <a:spcPct val="100000"/>
              </a:lnSpc>
            </a:pPr>
            <a:r>
              <a:rPr sz="1400" dirty="0">
                <a:latin typeface="Arial"/>
                <a:cs typeface="Arial"/>
              </a:rPr>
              <a:t>W = </a:t>
            </a:r>
            <a:r>
              <a:rPr lang="it-IT" sz="1400" dirty="0">
                <a:latin typeface="Arial"/>
                <a:cs typeface="Arial"/>
              </a:rPr>
              <a:t>0</a:t>
            </a:r>
            <a:endParaRPr sz="1400" dirty="0">
              <a:latin typeface="Arial"/>
              <a:cs typeface="Arial"/>
            </a:endParaRPr>
          </a:p>
        </p:txBody>
      </p:sp>
      <p:sp>
        <p:nvSpPr>
          <p:cNvPr id="19" name="Elaborazione 18"/>
          <p:cNvSpPr/>
          <p:nvPr/>
        </p:nvSpPr>
        <p:spPr>
          <a:xfrm>
            <a:off x="6021722" y="3513957"/>
            <a:ext cx="2099533" cy="64636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object 16"/>
          <p:cNvSpPr txBox="1"/>
          <p:nvPr/>
        </p:nvSpPr>
        <p:spPr>
          <a:xfrm>
            <a:off x="6707747" y="3701155"/>
            <a:ext cx="798195" cy="224790"/>
          </a:xfrm>
          <a:prstGeom prst="rect">
            <a:avLst/>
          </a:prstGeom>
        </p:spPr>
        <p:txBody>
          <a:bodyPr vert="horz" wrap="square" lIns="0" tIns="0" rIns="0" bIns="0" rtlCol="0">
            <a:spAutoFit/>
          </a:bodyPr>
          <a:lstStyle/>
          <a:p>
            <a:pPr marL="12700">
              <a:lnSpc>
                <a:spcPct val="100000"/>
              </a:lnSpc>
            </a:pPr>
            <a:r>
              <a:rPr sz="1400" dirty="0">
                <a:latin typeface="Arial"/>
                <a:cs typeface="Arial"/>
              </a:rPr>
              <a:t>W = X *</a:t>
            </a:r>
            <a:r>
              <a:rPr sz="1400" spc="-125" dirty="0">
                <a:latin typeface="Arial"/>
                <a:cs typeface="Arial"/>
              </a:rPr>
              <a:t> </a:t>
            </a:r>
            <a:r>
              <a:rPr sz="1400" dirty="0">
                <a:latin typeface="Arial"/>
                <a:cs typeface="Arial"/>
              </a:rPr>
              <a:t>Y</a:t>
            </a:r>
          </a:p>
        </p:txBody>
      </p:sp>
      <p:sp>
        <p:nvSpPr>
          <p:cNvPr id="21" name="Documento 20"/>
          <p:cNvSpPr/>
          <p:nvPr/>
        </p:nvSpPr>
        <p:spPr>
          <a:xfrm>
            <a:off x="4633297" y="4461694"/>
            <a:ext cx="2083818" cy="584179"/>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object 11"/>
          <p:cNvSpPr txBox="1"/>
          <p:nvPr/>
        </p:nvSpPr>
        <p:spPr>
          <a:xfrm>
            <a:off x="5290088" y="4641388"/>
            <a:ext cx="795655" cy="224790"/>
          </a:xfrm>
          <a:prstGeom prst="rect">
            <a:avLst/>
          </a:prstGeom>
        </p:spPr>
        <p:txBody>
          <a:bodyPr vert="horz" wrap="square" lIns="0" tIns="0" rIns="0" bIns="0" rtlCol="0">
            <a:spAutoFit/>
          </a:bodyPr>
          <a:lstStyle/>
          <a:p>
            <a:pPr marL="12700">
              <a:lnSpc>
                <a:spcPct val="100000"/>
              </a:lnSpc>
            </a:pPr>
            <a:r>
              <a:rPr sz="1400" dirty="0">
                <a:latin typeface="Arial"/>
                <a:cs typeface="Arial"/>
              </a:rPr>
              <a:t>Scrivi</a:t>
            </a:r>
            <a:r>
              <a:rPr sz="1400" spc="-105" dirty="0">
                <a:latin typeface="Arial"/>
                <a:cs typeface="Arial"/>
              </a:rPr>
              <a:t> </a:t>
            </a:r>
            <a:r>
              <a:rPr sz="1400" dirty="0">
                <a:latin typeface="Arial"/>
                <a:cs typeface="Arial"/>
              </a:rPr>
              <a:t>(W)</a:t>
            </a:r>
          </a:p>
        </p:txBody>
      </p:sp>
      <p:sp>
        <p:nvSpPr>
          <p:cNvPr id="23" name="Elaborazione alternativa 22"/>
          <p:cNvSpPr/>
          <p:nvPr/>
        </p:nvSpPr>
        <p:spPr>
          <a:xfrm>
            <a:off x="4587984" y="5283077"/>
            <a:ext cx="2168434" cy="64599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object 22"/>
          <p:cNvSpPr txBox="1"/>
          <p:nvPr/>
        </p:nvSpPr>
        <p:spPr>
          <a:xfrm>
            <a:off x="5432081" y="5462239"/>
            <a:ext cx="470534" cy="285115"/>
          </a:xfrm>
          <a:prstGeom prst="rect">
            <a:avLst/>
          </a:prstGeom>
        </p:spPr>
        <p:txBody>
          <a:bodyPr vert="horz" wrap="square" lIns="0" tIns="0" rIns="0" bIns="0" rtlCol="0">
            <a:spAutoFit/>
          </a:bodyPr>
          <a:lstStyle/>
          <a:p>
            <a:pPr marL="12700">
              <a:lnSpc>
                <a:spcPct val="100000"/>
              </a:lnSpc>
            </a:pPr>
            <a:r>
              <a:rPr sz="1800" dirty="0">
                <a:latin typeface="Arial"/>
                <a:cs typeface="Arial"/>
              </a:rPr>
              <a:t>Fine</a:t>
            </a:r>
          </a:p>
        </p:txBody>
      </p:sp>
      <p:cxnSp>
        <p:nvCxnSpPr>
          <p:cNvPr id="25" name="Connettore 2 24"/>
          <p:cNvCxnSpPr>
            <a:stCxn id="21" idx="2"/>
            <a:endCxn id="23" idx="0"/>
          </p:cNvCxnSpPr>
          <p:nvPr/>
        </p:nvCxnSpPr>
        <p:spPr>
          <a:xfrm flipH="1">
            <a:off x="5672201" y="5007252"/>
            <a:ext cx="3005" cy="275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ttore 2 33"/>
          <p:cNvCxnSpPr>
            <a:endCxn id="19" idx="0"/>
          </p:cNvCxnSpPr>
          <p:nvPr/>
        </p:nvCxnSpPr>
        <p:spPr>
          <a:xfrm>
            <a:off x="7071488" y="3046493"/>
            <a:ext cx="1" cy="467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ttore 1 35"/>
          <p:cNvCxnSpPr>
            <a:stCxn id="14" idx="3"/>
          </p:cNvCxnSpPr>
          <p:nvPr/>
        </p:nvCxnSpPr>
        <p:spPr>
          <a:xfrm flipV="1">
            <a:off x="6756801" y="3046493"/>
            <a:ext cx="3146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Connettore 2 39"/>
          <p:cNvCxnSpPr>
            <a:endCxn id="16" idx="0"/>
          </p:cNvCxnSpPr>
          <p:nvPr/>
        </p:nvCxnSpPr>
        <p:spPr>
          <a:xfrm>
            <a:off x="4166001" y="3046493"/>
            <a:ext cx="1" cy="467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nettore 1 41"/>
          <p:cNvCxnSpPr>
            <a:stCxn id="14" idx="1"/>
          </p:cNvCxnSpPr>
          <p:nvPr/>
        </p:nvCxnSpPr>
        <p:spPr>
          <a:xfrm flipH="1" flipV="1">
            <a:off x="4166000" y="3046493"/>
            <a:ext cx="35269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Connettore 2 47"/>
          <p:cNvCxnSpPr>
            <a:endCxn id="21" idx="0"/>
          </p:cNvCxnSpPr>
          <p:nvPr/>
        </p:nvCxnSpPr>
        <p:spPr>
          <a:xfrm>
            <a:off x="5667348" y="4241074"/>
            <a:ext cx="7858" cy="220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nettore 1 49"/>
          <p:cNvCxnSpPr/>
          <p:nvPr/>
        </p:nvCxnSpPr>
        <p:spPr>
          <a:xfrm>
            <a:off x="4166000" y="4246876"/>
            <a:ext cx="29408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Connettore 1 53"/>
          <p:cNvCxnSpPr>
            <a:stCxn id="16" idx="2"/>
          </p:cNvCxnSpPr>
          <p:nvPr/>
        </p:nvCxnSpPr>
        <p:spPr>
          <a:xfrm flipH="1">
            <a:off x="4166000" y="4160317"/>
            <a:ext cx="2" cy="8075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Connettore 1 55"/>
          <p:cNvCxnSpPr/>
          <p:nvPr/>
        </p:nvCxnSpPr>
        <p:spPr>
          <a:xfrm flipH="1">
            <a:off x="7097615" y="4160317"/>
            <a:ext cx="1" cy="80757"/>
          </a:xfrm>
          <a:prstGeom prst="line">
            <a:avLst/>
          </a:prstGeom>
        </p:spPr>
        <p:style>
          <a:lnRef idx="1">
            <a:schemeClr val="accent1"/>
          </a:lnRef>
          <a:fillRef idx="0">
            <a:schemeClr val="accent1"/>
          </a:fillRef>
          <a:effectRef idx="0">
            <a:schemeClr val="accent1"/>
          </a:effectRef>
          <a:fontRef idx="minor">
            <a:schemeClr val="tx1"/>
          </a:fontRef>
        </p:style>
      </p:cxnSp>
      <p:sp>
        <p:nvSpPr>
          <p:cNvPr id="57" name="Rettangolo 56"/>
          <p:cNvSpPr/>
          <p:nvPr/>
        </p:nvSpPr>
        <p:spPr>
          <a:xfrm>
            <a:off x="176224" y="1558956"/>
            <a:ext cx="3504672" cy="1996059"/>
          </a:xfrm>
          <a:prstGeom prst="rect">
            <a:avLst/>
          </a:prstGeom>
        </p:spPr>
        <p:txBody>
          <a:bodyPr wrap="square">
            <a:spAutoFit/>
          </a:bodyPr>
          <a:lstStyle/>
          <a:p>
            <a:pPr marL="462280" marR="40640" indent="-449580">
              <a:lnSpc>
                <a:spcPts val="2600"/>
              </a:lnSpc>
              <a:buChar char="•"/>
              <a:tabLst>
                <a:tab pos="355600" algn="l"/>
              </a:tabLst>
            </a:pPr>
            <a:r>
              <a:rPr lang="it-IT" dirty="0">
                <a:latin typeface="Arial" panose="020B0604020202020204" pitchFamily="34" charset="0"/>
                <a:cs typeface="Arial" panose="020B0604020202020204" pitchFamily="34" charset="0"/>
              </a:rPr>
              <a:t>Si </a:t>
            </a:r>
            <a:r>
              <a:rPr lang="it-IT" spc="-5" dirty="0">
                <a:latin typeface="Arial" panose="020B0604020202020204" pitchFamily="34" charset="0"/>
                <a:cs typeface="Arial" panose="020B0604020202020204" pitchFamily="34" charset="0"/>
              </a:rPr>
              <a:t>basa </a:t>
            </a:r>
            <a:r>
              <a:rPr lang="it-IT" dirty="0">
                <a:latin typeface="Arial" panose="020B0604020202020204" pitchFamily="34" charset="0"/>
                <a:cs typeface="Arial" panose="020B0604020202020204" pitchFamily="34" charset="0"/>
              </a:rPr>
              <a:t>sulla</a:t>
            </a:r>
            <a:r>
              <a:rPr lang="it-IT" spc="-95" dirty="0">
                <a:latin typeface="Arial" panose="020B0604020202020204" pitchFamily="34" charset="0"/>
                <a:cs typeface="Arial" panose="020B0604020202020204" pitchFamily="34" charset="0"/>
              </a:rPr>
              <a:t> </a:t>
            </a:r>
            <a:r>
              <a:rPr lang="it-IT" dirty="0">
                <a:latin typeface="Arial" panose="020B0604020202020204" pitchFamily="34" charset="0"/>
                <a:cs typeface="Arial" panose="020B0604020202020204" pitchFamily="34" charset="0"/>
              </a:rPr>
              <a:t>valutazione  </a:t>
            </a:r>
            <a:r>
              <a:rPr lang="it-IT" spc="-5" dirty="0">
                <a:latin typeface="Arial" panose="020B0604020202020204" pitchFamily="34" charset="0"/>
                <a:cs typeface="Arial" panose="020B0604020202020204" pitchFamily="34" charset="0"/>
              </a:rPr>
              <a:t>di </a:t>
            </a:r>
            <a:r>
              <a:rPr lang="it-IT" dirty="0">
                <a:latin typeface="Arial" panose="020B0604020202020204" pitchFamily="34" charset="0"/>
                <a:cs typeface="Arial" panose="020B0604020202020204" pitchFamily="34" charset="0"/>
              </a:rPr>
              <a:t>una condizione  espressa all’interno </a:t>
            </a:r>
            <a:r>
              <a:rPr lang="it-IT" spc="-5" dirty="0">
                <a:latin typeface="Arial" panose="020B0604020202020204" pitchFamily="34" charset="0"/>
                <a:cs typeface="Arial" panose="020B0604020202020204" pitchFamily="34" charset="0"/>
              </a:rPr>
              <a:t>del  </a:t>
            </a:r>
            <a:r>
              <a:rPr lang="it-IT" dirty="0">
                <a:latin typeface="Arial" panose="020B0604020202020204" pitchFamily="34" charset="0"/>
                <a:cs typeface="Arial" panose="020B0604020202020204" pitchFamily="34" charset="0"/>
              </a:rPr>
              <a:t>simbolo</a:t>
            </a:r>
            <a:r>
              <a:rPr lang="it-IT" spc="-100" dirty="0">
                <a:latin typeface="Arial" panose="020B0604020202020204" pitchFamily="34" charset="0"/>
                <a:cs typeface="Arial" panose="020B0604020202020204" pitchFamily="34" charset="0"/>
              </a:rPr>
              <a:t> </a:t>
            </a:r>
            <a:r>
              <a:rPr lang="it-IT" dirty="0">
                <a:latin typeface="Arial" panose="020B0604020202020204" pitchFamily="34" charset="0"/>
                <a:cs typeface="Arial" panose="020B0604020202020204" pitchFamily="34" charset="0"/>
              </a:rPr>
              <a:t>romboidale</a:t>
            </a:r>
          </a:p>
          <a:p>
            <a:pPr marL="462280" marR="5080" indent="-449580">
              <a:lnSpc>
                <a:spcPct val="89000"/>
              </a:lnSpc>
              <a:spcBef>
                <a:spcPts val="570"/>
              </a:spcBef>
              <a:buChar char="•"/>
              <a:tabLst>
                <a:tab pos="355600" algn="l"/>
              </a:tabLst>
            </a:pPr>
            <a:r>
              <a:rPr lang="it-IT" dirty="0">
                <a:latin typeface="Arial" panose="020B0604020202020204" pitchFamily="34" charset="0"/>
                <a:cs typeface="Arial" panose="020B0604020202020204" pitchFamily="34" charset="0"/>
              </a:rPr>
              <a:t>Due </a:t>
            </a:r>
            <a:r>
              <a:rPr lang="it-IT" spc="-5" dirty="0">
                <a:latin typeface="Arial" panose="020B0604020202020204" pitchFamily="34" charset="0"/>
                <a:cs typeface="Arial" panose="020B0604020202020204" pitchFamily="34" charset="0"/>
              </a:rPr>
              <a:t>blocchi di  </a:t>
            </a:r>
            <a:r>
              <a:rPr lang="it-IT" dirty="0">
                <a:latin typeface="Arial" panose="020B0604020202020204" pitchFamily="34" charset="0"/>
                <a:cs typeface="Arial" panose="020B0604020202020204" pitchFamily="34" charset="0"/>
              </a:rPr>
              <a:t>operazioni sono svolti</a:t>
            </a:r>
            <a:r>
              <a:rPr lang="it-IT" spc="-110" dirty="0">
                <a:latin typeface="Arial" panose="020B0604020202020204" pitchFamily="34" charset="0"/>
                <a:cs typeface="Arial" panose="020B0604020202020204" pitchFamily="34" charset="0"/>
              </a:rPr>
              <a:t> </a:t>
            </a:r>
            <a:r>
              <a:rPr lang="it-IT" spc="-5" dirty="0">
                <a:latin typeface="Arial" panose="020B0604020202020204" pitchFamily="34" charset="0"/>
                <a:cs typeface="Arial" panose="020B0604020202020204" pitchFamily="34" charset="0"/>
              </a:rPr>
              <a:t>in  </a:t>
            </a:r>
            <a:r>
              <a:rPr lang="it-IT" dirty="0">
                <a:latin typeface="Arial" panose="020B0604020202020204" pitchFamily="34" charset="0"/>
                <a:cs typeface="Arial" panose="020B0604020202020204" pitchFamily="34" charset="0"/>
              </a:rPr>
              <a:t>alternativa</a:t>
            </a:r>
          </a:p>
        </p:txBody>
      </p:sp>
      <p:sp>
        <p:nvSpPr>
          <p:cNvPr id="58" name="object 5"/>
          <p:cNvSpPr txBox="1"/>
          <p:nvPr/>
        </p:nvSpPr>
        <p:spPr>
          <a:xfrm>
            <a:off x="6637713" y="2771615"/>
            <a:ext cx="697230" cy="215444"/>
          </a:xfrm>
          <a:prstGeom prst="rect">
            <a:avLst/>
          </a:prstGeom>
        </p:spPr>
        <p:txBody>
          <a:bodyPr vert="horz" wrap="square" lIns="0" tIns="0" rIns="0" bIns="0" rtlCol="0">
            <a:spAutoFit/>
          </a:bodyPr>
          <a:lstStyle/>
          <a:p>
            <a:pPr marL="12700" algn="ctr">
              <a:lnSpc>
                <a:spcPct val="100000"/>
              </a:lnSpc>
            </a:pPr>
            <a:r>
              <a:rPr lang="it-IT" sz="1400" spc="-5" dirty="0" smtClean="0">
                <a:latin typeface="Arial"/>
                <a:cs typeface="Arial"/>
              </a:rPr>
              <a:t>SI</a:t>
            </a:r>
            <a:endParaRPr sz="1400" dirty="0">
              <a:latin typeface="Arial"/>
              <a:cs typeface="Arial"/>
            </a:endParaRPr>
          </a:p>
        </p:txBody>
      </p:sp>
      <p:sp>
        <p:nvSpPr>
          <p:cNvPr id="59" name="object 5"/>
          <p:cNvSpPr txBox="1"/>
          <p:nvPr/>
        </p:nvSpPr>
        <p:spPr>
          <a:xfrm>
            <a:off x="3980709" y="2768563"/>
            <a:ext cx="697230" cy="215444"/>
          </a:xfrm>
          <a:prstGeom prst="rect">
            <a:avLst/>
          </a:prstGeom>
        </p:spPr>
        <p:txBody>
          <a:bodyPr vert="horz" wrap="square" lIns="0" tIns="0" rIns="0" bIns="0" rtlCol="0">
            <a:spAutoFit/>
          </a:bodyPr>
          <a:lstStyle/>
          <a:p>
            <a:pPr marL="12700" algn="ctr">
              <a:lnSpc>
                <a:spcPct val="100000"/>
              </a:lnSpc>
            </a:pPr>
            <a:r>
              <a:rPr lang="it-IT" sz="1400" spc="-5" dirty="0" smtClean="0">
                <a:latin typeface="Arial"/>
                <a:cs typeface="Arial"/>
              </a:rPr>
              <a:t>NO</a:t>
            </a:r>
            <a:endParaRPr sz="1400" dirty="0">
              <a:latin typeface="Arial"/>
              <a:cs typeface="Arial"/>
            </a:endParaRPr>
          </a:p>
        </p:txBody>
      </p:sp>
    </p:spTree>
    <p:extLst>
      <p:ext uri="{BB962C8B-B14F-4D97-AF65-F5344CB8AC3E}">
        <p14:creationId xmlns:p14="http://schemas.microsoft.com/office/powerpoint/2010/main" val="63041366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Selezione</a:t>
            </a: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76</a:t>
            </a:fld>
            <a:endParaRPr lang="it-IT" dirty="0"/>
          </a:p>
        </p:txBody>
      </p:sp>
      <p:sp>
        <p:nvSpPr>
          <p:cNvPr id="5" name="Elaborazione alternativa 4"/>
          <p:cNvSpPr/>
          <p:nvPr/>
        </p:nvSpPr>
        <p:spPr>
          <a:xfrm>
            <a:off x="4574102" y="509813"/>
            <a:ext cx="2168434" cy="64599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object 3"/>
          <p:cNvSpPr txBox="1"/>
          <p:nvPr/>
        </p:nvSpPr>
        <p:spPr>
          <a:xfrm>
            <a:off x="5362569" y="710044"/>
            <a:ext cx="560070" cy="285115"/>
          </a:xfrm>
          <a:prstGeom prst="rect">
            <a:avLst/>
          </a:prstGeom>
        </p:spPr>
        <p:txBody>
          <a:bodyPr vert="horz" wrap="square" lIns="0" tIns="0" rIns="0" bIns="0" rtlCol="0">
            <a:spAutoFit/>
          </a:bodyPr>
          <a:lstStyle/>
          <a:p>
            <a:pPr marL="12700">
              <a:lnSpc>
                <a:spcPct val="100000"/>
              </a:lnSpc>
            </a:pPr>
            <a:r>
              <a:rPr sz="1800" dirty="0">
                <a:latin typeface="Arial"/>
                <a:cs typeface="Arial"/>
              </a:rPr>
              <a:t>Inizio</a:t>
            </a:r>
          </a:p>
        </p:txBody>
      </p:sp>
      <p:sp>
        <p:nvSpPr>
          <p:cNvPr id="7" name="Scheda 6"/>
          <p:cNvSpPr/>
          <p:nvPr/>
        </p:nvSpPr>
        <p:spPr>
          <a:xfrm>
            <a:off x="4603699" y="1380235"/>
            <a:ext cx="2109239" cy="439393"/>
          </a:xfrm>
          <a:prstGeom prst="flowChartPunchedCa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object 5"/>
          <p:cNvSpPr txBox="1"/>
          <p:nvPr/>
        </p:nvSpPr>
        <p:spPr>
          <a:xfrm>
            <a:off x="5309703" y="1461620"/>
            <a:ext cx="697230" cy="224790"/>
          </a:xfrm>
          <a:prstGeom prst="rect">
            <a:avLst/>
          </a:prstGeom>
        </p:spPr>
        <p:txBody>
          <a:bodyPr vert="horz" wrap="square" lIns="0" tIns="0" rIns="0" bIns="0" rtlCol="0">
            <a:spAutoFit/>
          </a:bodyPr>
          <a:lstStyle/>
          <a:p>
            <a:pPr marL="12700">
              <a:lnSpc>
                <a:spcPct val="100000"/>
              </a:lnSpc>
            </a:pPr>
            <a:r>
              <a:rPr sz="1400" spc="-5" dirty="0">
                <a:latin typeface="Arial"/>
                <a:cs typeface="Arial"/>
              </a:rPr>
              <a:t>Leggi(X)</a:t>
            </a:r>
            <a:endParaRPr sz="1400" dirty="0">
              <a:latin typeface="Arial"/>
              <a:cs typeface="Arial"/>
            </a:endParaRPr>
          </a:p>
        </p:txBody>
      </p:sp>
      <p:sp>
        <p:nvSpPr>
          <p:cNvPr id="9" name="Scheda 8"/>
          <p:cNvSpPr/>
          <p:nvPr/>
        </p:nvSpPr>
        <p:spPr>
          <a:xfrm>
            <a:off x="4587984" y="2044151"/>
            <a:ext cx="2109239" cy="439393"/>
          </a:xfrm>
          <a:prstGeom prst="flowChartPunchedCa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object 14"/>
          <p:cNvSpPr txBox="1"/>
          <p:nvPr/>
        </p:nvSpPr>
        <p:spPr>
          <a:xfrm>
            <a:off x="5324492" y="2155669"/>
            <a:ext cx="697230" cy="224790"/>
          </a:xfrm>
          <a:prstGeom prst="rect">
            <a:avLst/>
          </a:prstGeom>
        </p:spPr>
        <p:txBody>
          <a:bodyPr vert="horz" wrap="square" lIns="0" tIns="0" rIns="0" bIns="0" rtlCol="0">
            <a:spAutoFit/>
          </a:bodyPr>
          <a:lstStyle/>
          <a:p>
            <a:pPr marL="12700">
              <a:lnSpc>
                <a:spcPct val="100000"/>
              </a:lnSpc>
            </a:pPr>
            <a:r>
              <a:rPr sz="1400" spc="-5" dirty="0">
                <a:latin typeface="Arial"/>
                <a:cs typeface="Arial"/>
              </a:rPr>
              <a:t>Leggi(Y)</a:t>
            </a:r>
            <a:endParaRPr sz="1400" dirty="0">
              <a:latin typeface="Arial"/>
              <a:cs typeface="Arial"/>
            </a:endParaRPr>
          </a:p>
        </p:txBody>
      </p:sp>
      <p:cxnSp>
        <p:nvCxnSpPr>
          <p:cNvPr id="11" name="Connettore 2 10"/>
          <p:cNvCxnSpPr>
            <a:stCxn id="5" idx="2"/>
            <a:endCxn id="7" idx="0"/>
          </p:cNvCxnSpPr>
          <p:nvPr/>
        </p:nvCxnSpPr>
        <p:spPr>
          <a:xfrm>
            <a:off x="5658319" y="1155812"/>
            <a:ext cx="0" cy="22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p:cNvCxnSpPr/>
          <p:nvPr/>
        </p:nvCxnSpPr>
        <p:spPr>
          <a:xfrm>
            <a:off x="5645608" y="1819728"/>
            <a:ext cx="0" cy="22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ttore 2 12"/>
          <p:cNvCxnSpPr>
            <a:stCxn id="9" idx="2"/>
          </p:cNvCxnSpPr>
          <p:nvPr/>
        </p:nvCxnSpPr>
        <p:spPr>
          <a:xfrm flipH="1">
            <a:off x="5637750" y="2483544"/>
            <a:ext cx="4854" cy="237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Decisione 13"/>
          <p:cNvSpPr/>
          <p:nvPr/>
        </p:nvSpPr>
        <p:spPr>
          <a:xfrm>
            <a:off x="4518698" y="3670340"/>
            <a:ext cx="2238103" cy="650779"/>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object 14"/>
          <p:cNvSpPr txBox="1"/>
          <p:nvPr/>
        </p:nvSpPr>
        <p:spPr>
          <a:xfrm>
            <a:off x="4748225" y="3873807"/>
            <a:ext cx="1794765" cy="215444"/>
          </a:xfrm>
          <a:prstGeom prst="rect">
            <a:avLst/>
          </a:prstGeom>
        </p:spPr>
        <p:txBody>
          <a:bodyPr vert="horz" wrap="square" lIns="0" tIns="0" rIns="0" bIns="0" rtlCol="0">
            <a:spAutoFit/>
          </a:bodyPr>
          <a:lstStyle/>
          <a:p>
            <a:pPr marL="12700" algn="ctr">
              <a:lnSpc>
                <a:spcPct val="100000"/>
              </a:lnSpc>
            </a:pPr>
            <a:r>
              <a:rPr lang="it-IT" sz="1400" spc="-5" dirty="0" smtClean="0">
                <a:latin typeface="Arial"/>
                <a:cs typeface="Arial"/>
              </a:rPr>
              <a:t>X &lt;&gt; 0 AND Y &lt;&gt; 0</a:t>
            </a:r>
            <a:endParaRPr sz="1400" dirty="0">
              <a:latin typeface="Arial"/>
              <a:cs typeface="Arial"/>
            </a:endParaRPr>
          </a:p>
        </p:txBody>
      </p:sp>
      <p:sp>
        <p:nvSpPr>
          <p:cNvPr id="16" name="Elaborazione 15"/>
          <p:cNvSpPr/>
          <p:nvPr/>
        </p:nvSpPr>
        <p:spPr>
          <a:xfrm>
            <a:off x="4595840" y="2723004"/>
            <a:ext cx="2099533" cy="64636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object 16"/>
          <p:cNvSpPr txBox="1"/>
          <p:nvPr/>
        </p:nvSpPr>
        <p:spPr>
          <a:xfrm>
            <a:off x="5223527" y="2938462"/>
            <a:ext cx="798195" cy="215444"/>
          </a:xfrm>
          <a:prstGeom prst="rect">
            <a:avLst/>
          </a:prstGeom>
        </p:spPr>
        <p:txBody>
          <a:bodyPr vert="horz" wrap="square" lIns="0" tIns="0" rIns="0" bIns="0" rtlCol="0">
            <a:spAutoFit/>
          </a:bodyPr>
          <a:lstStyle/>
          <a:p>
            <a:pPr marL="12700" algn="ctr">
              <a:lnSpc>
                <a:spcPct val="100000"/>
              </a:lnSpc>
            </a:pPr>
            <a:r>
              <a:rPr sz="1400" dirty="0">
                <a:latin typeface="Arial"/>
                <a:cs typeface="Arial"/>
              </a:rPr>
              <a:t>W = </a:t>
            </a:r>
            <a:r>
              <a:rPr lang="it-IT" sz="1400" dirty="0">
                <a:latin typeface="Arial"/>
                <a:cs typeface="Arial"/>
              </a:rPr>
              <a:t>0</a:t>
            </a:r>
            <a:endParaRPr sz="1400" dirty="0">
              <a:latin typeface="Arial"/>
              <a:cs typeface="Arial"/>
            </a:endParaRPr>
          </a:p>
        </p:txBody>
      </p:sp>
      <p:sp>
        <p:nvSpPr>
          <p:cNvPr id="19" name="Elaborazione 18"/>
          <p:cNvSpPr/>
          <p:nvPr/>
        </p:nvSpPr>
        <p:spPr>
          <a:xfrm>
            <a:off x="6021722" y="4463193"/>
            <a:ext cx="2099533" cy="64636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object 16"/>
          <p:cNvSpPr txBox="1"/>
          <p:nvPr/>
        </p:nvSpPr>
        <p:spPr>
          <a:xfrm>
            <a:off x="6707747" y="4650391"/>
            <a:ext cx="798195" cy="224790"/>
          </a:xfrm>
          <a:prstGeom prst="rect">
            <a:avLst/>
          </a:prstGeom>
        </p:spPr>
        <p:txBody>
          <a:bodyPr vert="horz" wrap="square" lIns="0" tIns="0" rIns="0" bIns="0" rtlCol="0">
            <a:spAutoFit/>
          </a:bodyPr>
          <a:lstStyle/>
          <a:p>
            <a:pPr marL="12700">
              <a:lnSpc>
                <a:spcPct val="100000"/>
              </a:lnSpc>
            </a:pPr>
            <a:r>
              <a:rPr sz="1400" dirty="0">
                <a:latin typeface="Arial"/>
                <a:cs typeface="Arial"/>
              </a:rPr>
              <a:t>W = X *</a:t>
            </a:r>
            <a:r>
              <a:rPr sz="1400" spc="-125" dirty="0">
                <a:latin typeface="Arial"/>
                <a:cs typeface="Arial"/>
              </a:rPr>
              <a:t> </a:t>
            </a:r>
            <a:r>
              <a:rPr sz="1400" dirty="0">
                <a:latin typeface="Arial"/>
                <a:cs typeface="Arial"/>
              </a:rPr>
              <a:t>Y</a:t>
            </a:r>
          </a:p>
        </p:txBody>
      </p:sp>
      <p:cxnSp>
        <p:nvCxnSpPr>
          <p:cNvPr id="34" name="Connettore 2 33"/>
          <p:cNvCxnSpPr>
            <a:endCxn id="19" idx="0"/>
          </p:cNvCxnSpPr>
          <p:nvPr/>
        </p:nvCxnSpPr>
        <p:spPr>
          <a:xfrm>
            <a:off x="7071488" y="3995729"/>
            <a:ext cx="1" cy="467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ttore 1 35"/>
          <p:cNvCxnSpPr>
            <a:stCxn id="14" idx="3"/>
          </p:cNvCxnSpPr>
          <p:nvPr/>
        </p:nvCxnSpPr>
        <p:spPr>
          <a:xfrm flipV="1">
            <a:off x="6756801" y="3995729"/>
            <a:ext cx="3146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Connettore 1 41"/>
          <p:cNvCxnSpPr>
            <a:stCxn id="14" idx="1"/>
          </p:cNvCxnSpPr>
          <p:nvPr/>
        </p:nvCxnSpPr>
        <p:spPr>
          <a:xfrm flipH="1" flipV="1">
            <a:off x="4166000" y="3995729"/>
            <a:ext cx="35269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Connettore 1 49"/>
          <p:cNvCxnSpPr/>
          <p:nvPr/>
        </p:nvCxnSpPr>
        <p:spPr>
          <a:xfrm>
            <a:off x="4166000" y="5196112"/>
            <a:ext cx="29408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Connettore 1 55"/>
          <p:cNvCxnSpPr/>
          <p:nvPr/>
        </p:nvCxnSpPr>
        <p:spPr>
          <a:xfrm flipH="1">
            <a:off x="7097615" y="5109553"/>
            <a:ext cx="1" cy="80757"/>
          </a:xfrm>
          <a:prstGeom prst="line">
            <a:avLst/>
          </a:prstGeom>
        </p:spPr>
        <p:style>
          <a:lnRef idx="1">
            <a:schemeClr val="accent1"/>
          </a:lnRef>
          <a:fillRef idx="0">
            <a:schemeClr val="accent1"/>
          </a:fillRef>
          <a:effectRef idx="0">
            <a:schemeClr val="accent1"/>
          </a:effectRef>
          <a:fontRef idx="minor">
            <a:schemeClr val="tx1"/>
          </a:fontRef>
        </p:style>
      </p:cxnSp>
      <p:sp>
        <p:nvSpPr>
          <p:cNvPr id="57" name="Rettangolo 56"/>
          <p:cNvSpPr/>
          <p:nvPr/>
        </p:nvSpPr>
        <p:spPr>
          <a:xfrm>
            <a:off x="176224" y="1558956"/>
            <a:ext cx="3504672" cy="1533177"/>
          </a:xfrm>
          <a:prstGeom prst="rect">
            <a:avLst/>
          </a:prstGeom>
        </p:spPr>
        <p:txBody>
          <a:bodyPr wrap="square">
            <a:spAutoFit/>
          </a:bodyPr>
          <a:lstStyle/>
          <a:p>
            <a:pPr marL="462280" marR="429259" indent="-449580">
              <a:lnSpc>
                <a:spcPct val="100699"/>
              </a:lnSpc>
              <a:buChar char="•"/>
              <a:tabLst>
                <a:tab pos="355600" algn="l"/>
              </a:tabLst>
            </a:pPr>
            <a:r>
              <a:rPr lang="it-IT" dirty="0">
                <a:latin typeface="Verdana"/>
                <a:cs typeface="Verdana"/>
              </a:rPr>
              <a:t>Il </a:t>
            </a:r>
            <a:r>
              <a:rPr lang="it-IT" spc="-5" dirty="0">
                <a:latin typeface="Verdana"/>
                <a:cs typeface="Verdana"/>
              </a:rPr>
              <a:t>blocco </a:t>
            </a:r>
            <a:r>
              <a:rPr lang="it-IT" dirty="0">
                <a:latin typeface="Verdana"/>
                <a:cs typeface="Verdana"/>
              </a:rPr>
              <a:t>sul ramo</a:t>
            </a:r>
            <a:r>
              <a:rPr lang="it-IT" spc="-95" dirty="0">
                <a:latin typeface="Verdana"/>
                <a:cs typeface="Verdana"/>
              </a:rPr>
              <a:t> </a:t>
            </a:r>
            <a:r>
              <a:rPr lang="it-IT" dirty="0">
                <a:latin typeface="Verdana"/>
                <a:cs typeface="Verdana"/>
              </a:rPr>
              <a:t>“si”  </a:t>
            </a:r>
            <a:r>
              <a:rPr lang="it-IT" spc="-5" dirty="0">
                <a:latin typeface="Verdana"/>
                <a:cs typeface="Verdana"/>
              </a:rPr>
              <a:t>deve </a:t>
            </a:r>
            <a:r>
              <a:rPr lang="it-IT" dirty="0">
                <a:latin typeface="Verdana"/>
                <a:cs typeface="Verdana"/>
              </a:rPr>
              <a:t>essere sempre  </a:t>
            </a:r>
            <a:r>
              <a:rPr lang="it-IT" spc="-5" dirty="0">
                <a:latin typeface="Verdana"/>
                <a:cs typeface="Verdana"/>
              </a:rPr>
              <a:t>presente</a:t>
            </a:r>
            <a:endParaRPr lang="it-IT" dirty="0">
              <a:latin typeface="Verdana"/>
              <a:cs typeface="Verdana"/>
            </a:endParaRPr>
          </a:p>
          <a:p>
            <a:pPr marL="462280" marR="5080" indent="-449580">
              <a:lnSpc>
                <a:spcPct val="101499"/>
              </a:lnSpc>
              <a:spcBef>
                <a:spcPts val="450"/>
              </a:spcBef>
              <a:buChar char="•"/>
              <a:tabLst>
                <a:tab pos="355600" algn="l"/>
              </a:tabLst>
            </a:pPr>
            <a:r>
              <a:rPr lang="it-IT" dirty="0">
                <a:latin typeface="Verdana"/>
                <a:cs typeface="Verdana"/>
              </a:rPr>
              <a:t>Il </a:t>
            </a:r>
            <a:r>
              <a:rPr lang="it-IT" spc="-5" dirty="0">
                <a:latin typeface="Verdana"/>
                <a:cs typeface="Verdana"/>
              </a:rPr>
              <a:t>blocco </a:t>
            </a:r>
            <a:r>
              <a:rPr lang="it-IT" dirty="0">
                <a:latin typeface="Verdana"/>
                <a:cs typeface="Verdana"/>
              </a:rPr>
              <a:t>sul ramo “no”</a:t>
            </a:r>
            <a:r>
              <a:rPr lang="it-IT" spc="-95" dirty="0">
                <a:latin typeface="Verdana"/>
                <a:cs typeface="Verdana"/>
              </a:rPr>
              <a:t> </a:t>
            </a:r>
            <a:r>
              <a:rPr lang="it-IT" dirty="0">
                <a:latin typeface="Verdana"/>
                <a:cs typeface="Verdana"/>
              </a:rPr>
              <a:t>è  opzionale</a:t>
            </a:r>
          </a:p>
        </p:txBody>
      </p:sp>
      <p:sp>
        <p:nvSpPr>
          <p:cNvPr id="58" name="object 5"/>
          <p:cNvSpPr txBox="1"/>
          <p:nvPr/>
        </p:nvSpPr>
        <p:spPr>
          <a:xfrm>
            <a:off x="6637713" y="3720851"/>
            <a:ext cx="697230" cy="215444"/>
          </a:xfrm>
          <a:prstGeom prst="rect">
            <a:avLst/>
          </a:prstGeom>
        </p:spPr>
        <p:txBody>
          <a:bodyPr vert="horz" wrap="square" lIns="0" tIns="0" rIns="0" bIns="0" rtlCol="0">
            <a:spAutoFit/>
          </a:bodyPr>
          <a:lstStyle/>
          <a:p>
            <a:pPr marL="12700" algn="ctr">
              <a:lnSpc>
                <a:spcPct val="100000"/>
              </a:lnSpc>
            </a:pPr>
            <a:r>
              <a:rPr lang="it-IT" sz="1400" spc="-5" dirty="0" smtClean="0">
                <a:latin typeface="Arial"/>
                <a:cs typeface="Arial"/>
              </a:rPr>
              <a:t>SI</a:t>
            </a:r>
            <a:endParaRPr sz="1400" dirty="0">
              <a:latin typeface="Arial"/>
              <a:cs typeface="Arial"/>
            </a:endParaRPr>
          </a:p>
        </p:txBody>
      </p:sp>
      <p:sp>
        <p:nvSpPr>
          <p:cNvPr id="59" name="object 5"/>
          <p:cNvSpPr txBox="1"/>
          <p:nvPr/>
        </p:nvSpPr>
        <p:spPr>
          <a:xfrm>
            <a:off x="3980709" y="3717799"/>
            <a:ext cx="697230" cy="215444"/>
          </a:xfrm>
          <a:prstGeom prst="rect">
            <a:avLst/>
          </a:prstGeom>
        </p:spPr>
        <p:txBody>
          <a:bodyPr vert="horz" wrap="square" lIns="0" tIns="0" rIns="0" bIns="0" rtlCol="0">
            <a:spAutoFit/>
          </a:bodyPr>
          <a:lstStyle/>
          <a:p>
            <a:pPr marL="12700" algn="ctr">
              <a:lnSpc>
                <a:spcPct val="100000"/>
              </a:lnSpc>
            </a:pPr>
            <a:r>
              <a:rPr lang="it-IT" sz="1400" spc="-5" dirty="0" smtClean="0">
                <a:latin typeface="Arial"/>
                <a:cs typeface="Arial"/>
              </a:rPr>
              <a:t>NO</a:t>
            </a:r>
            <a:endParaRPr sz="1400" dirty="0">
              <a:latin typeface="Arial"/>
              <a:cs typeface="Arial"/>
            </a:endParaRPr>
          </a:p>
        </p:txBody>
      </p:sp>
      <p:cxnSp>
        <p:nvCxnSpPr>
          <p:cNvPr id="18" name="Connettore 2 17"/>
          <p:cNvCxnSpPr/>
          <p:nvPr/>
        </p:nvCxnSpPr>
        <p:spPr>
          <a:xfrm>
            <a:off x="4166000" y="3995729"/>
            <a:ext cx="0" cy="1194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ttore 2 28"/>
          <p:cNvCxnSpPr>
            <a:stCxn id="16" idx="2"/>
            <a:endCxn id="14" idx="0"/>
          </p:cNvCxnSpPr>
          <p:nvPr/>
        </p:nvCxnSpPr>
        <p:spPr>
          <a:xfrm flipH="1">
            <a:off x="5637750" y="3369364"/>
            <a:ext cx="7857" cy="300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ttore 2 30"/>
          <p:cNvCxnSpPr/>
          <p:nvPr/>
        </p:nvCxnSpPr>
        <p:spPr>
          <a:xfrm>
            <a:off x="5645606" y="5190310"/>
            <a:ext cx="0" cy="635724"/>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88288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Selezione nidificata</a:t>
            </a: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77</a:t>
            </a:fld>
            <a:endParaRPr lang="it-IT" dirty="0"/>
          </a:p>
        </p:txBody>
      </p:sp>
      <p:pic>
        <p:nvPicPr>
          <p:cNvPr id="6146" name="Picture 2" descr="http://www.aquilante.net/bash/img/if-then-elif-then-else-f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2192" y="1541454"/>
            <a:ext cx="6689361" cy="4597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28235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Iterazione</a:t>
            </a:r>
            <a:endParaRPr lang="it-IT" dirty="0"/>
          </a:p>
        </p:txBody>
      </p:sp>
      <p:sp>
        <p:nvSpPr>
          <p:cNvPr id="3" name="Segnaposto contenuto 2"/>
          <p:cNvSpPr>
            <a:spLocks noGrp="1"/>
          </p:cNvSpPr>
          <p:nvPr>
            <p:ph idx="1"/>
          </p:nvPr>
        </p:nvSpPr>
        <p:spPr/>
        <p:txBody>
          <a:bodyPr>
            <a:normAutofit/>
          </a:bodyPr>
          <a:lstStyle/>
          <a:p>
            <a:pPr marL="298450" marR="700405" indent="-285750">
              <a:lnSpc>
                <a:spcPts val="2200"/>
              </a:lnSpc>
              <a:tabLst>
                <a:tab pos="355600" algn="l"/>
              </a:tabLst>
            </a:pPr>
            <a:r>
              <a:rPr lang="it-IT" sz="1800" spc="-5" dirty="0"/>
              <a:t>Esprime la possibilità di </a:t>
            </a:r>
            <a:r>
              <a:rPr lang="it-IT" sz="1800" dirty="0"/>
              <a:t>ripetere un </a:t>
            </a:r>
            <a:r>
              <a:rPr lang="it-IT" sz="1800" spc="-5" dirty="0"/>
              <a:t>blocco di istruzioni </a:t>
            </a:r>
            <a:r>
              <a:rPr lang="it-IT" sz="1800" dirty="0"/>
              <a:t>un  numero finito </a:t>
            </a:r>
            <a:r>
              <a:rPr lang="it-IT" sz="1800" spc="-5" dirty="0"/>
              <a:t>di</a:t>
            </a:r>
            <a:r>
              <a:rPr lang="it-IT" sz="1800" spc="-110" dirty="0"/>
              <a:t> </a:t>
            </a:r>
            <a:r>
              <a:rPr lang="it-IT" sz="1800" dirty="0"/>
              <a:t>volte</a:t>
            </a:r>
          </a:p>
          <a:p>
            <a:pPr marL="298450" indent="-285750">
              <a:lnSpc>
                <a:spcPct val="100000"/>
              </a:lnSpc>
              <a:spcBef>
                <a:spcPts val="140"/>
              </a:spcBef>
              <a:tabLst>
                <a:tab pos="355600" algn="l"/>
              </a:tabLst>
            </a:pPr>
            <a:r>
              <a:rPr lang="it-IT" sz="1800" spc="-5" dirty="0"/>
              <a:t>Elementi:</a:t>
            </a:r>
            <a:endParaRPr lang="it-IT" sz="1800" dirty="0"/>
          </a:p>
          <a:p>
            <a:pPr marL="755650" lvl="1" indent="-285750">
              <a:lnSpc>
                <a:spcPct val="100000"/>
              </a:lnSpc>
              <a:spcBef>
                <a:spcPts val="270"/>
              </a:spcBef>
              <a:buChar char="–"/>
              <a:tabLst>
                <a:tab pos="755650" algn="l"/>
              </a:tabLst>
            </a:pPr>
            <a:r>
              <a:rPr lang="it-IT" dirty="0"/>
              <a:t>condizione </a:t>
            </a:r>
            <a:r>
              <a:rPr lang="it-IT" spc="-5" dirty="0"/>
              <a:t>di permanenza: </a:t>
            </a:r>
            <a:r>
              <a:rPr lang="it-IT" dirty="0"/>
              <a:t>funzione </a:t>
            </a:r>
            <a:r>
              <a:rPr lang="it-IT" spc="-5" dirty="0"/>
              <a:t>della </a:t>
            </a:r>
            <a:r>
              <a:rPr lang="it-IT" dirty="0"/>
              <a:t>variabile </a:t>
            </a:r>
            <a:r>
              <a:rPr lang="it-IT" spc="-5" dirty="0"/>
              <a:t>di</a:t>
            </a:r>
            <a:r>
              <a:rPr lang="it-IT" spc="-80" dirty="0"/>
              <a:t> </a:t>
            </a:r>
            <a:r>
              <a:rPr lang="it-IT" dirty="0"/>
              <a:t>controllo</a:t>
            </a:r>
          </a:p>
          <a:p>
            <a:pPr marL="755650" lvl="1" indent="-285750">
              <a:lnSpc>
                <a:spcPct val="100000"/>
              </a:lnSpc>
              <a:spcBef>
                <a:spcPts val="140"/>
              </a:spcBef>
              <a:buChar char="–"/>
              <a:tabLst>
                <a:tab pos="755650" algn="l"/>
              </a:tabLst>
            </a:pPr>
            <a:r>
              <a:rPr lang="it-IT" dirty="0"/>
              <a:t>corpo </a:t>
            </a:r>
            <a:r>
              <a:rPr lang="it-IT" spc="-5" dirty="0"/>
              <a:t>del </a:t>
            </a:r>
            <a:r>
              <a:rPr lang="it-IT" dirty="0"/>
              <a:t>ciclo: contiene </a:t>
            </a:r>
            <a:r>
              <a:rPr lang="it-IT" spc="-5" dirty="0"/>
              <a:t>la </a:t>
            </a:r>
            <a:r>
              <a:rPr lang="it-IT" dirty="0"/>
              <a:t>modifica </a:t>
            </a:r>
            <a:r>
              <a:rPr lang="it-IT" spc="-5" dirty="0"/>
              <a:t>della </a:t>
            </a:r>
            <a:r>
              <a:rPr lang="it-IT" dirty="0"/>
              <a:t>variabile </a:t>
            </a:r>
            <a:r>
              <a:rPr lang="it-IT" spc="-5" dirty="0"/>
              <a:t>di</a:t>
            </a:r>
            <a:r>
              <a:rPr lang="it-IT" spc="-85" dirty="0"/>
              <a:t> </a:t>
            </a:r>
            <a:r>
              <a:rPr lang="it-IT" dirty="0"/>
              <a:t>controllo</a:t>
            </a:r>
          </a:p>
          <a:p>
            <a:pPr marL="298450" marR="5080" indent="-285750">
              <a:lnSpc>
                <a:spcPts val="2220"/>
              </a:lnSpc>
              <a:spcBef>
                <a:spcPts val="490"/>
              </a:spcBef>
              <a:tabLst>
                <a:tab pos="355600" algn="l"/>
              </a:tabLst>
            </a:pPr>
            <a:r>
              <a:rPr lang="it-IT" sz="1800" dirty="0"/>
              <a:t>La ripetizione è controllata </a:t>
            </a:r>
            <a:r>
              <a:rPr lang="it-IT" sz="1800" spc="-5" dirty="0"/>
              <a:t>dalla </a:t>
            </a:r>
            <a:r>
              <a:rPr lang="it-IT" sz="1800" dirty="0"/>
              <a:t>valutazione </a:t>
            </a:r>
            <a:r>
              <a:rPr lang="it-IT" sz="1800" spc="-5" dirty="0"/>
              <a:t>della </a:t>
            </a:r>
            <a:r>
              <a:rPr lang="it-IT" sz="1800" dirty="0"/>
              <a:t>condizione</a:t>
            </a:r>
            <a:r>
              <a:rPr lang="it-IT" sz="1800" spc="-105" dirty="0"/>
              <a:t> </a:t>
            </a:r>
            <a:r>
              <a:rPr lang="it-IT" sz="1800" dirty="0"/>
              <a:t>di  </a:t>
            </a:r>
            <a:r>
              <a:rPr lang="it-IT" sz="1800" spc="-5" dirty="0"/>
              <a:t>permanenza del</a:t>
            </a:r>
            <a:r>
              <a:rPr lang="it-IT" sz="1800" spc="-80" dirty="0"/>
              <a:t> </a:t>
            </a:r>
            <a:r>
              <a:rPr lang="it-IT" sz="1800" dirty="0"/>
              <a:t>ciclo</a:t>
            </a:r>
          </a:p>
          <a:p>
            <a:pPr marL="842010" lvl="1" indent="-372110">
              <a:lnSpc>
                <a:spcPct val="100000"/>
              </a:lnSpc>
              <a:spcBef>
                <a:spcPts val="105"/>
              </a:spcBef>
              <a:buChar char="–"/>
              <a:tabLst>
                <a:tab pos="755650" algn="l"/>
              </a:tabLst>
            </a:pPr>
            <a:r>
              <a:rPr lang="it-IT" dirty="0"/>
              <a:t>Se </a:t>
            </a:r>
            <a:r>
              <a:rPr lang="it-IT" spc="-5" dirty="0"/>
              <a:t>la </a:t>
            </a:r>
            <a:r>
              <a:rPr lang="it-IT" dirty="0"/>
              <a:t>condizione è vera viene ripetuto </a:t>
            </a:r>
            <a:r>
              <a:rPr lang="it-IT" spc="-5" dirty="0"/>
              <a:t>il</a:t>
            </a:r>
            <a:r>
              <a:rPr lang="it-IT" spc="-100" dirty="0"/>
              <a:t> </a:t>
            </a:r>
            <a:r>
              <a:rPr lang="it-IT" dirty="0"/>
              <a:t>ciclo</a:t>
            </a:r>
          </a:p>
          <a:p>
            <a:pPr marL="842010" marR="883919" lvl="1" indent="-372110">
              <a:lnSpc>
                <a:spcPts val="1970"/>
              </a:lnSpc>
              <a:spcBef>
                <a:spcPts val="459"/>
              </a:spcBef>
              <a:buChar char="–"/>
              <a:tabLst>
                <a:tab pos="755650" algn="l"/>
              </a:tabLst>
            </a:pPr>
            <a:r>
              <a:rPr lang="it-IT" dirty="0"/>
              <a:t>Se </a:t>
            </a:r>
            <a:r>
              <a:rPr lang="it-IT" spc="-5" dirty="0"/>
              <a:t>la </a:t>
            </a:r>
            <a:r>
              <a:rPr lang="it-IT" dirty="0"/>
              <a:t>condizione è falsa si </a:t>
            </a:r>
            <a:r>
              <a:rPr lang="it-IT" spc="-5" dirty="0"/>
              <a:t>procede </a:t>
            </a:r>
            <a:r>
              <a:rPr lang="it-IT" dirty="0"/>
              <a:t>con </a:t>
            </a:r>
            <a:r>
              <a:rPr lang="it-IT" spc="-5" dirty="0"/>
              <a:t>la prima </a:t>
            </a:r>
            <a:r>
              <a:rPr lang="it-IT" dirty="0"/>
              <a:t>operazione  successiva al</a:t>
            </a:r>
            <a:r>
              <a:rPr lang="it-IT" spc="-105" dirty="0"/>
              <a:t> </a:t>
            </a:r>
            <a:r>
              <a:rPr lang="it-IT" dirty="0"/>
              <a:t>ciclo</a:t>
            </a:r>
          </a:p>
          <a:p>
            <a:pPr marL="298450" indent="-285750">
              <a:lnSpc>
                <a:spcPct val="100000"/>
              </a:lnSpc>
              <a:spcBef>
                <a:spcPts val="165"/>
              </a:spcBef>
              <a:tabLst>
                <a:tab pos="355600" algn="l"/>
              </a:tabLst>
            </a:pPr>
            <a:r>
              <a:rPr lang="it-IT" sz="1800" dirty="0"/>
              <a:t>La condizione </a:t>
            </a:r>
            <a:r>
              <a:rPr lang="it-IT" sz="1800" spc="-5" dirty="0"/>
              <a:t>di permanenza può </a:t>
            </a:r>
            <a:r>
              <a:rPr lang="it-IT" sz="1800" dirty="0"/>
              <a:t>essere</a:t>
            </a:r>
            <a:r>
              <a:rPr lang="it-IT" sz="1800" spc="-75" dirty="0"/>
              <a:t> </a:t>
            </a:r>
            <a:r>
              <a:rPr lang="it-IT" sz="1800" dirty="0"/>
              <a:t>verificata</a:t>
            </a:r>
          </a:p>
          <a:p>
            <a:pPr marL="755650" lvl="1" indent="-285750">
              <a:lnSpc>
                <a:spcPct val="100000"/>
              </a:lnSpc>
              <a:spcBef>
                <a:spcPts val="170"/>
              </a:spcBef>
              <a:buChar char="–"/>
              <a:tabLst>
                <a:tab pos="755650" algn="l"/>
              </a:tabLst>
            </a:pPr>
            <a:r>
              <a:rPr lang="it-IT" dirty="0"/>
              <a:t>all’inizio </a:t>
            </a:r>
            <a:r>
              <a:rPr lang="it-IT" spc="-5" dirty="0"/>
              <a:t>dell’iterazione</a:t>
            </a:r>
            <a:r>
              <a:rPr lang="it-IT" spc="-110" dirty="0"/>
              <a:t> </a:t>
            </a:r>
            <a:r>
              <a:rPr lang="it-IT" spc="-5" dirty="0"/>
              <a:t>(pre-condizione)</a:t>
            </a:r>
            <a:endParaRPr lang="it-IT" dirty="0"/>
          </a:p>
          <a:p>
            <a:pPr marL="755650" lvl="1" indent="-285750">
              <a:lnSpc>
                <a:spcPct val="100000"/>
              </a:lnSpc>
              <a:spcBef>
                <a:spcPts val="240"/>
              </a:spcBef>
              <a:buChar char="–"/>
              <a:tabLst>
                <a:tab pos="755650" algn="l"/>
              </a:tabLst>
            </a:pPr>
            <a:r>
              <a:rPr lang="it-IT" dirty="0"/>
              <a:t>alla fine </a:t>
            </a:r>
            <a:r>
              <a:rPr lang="it-IT" spc="-5" dirty="0"/>
              <a:t>dell’iterazione</a:t>
            </a:r>
            <a:r>
              <a:rPr lang="it-IT" spc="-105" dirty="0"/>
              <a:t> </a:t>
            </a:r>
            <a:r>
              <a:rPr lang="it-IT" spc="-5" dirty="0"/>
              <a:t>(post-condizione)</a:t>
            </a:r>
            <a:endParaRPr lang="it-IT" dirty="0"/>
          </a:p>
          <a:p>
            <a:pPr marL="0" indent="0">
              <a:buNone/>
            </a:pP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78</a:t>
            </a:fld>
            <a:endParaRPr lang="it-IT" dirty="0"/>
          </a:p>
        </p:txBody>
      </p:sp>
    </p:spTree>
    <p:extLst>
      <p:ext uri="{BB962C8B-B14F-4D97-AF65-F5344CB8AC3E}">
        <p14:creationId xmlns:p14="http://schemas.microsoft.com/office/powerpoint/2010/main" val="83259116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80459" y="365128"/>
            <a:ext cx="4804753" cy="710529"/>
          </a:xfrm>
        </p:spPr>
        <p:txBody>
          <a:bodyPr>
            <a:normAutofit fontScale="90000"/>
          </a:bodyPr>
          <a:lstStyle/>
          <a:p>
            <a:r>
              <a:rPr lang="it-IT" dirty="0" smtClean="0"/>
              <a:t>Post-condizione</a:t>
            </a: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79</a:t>
            </a:fld>
            <a:endParaRPr lang="it-IT" dirty="0"/>
          </a:p>
        </p:txBody>
      </p:sp>
      <p:sp>
        <p:nvSpPr>
          <p:cNvPr id="10" name="Elaborazione alternativa 9"/>
          <p:cNvSpPr/>
          <p:nvPr/>
        </p:nvSpPr>
        <p:spPr>
          <a:xfrm>
            <a:off x="5444491" y="365128"/>
            <a:ext cx="2044880" cy="32574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object 3"/>
          <p:cNvSpPr txBox="1"/>
          <p:nvPr/>
        </p:nvSpPr>
        <p:spPr>
          <a:xfrm>
            <a:off x="6232957" y="383705"/>
            <a:ext cx="560070" cy="285115"/>
          </a:xfrm>
          <a:prstGeom prst="rect">
            <a:avLst/>
          </a:prstGeom>
        </p:spPr>
        <p:txBody>
          <a:bodyPr vert="horz" wrap="square" lIns="0" tIns="0" rIns="0" bIns="0" rtlCol="0">
            <a:spAutoFit/>
          </a:bodyPr>
          <a:lstStyle/>
          <a:p>
            <a:pPr marL="12700">
              <a:lnSpc>
                <a:spcPct val="100000"/>
              </a:lnSpc>
            </a:pPr>
            <a:r>
              <a:rPr sz="1800" dirty="0">
                <a:latin typeface="Arial"/>
                <a:cs typeface="Arial"/>
              </a:rPr>
              <a:t>Inizio</a:t>
            </a:r>
          </a:p>
        </p:txBody>
      </p:sp>
      <p:sp>
        <p:nvSpPr>
          <p:cNvPr id="12" name="Scheda 11"/>
          <p:cNvSpPr/>
          <p:nvPr/>
        </p:nvSpPr>
        <p:spPr>
          <a:xfrm>
            <a:off x="5421974" y="877476"/>
            <a:ext cx="2093524" cy="306175"/>
          </a:xfrm>
          <a:prstGeom prst="flowChartPunchedCa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object 5"/>
          <p:cNvSpPr txBox="1"/>
          <p:nvPr/>
        </p:nvSpPr>
        <p:spPr>
          <a:xfrm>
            <a:off x="6164377" y="914332"/>
            <a:ext cx="697230" cy="224790"/>
          </a:xfrm>
          <a:prstGeom prst="rect">
            <a:avLst/>
          </a:prstGeom>
        </p:spPr>
        <p:txBody>
          <a:bodyPr vert="horz" wrap="square" lIns="0" tIns="0" rIns="0" bIns="0" rtlCol="0">
            <a:spAutoFit/>
          </a:bodyPr>
          <a:lstStyle/>
          <a:p>
            <a:pPr marL="12700">
              <a:lnSpc>
                <a:spcPct val="100000"/>
              </a:lnSpc>
            </a:pPr>
            <a:r>
              <a:rPr sz="1400" spc="-5" dirty="0">
                <a:latin typeface="Arial"/>
                <a:cs typeface="Arial"/>
              </a:rPr>
              <a:t>Leggi(X)</a:t>
            </a:r>
            <a:endParaRPr sz="1400" dirty="0">
              <a:latin typeface="Arial"/>
              <a:cs typeface="Arial"/>
            </a:endParaRPr>
          </a:p>
        </p:txBody>
      </p:sp>
      <p:sp>
        <p:nvSpPr>
          <p:cNvPr id="14" name="Scheda 13"/>
          <p:cNvSpPr/>
          <p:nvPr/>
        </p:nvSpPr>
        <p:spPr>
          <a:xfrm>
            <a:off x="5423540" y="1370254"/>
            <a:ext cx="2091958" cy="336308"/>
          </a:xfrm>
          <a:prstGeom prst="flowChartPunchedCa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object 14"/>
          <p:cNvSpPr txBox="1"/>
          <p:nvPr/>
        </p:nvSpPr>
        <p:spPr>
          <a:xfrm>
            <a:off x="6103757" y="1426013"/>
            <a:ext cx="697230" cy="224790"/>
          </a:xfrm>
          <a:prstGeom prst="rect">
            <a:avLst/>
          </a:prstGeom>
        </p:spPr>
        <p:txBody>
          <a:bodyPr vert="horz" wrap="square" lIns="0" tIns="0" rIns="0" bIns="0" rtlCol="0">
            <a:spAutoFit/>
          </a:bodyPr>
          <a:lstStyle/>
          <a:p>
            <a:pPr marL="12700">
              <a:lnSpc>
                <a:spcPct val="100000"/>
              </a:lnSpc>
            </a:pPr>
            <a:r>
              <a:rPr sz="1400" spc="-5" dirty="0">
                <a:latin typeface="Arial"/>
                <a:cs typeface="Arial"/>
              </a:rPr>
              <a:t>Leggi(Y)</a:t>
            </a:r>
            <a:endParaRPr sz="1400" dirty="0">
              <a:latin typeface="Arial"/>
              <a:cs typeface="Arial"/>
            </a:endParaRPr>
          </a:p>
        </p:txBody>
      </p:sp>
      <p:sp>
        <p:nvSpPr>
          <p:cNvPr id="16" name="Elaborazione 15"/>
          <p:cNvSpPr/>
          <p:nvPr/>
        </p:nvSpPr>
        <p:spPr>
          <a:xfrm>
            <a:off x="5418650" y="1893165"/>
            <a:ext cx="2099533" cy="38313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7" name="object 16"/>
          <p:cNvSpPr txBox="1"/>
          <p:nvPr/>
        </p:nvSpPr>
        <p:spPr>
          <a:xfrm>
            <a:off x="6043511" y="1977009"/>
            <a:ext cx="798195" cy="215444"/>
          </a:xfrm>
          <a:prstGeom prst="rect">
            <a:avLst/>
          </a:prstGeom>
        </p:spPr>
        <p:txBody>
          <a:bodyPr vert="horz" wrap="square" lIns="0" tIns="0" rIns="0" bIns="0" rtlCol="0">
            <a:spAutoFit/>
          </a:bodyPr>
          <a:lstStyle/>
          <a:p>
            <a:pPr marL="12700" algn="ctr">
              <a:lnSpc>
                <a:spcPct val="100000"/>
              </a:lnSpc>
            </a:pPr>
            <a:r>
              <a:rPr lang="it-IT" sz="1400" dirty="0" smtClean="0">
                <a:latin typeface="Arial"/>
                <a:cs typeface="Arial"/>
              </a:rPr>
              <a:t>SP</a:t>
            </a:r>
            <a:r>
              <a:rPr sz="1400" dirty="0" smtClean="0">
                <a:latin typeface="Arial"/>
                <a:cs typeface="Arial"/>
              </a:rPr>
              <a:t> </a:t>
            </a:r>
            <a:r>
              <a:rPr sz="1400" dirty="0">
                <a:latin typeface="Arial"/>
                <a:cs typeface="Arial"/>
              </a:rPr>
              <a:t>= </a:t>
            </a:r>
            <a:r>
              <a:rPr lang="it-IT" sz="1400" dirty="0">
                <a:latin typeface="Arial"/>
                <a:cs typeface="Arial"/>
              </a:rPr>
              <a:t>0</a:t>
            </a:r>
            <a:endParaRPr sz="1400" dirty="0">
              <a:latin typeface="Arial"/>
              <a:cs typeface="Arial"/>
            </a:endParaRPr>
          </a:p>
        </p:txBody>
      </p:sp>
      <p:sp>
        <p:nvSpPr>
          <p:cNvPr id="18" name="Elaborazione 17"/>
          <p:cNvSpPr/>
          <p:nvPr/>
        </p:nvSpPr>
        <p:spPr>
          <a:xfrm>
            <a:off x="5418650" y="2462901"/>
            <a:ext cx="2099533" cy="38313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object 16"/>
          <p:cNvSpPr txBox="1"/>
          <p:nvPr/>
        </p:nvSpPr>
        <p:spPr>
          <a:xfrm>
            <a:off x="5987841" y="2546745"/>
            <a:ext cx="958180" cy="215444"/>
          </a:xfrm>
          <a:prstGeom prst="rect">
            <a:avLst/>
          </a:prstGeom>
        </p:spPr>
        <p:txBody>
          <a:bodyPr vert="horz" wrap="square" lIns="0" tIns="0" rIns="0" bIns="0" rtlCol="0">
            <a:spAutoFit/>
          </a:bodyPr>
          <a:lstStyle/>
          <a:p>
            <a:pPr marL="12700" algn="ctr">
              <a:lnSpc>
                <a:spcPct val="100000"/>
              </a:lnSpc>
            </a:pPr>
            <a:r>
              <a:rPr lang="it-IT" sz="1400" dirty="0" smtClean="0">
                <a:latin typeface="Arial"/>
                <a:cs typeface="Arial"/>
              </a:rPr>
              <a:t>SP</a:t>
            </a:r>
            <a:r>
              <a:rPr sz="1400" dirty="0" smtClean="0">
                <a:latin typeface="Arial"/>
                <a:cs typeface="Arial"/>
              </a:rPr>
              <a:t> </a:t>
            </a:r>
            <a:r>
              <a:rPr sz="1400" dirty="0">
                <a:latin typeface="Arial"/>
                <a:cs typeface="Arial"/>
              </a:rPr>
              <a:t>= </a:t>
            </a:r>
            <a:r>
              <a:rPr lang="it-IT" sz="1400" dirty="0" smtClean="0">
                <a:latin typeface="Arial"/>
                <a:cs typeface="Arial"/>
              </a:rPr>
              <a:t>SP+X</a:t>
            </a:r>
            <a:endParaRPr sz="1400" dirty="0">
              <a:latin typeface="Arial"/>
              <a:cs typeface="Arial"/>
            </a:endParaRPr>
          </a:p>
        </p:txBody>
      </p:sp>
      <p:sp>
        <p:nvSpPr>
          <p:cNvPr id="20" name="Elaborazione 19"/>
          <p:cNvSpPr/>
          <p:nvPr/>
        </p:nvSpPr>
        <p:spPr>
          <a:xfrm>
            <a:off x="5427359" y="3032637"/>
            <a:ext cx="2099533" cy="38313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object 16"/>
          <p:cNvSpPr txBox="1"/>
          <p:nvPr/>
        </p:nvSpPr>
        <p:spPr>
          <a:xfrm>
            <a:off x="6043511" y="3116481"/>
            <a:ext cx="798195" cy="215444"/>
          </a:xfrm>
          <a:prstGeom prst="rect">
            <a:avLst/>
          </a:prstGeom>
        </p:spPr>
        <p:txBody>
          <a:bodyPr vert="horz" wrap="square" lIns="0" tIns="0" rIns="0" bIns="0" rtlCol="0">
            <a:spAutoFit/>
          </a:bodyPr>
          <a:lstStyle/>
          <a:p>
            <a:pPr marL="12700" algn="ctr">
              <a:lnSpc>
                <a:spcPct val="100000"/>
              </a:lnSpc>
            </a:pPr>
            <a:r>
              <a:rPr lang="it-IT" sz="1400" dirty="0">
                <a:latin typeface="Arial"/>
                <a:cs typeface="Arial"/>
              </a:rPr>
              <a:t>Y</a:t>
            </a:r>
            <a:r>
              <a:rPr sz="1400" dirty="0" smtClean="0">
                <a:latin typeface="Arial"/>
                <a:cs typeface="Arial"/>
              </a:rPr>
              <a:t> </a:t>
            </a:r>
            <a:r>
              <a:rPr sz="1400" dirty="0">
                <a:latin typeface="Arial"/>
                <a:cs typeface="Arial"/>
              </a:rPr>
              <a:t>= </a:t>
            </a:r>
            <a:r>
              <a:rPr lang="it-IT" sz="1400" dirty="0" smtClean="0">
                <a:latin typeface="Arial"/>
                <a:cs typeface="Arial"/>
              </a:rPr>
              <a:t>Y-1</a:t>
            </a:r>
            <a:endParaRPr sz="1400" dirty="0">
              <a:latin typeface="Arial"/>
              <a:cs typeface="Arial"/>
            </a:endParaRPr>
          </a:p>
        </p:txBody>
      </p:sp>
      <p:sp>
        <p:nvSpPr>
          <p:cNvPr id="22" name="Decisione 21"/>
          <p:cNvSpPr/>
          <p:nvPr/>
        </p:nvSpPr>
        <p:spPr>
          <a:xfrm>
            <a:off x="5434582" y="3540871"/>
            <a:ext cx="2099533" cy="650779"/>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object 14"/>
          <p:cNvSpPr txBox="1"/>
          <p:nvPr/>
        </p:nvSpPr>
        <p:spPr>
          <a:xfrm>
            <a:off x="5601101" y="3744338"/>
            <a:ext cx="1683644" cy="215444"/>
          </a:xfrm>
          <a:prstGeom prst="rect">
            <a:avLst/>
          </a:prstGeom>
        </p:spPr>
        <p:txBody>
          <a:bodyPr vert="horz" wrap="square" lIns="0" tIns="0" rIns="0" bIns="0" rtlCol="0">
            <a:spAutoFit/>
          </a:bodyPr>
          <a:lstStyle/>
          <a:p>
            <a:pPr marL="12700" algn="ctr">
              <a:lnSpc>
                <a:spcPct val="100000"/>
              </a:lnSpc>
            </a:pPr>
            <a:r>
              <a:rPr lang="it-IT" sz="1400" spc="-5" dirty="0" smtClean="0">
                <a:latin typeface="Arial"/>
                <a:cs typeface="Arial"/>
              </a:rPr>
              <a:t>Y &gt; 0</a:t>
            </a:r>
            <a:endParaRPr sz="1400" dirty="0">
              <a:latin typeface="Arial"/>
              <a:cs typeface="Arial"/>
            </a:endParaRPr>
          </a:p>
        </p:txBody>
      </p:sp>
      <p:sp>
        <p:nvSpPr>
          <p:cNvPr id="24" name="Elaborazione 23"/>
          <p:cNvSpPr/>
          <p:nvPr/>
        </p:nvSpPr>
        <p:spPr>
          <a:xfrm>
            <a:off x="5436068" y="4374583"/>
            <a:ext cx="2099533" cy="38313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object 16"/>
          <p:cNvSpPr txBox="1"/>
          <p:nvPr/>
        </p:nvSpPr>
        <p:spPr>
          <a:xfrm>
            <a:off x="6043511" y="4458427"/>
            <a:ext cx="798195" cy="215444"/>
          </a:xfrm>
          <a:prstGeom prst="rect">
            <a:avLst/>
          </a:prstGeom>
        </p:spPr>
        <p:txBody>
          <a:bodyPr vert="horz" wrap="square" lIns="0" tIns="0" rIns="0" bIns="0" rtlCol="0">
            <a:spAutoFit/>
          </a:bodyPr>
          <a:lstStyle/>
          <a:p>
            <a:pPr marL="12700" algn="ctr">
              <a:lnSpc>
                <a:spcPct val="100000"/>
              </a:lnSpc>
            </a:pPr>
            <a:r>
              <a:rPr lang="it-IT" sz="1400" dirty="0" smtClean="0">
                <a:latin typeface="Arial"/>
                <a:cs typeface="Arial"/>
              </a:rPr>
              <a:t>W</a:t>
            </a:r>
            <a:r>
              <a:rPr sz="1400" dirty="0" smtClean="0">
                <a:latin typeface="Arial"/>
                <a:cs typeface="Arial"/>
              </a:rPr>
              <a:t> </a:t>
            </a:r>
            <a:r>
              <a:rPr sz="1400" dirty="0">
                <a:latin typeface="Arial"/>
                <a:cs typeface="Arial"/>
              </a:rPr>
              <a:t>= </a:t>
            </a:r>
            <a:r>
              <a:rPr lang="it-IT" sz="1400" dirty="0" smtClean="0">
                <a:latin typeface="Arial"/>
                <a:cs typeface="Arial"/>
              </a:rPr>
              <a:t>SP</a:t>
            </a:r>
            <a:endParaRPr sz="1400" dirty="0">
              <a:latin typeface="Arial"/>
              <a:cs typeface="Arial"/>
            </a:endParaRPr>
          </a:p>
        </p:txBody>
      </p:sp>
      <p:sp>
        <p:nvSpPr>
          <p:cNvPr id="26" name="Documento 25"/>
          <p:cNvSpPr/>
          <p:nvPr/>
        </p:nvSpPr>
        <p:spPr>
          <a:xfrm>
            <a:off x="5444777" y="4951517"/>
            <a:ext cx="2083818" cy="375935"/>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object 11"/>
          <p:cNvSpPr txBox="1"/>
          <p:nvPr/>
        </p:nvSpPr>
        <p:spPr>
          <a:xfrm>
            <a:off x="6054544" y="5018817"/>
            <a:ext cx="795655" cy="224790"/>
          </a:xfrm>
          <a:prstGeom prst="rect">
            <a:avLst/>
          </a:prstGeom>
        </p:spPr>
        <p:txBody>
          <a:bodyPr vert="horz" wrap="square" lIns="0" tIns="0" rIns="0" bIns="0" rtlCol="0">
            <a:spAutoFit/>
          </a:bodyPr>
          <a:lstStyle/>
          <a:p>
            <a:pPr marL="12700">
              <a:lnSpc>
                <a:spcPct val="100000"/>
              </a:lnSpc>
            </a:pPr>
            <a:r>
              <a:rPr sz="1400" dirty="0">
                <a:latin typeface="Arial"/>
                <a:cs typeface="Arial"/>
              </a:rPr>
              <a:t>Scrivi</a:t>
            </a:r>
            <a:r>
              <a:rPr sz="1400" spc="-105" dirty="0">
                <a:latin typeface="Arial"/>
                <a:cs typeface="Arial"/>
              </a:rPr>
              <a:t> </a:t>
            </a:r>
            <a:r>
              <a:rPr sz="1400" dirty="0">
                <a:latin typeface="Arial"/>
                <a:cs typeface="Arial"/>
              </a:rPr>
              <a:t>(W)</a:t>
            </a:r>
          </a:p>
        </p:txBody>
      </p:sp>
      <p:sp>
        <p:nvSpPr>
          <p:cNvPr id="30" name="Elaborazione alternativa 29"/>
          <p:cNvSpPr/>
          <p:nvPr/>
        </p:nvSpPr>
        <p:spPr>
          <a:xfrm>
            <a:off x="5444776" y="5510385"/>
            <a:ext cx="2099533" cy="34835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 name="object 22"/>
          <p:cNvSpPr txBox="1"/>
          <p:nvPr/>
        </p:nvSpPr>
        <p:spPr>
          <a:xfrm>
            <a:off x="6189603" y="5547073"/>
            <a:ext cx="470534" cy="285115"/>
          </a:xfrm>
          <a:prstGeom prst="rect">
            <a:avLst/>
          </a:prstGeom>
        </p:spPr>
        <p:txBody>
          <a:bodyPr vert="horz" wrap="square" lIns="0" tIns="0" rIns="0" bIns="0" rtlCol="0">
            <a:spAutoFit/>
          </a:bodyPr>
          <a:lstStyle/>
          <a:p>
            <a:pPr marL="12700">
              <a:lnSpc>
                <a:spcPct val="100000"/>
              </a:lnSpc>
            </a:pPr>
            <a:r>
              <a:rPr sz="1800" dirty="0">
                <a:latin typeface="Arial"/>
                <a:cs typeface="Arial"/>
              </a:rPr>
              <a:t>Fine</a:t>
            </a:r>
          </a:p>
        </p:txBody>
      </p:sp>
      <p:cxnSp>
        <p:nvCxnSpPr>
          <p:cNvPr id="33" name="Connettore 2 32"/>
          <p:cNvCxnSpPr>
            <a:stCxn id="10" idx="2"/>
            <a:endCxn id="12" idx="0"/>
          </p:cNvCxnSpPr>
          <p:nvPr/>
        </p:nvCxnSpPr>
        <p:spPr>
          <a:xfrm>
            <a:off x="6466931" y="690873"/>
            <a:ext cx="1805" cy="186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nettore 2 34"/>
          <p:cNvCxnSpPr>
            <a:stCxn id="12" idx="2"/>
            <a:endCxn id="14" idx="0"/>
          </p:cNvCxnSpPr>
          <p:nvPr/>
        </p:nvCxnSpPr>
        <p:spPr>
          <a:xfrm>
            <a:off x="6468736" y="1183651"/>
            <a:ext cx="783" cy="186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ttore 2 40"/>
          <p:cNvCxnSpPr>
            <a:stCxn id="14" idx="2"/>
            <a:endCxn id="16" idx="0"/>
          </p:cNvCxnSpPr>
          <p:nvPr/>
        </p:nvCxnSpPr>
        <p:spPr>
          <a:xfrm flipH="1">
            <a:off x="6468417" y="1706562"/>
            <a:ext cx="1102" cy="186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ttore 2 42"/>
          <p:cNvCxnSpPr>
            <a:stCxn id="16" idx="2"/>
            <a:endCxn id="18" idx="0"/>
          </p:cNvCxnSpPr>
          <p:nvPr/>
        </p:nvCxnSpPr>
        <p:spPr>
          <a:xfrm>
            <a:off x="6468417" y="2276298"/>
            <a:ext cx="0" cy="186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ttore 2 44"/>
          <p:cNvCxnSpPr>
            <a:stCxn id="18" idx="2"/>
            <a:endCxn id="20" idx="0"/>
          </p:cNvCxnSpPr>
          <p:nvPr/>
        </p:nvCxnSpPr>
        <p:spPr>
          <a:xfrm>
            <a:off x="6468417" y="2846034"/>
            <a:ext cx="8709" cy="186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nettore 2 49"/>
          <p:cNvCxnSpPr>
            <a:stCxn id="20" idx="2"/>
            <a:endCxn id="22" idx="0"/>
          </p:cNvCxnSpPr>
          <p:nvPr/>
        </p:nvCxnSpPr>
        <p:spPr>
          <a:xfrm>
            <a:off x="6477126" y="3415770"/>
            <a:ext cx="7223" cy="125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nettore 2 51"/>
          <p:cNvCxnSpPr>
            <a:stCxn id="22" idx="2"/>
            <a:endCxn id="24" idx="0"/>
          </p:cNvCxnSpPr>
          <p:nvPr/>
        </p:nvCxnSpPr>
        <p:spPr>
          <a:xfrm>
            <a:off x="6484349" y="4191650"/>
            <a:ext cx="1486" cy="182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nettore 2 53"/>
          <p:cNvCxnSpPr>
            <a:stCxn id="24" idx="2"/>
            <a:endCxn id="26" idx="0"/>
          </p:cNvCxnSpPr>
          <p:nvPr/>
        </p:nvCxnSpPr>
        <p:spPr>
          <a:xfrm>
            <a:off x="6485835" y="4757716"/>
            <a:ext cx="851" cy="193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nettore 2 55"/>
          <p:cNvCxnSpPr>
            <a:stCxn id="26" idx="2"/>
            <a:endCxn id="30" idx="0"/>
          </p:cNvCxnSpPr>
          <p:nvPr/>
        </p:nvCxnSpPr>
        <p:spPr>
          <a:xfrm>
            <a:off x="6486686" y="5302599"/>
            <a:ext cx="7857" cy="207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object 28"/>
          <p:cNvSpPr txBox="1"/>
          <p:nvPr/>
        </p:nvSpPr>
        <p:spPr>
          <a:xfrm>
            <a:off x="382930" y="1172347"/>
            <a:ext cx="4826000" cy="537327"/>
          </a:xfrm>
          <a:prstGeom prst="rect">
            <a:avLst/>
          </a:prstGeom>
          <a:ln w="12700">
            <a:solidFill>
              <a:srgbClr val="000000"/>
            </a:solidFill>
          </a:ln>
        </p:spPr>
        <p:txBody>
          <a:bodyPr vert="horz" wrap="square" lIns="0" tIns="49530" rIns="0" bIns="0" rtlCol="0">
            <a:spAutoFit/>
          </a:bodyPr>
          <a:lstStyle/>
          <a:p>
            <a:pPr marL="84455" marR="287655">
              <a:lnSpc>
                <a:spcPts val="1900"/>
              </a:lnSpc>
              <a:spcBef>
                <a:spcPts val="390"/>
              </a:spcBef>
            </a:pPr>
            <a:r>
              <a:rPr sz="1600" dirty="0">
                <a:latin typeface="Arial"/>
                <a:cs typeface="Arial"/>
              </a:rPr>
              <a:t>Acquisizione </a:t>
            </a:r>
            <a:r>
              <a:rPr sz="1600" spc="-5" dirty="0">
                <a:latin typeface="Arial"/>
                <a:cs typeface="Arial"/>
              </a:rPr>
              <a:t>dei dati in ingresso </a:t>
            </a:r>
            <a:r>
              <a:rPr sz="1600" dirty="0">
                <a:latin typeface="Arial"/>
                <a:cs typeface="Arial"/>
              </a:rPr>
              <a:t>e </a:t>
            </a:r>
            <a:r>
              <a:rPr sz="1600" spc="-5" dirty="0">
                <a:latin typeface="Arial"/>
                <a:cs typeface="Arial"/>
              </a:rPr>
              <a:t>attribuzione dei loro  </a:t>
            </a:r>
            <a:r>
              <a:rPr sz="1600" dirty="0">
                <a:latin typeface="Arial"/>
                <a:cs typeface="Arial"/>
              </a:rPr>
              <a:t>valori a X e</a:t>
            </a:r>
            <a:r>
              <a:rPr sz="1600" spc="-135" dirty="0">
                <a:latin typeface="Arial"/>
                <a:cs typeface="Arial"/>
              </a:rPr>
              <a:t> </a:t>
            </a:r>
            <a:r>
              <a:rPr sz="1600" dirty="0">
                <a:latin typeface="Arial"/>
                <a:cs typeface="Arial"/>
              </a:rPr>
              <a:t>Y</a:t>
            </a:r>
            <a:endParaRPr sz="1600">
              <a:latin typeface="Arial"/>
              <a:cs typeface="Arial"/>
            </a:endParaRPr>
          </a:p>
        </p:txBody>
      </p:sp>
      <p:sp>
        <p:nvSpPr>
          <p:cNvPr id="58" name="object 29"/>
          <p:cNvSpPr txBox="1"/>
          <p:nvPr/>
        </p:nvSpPr>
        <p:spPr>
          <a:xfrm>
            <a:off x="385696" y="1944269"/>
            <a:ext cx="4486275" cy="346075"/>
          </a:xfrm>
          <a:prstGeom prst="rect">
            <a:avLst/>
          </a:prstGeom>
          <a:ln w="12700">
            <a:solidFill>
              <a:srgbClr val="000000"/>
            </a:solidFill>
          </a:ln>
        </p:spPr>
        <p:txBody>
          <a:bodyPr vert="horz" wrap="square" lIns="0" tIns="39369" rIns="0" bIns="0" rtlCol="0">
            <a:spAutoFit/>
          </a:bodyPr>
          <a:lstStyle/>
          <a:p>
            <a:pPr marL="84455">
              <a:lnSpc>
                <a:spcPct val="100000"/>
              </a:lnSpc>
              <a:spcBef>
                <a:spcPts val="309"/>
              </a:spcBef>
            </a:pPr>
            <a:r>
              <a:rPr sz="1600" dirty="0">
                <a:latin typeface="Arial"/>
                <a:cs typeface="Arial"/>
              </a:rPr>
              <a:t>Inizializzazione </a:t>
            </a:r>
            <a:r>
              <a:rPr sz="1600" spc="-5" dirty="0">
                <a:latin typeface="Arial"/>
                <a:cs typeface="Arial"/>
              </a:rPr>
              <a:t>delle </a:t>
            </a:r>
            <a:r>
              <a:rPr sz="1600" dirty="0">
                <a:latin typeface="Arial"/>
                <a:cs typeface="Arial"/>
              </a:rPr>
              <a:t>variabili</a:t>
            </a:r>
            <a:r>
              <a:rPr sz="1600" spc="-110" dirty="0">
                <a:latin typeface="Arial"/>
                <a:cs typeface="Arial"/>
              </a:rPr>
              <a:t> </a:t>
            </a:r>
            <a:r>
              <a:rPr sz="1600" spc="-5" dirty="0">
                <a:latin typeface="Arial"/>
                <a:cs typeface="Arial"/>
              </a:rPr>
              <a:t>ausiliarie</a:t>
            </a:r>
            <a:endParaRPr sz="1600">
              <a:latin typeface="Arial"/>
              <a:cs typeface="Arial"/>
            </a:endParaRPr>
          </a:p>
        </p:txBody>
      </p:sp>
      <p:sp>
        <p:nvSpPr>
          <p:cNvPr id="59" name="object 30"/>
          <p:cNvSpPr txBox="1"/>
          <p:nvPr/>
        </p:nvSpPr>
        <p:spPr>
          <a:xfrm>
            <a:off x="382930" y="2511512"/>
            <a:ext cx="3640454" cy="760730"/>
          </a:xfrm>
          <a:prstGeom prst="rect">
            <a:avLst/>
          </a:prstGeom>
          <a:ln w="12700">
            <a:solidFill>
              <a:srgbClr val="000000"/>
            </a:solidFill>
          </a:ln>
        </p:spPr>
        <p:txBody>
          <a:bodyPr vert="horz" wrap="square" lIns="0" tIns="3664" rIns="0" bIns="0" rtlCol="0">
            <a:spAutoFit/>
          </a:bodyPr>
          <a:lstStyle/>
          <a:p>
            <a:pPr>
              <a:lnSpc>
                <a:spcPct val="100000"/>
              </a:lnSpc>
              <a:spcBef>
                <a:spcPts val="28"/>
              </a:spcBef>
            </a:pPr>
            <a:endParaRPr sz="1700">
              <a:latin typeface="Times New Roman"/>
              <a:cs typeface="Times New Roman"/>
            </a:endParaRPr>
          </a:p>
          <a:p>
            <a:pPr marL="84455">
              <a:lnSpc>
                <a:spcPct val="100000"/>
              </a:lnSpc>
            </a:pPr>
            <a:r>
              <a:rPr sz="1600" spc="-5" dirty="0">
                <a:latin typeface="Arial"/>
                <a:cs typeface="Arial"/>
              </a:rPr>
              <a:t>Corpo del</a:t>
            </a:r>
            <a:r>
              <a:rPr sz="1600" spc="-85" dirty="0">
                <a:latin typeface="Arial"/>
                <a:cs typeface="Arial"/>
              </a:rPr>
              <a:t> </a:t>
            </a:r>
            <a:r>
              <a:rPr sz="1600" dirty="0">
                <a:latin typeface="Arial"/>
                <a:cs typeface="Arial"/>
              </a:rPr>
              <a:t>ciclo</a:t>
            </a:r>
            <a:endParaRPr sz="1600">
              <a:latin typeface="Arial"/>
              <a:cs typeface="Arial"/>
            </a:endParaRPr>
          </a:p>
        </p:txBody>
      </p:sp>
      <p:sp>
        <p:nvSpPr>
          <p:cNvPr id="60" name="object 31"/>
          <p:cNvSpPr txBox="1"/>
          <p:nvPr/>
        </p:nvSpPr>
        <p:spPr>
          <a:xfrm>
            <a:off x="359212" y="3693222"/>
            <a:ext cx="4826000" cy="346075"/>
          </a:xfrm>
          <a:prstGeom prst="rect">
            <a:avLst/>
          </a:prstGeom>
          <a:ln w="12700">
            <a:solidFill>
              <a:srgbClr val="000000"/>
            </a:solidFill>
          </a:ln>
        </p:spPr>
        <p:txBody>
          <a:bodyPr vert="horz" wrap="square" lIns="0" tIns="39369" rIns="0" bIns="0" rtlCol="0">
            <a:spAutoFit/>
          </a:bodyPr>
          <a:lstStyle/>
          <a:p>
            <a:pPr marL="84455">
              <a:lnSpc>
                <a:spcPct val="100000"/>
              </a:lnSpc>
              <a:spcBef>
                <a:spcPts val="309"/>
              </a:spcBef>
            </a:pPr>
            <a:r>
              <a:rPr sz="1600" spc="-15" dirty="0">
                <a:latin typeface="Arial"/>
                <a:cs typeface="Arial"/>
              </a:rPr>
              <a:t>Valutazione </a:t>
            </a:r>
            <a:r>
              <a:rPr sz="1600" spc="-5" dirty="0">
                <a:latin typeface="Arial"/>
                <a:cs typeface="Arial"/>
              </a:rPr>
              <a:t>della </a:t>
            </a:r>
            <a:r>
              <a:rPr sz="1600" dirty="0">
                <a:latin typeface="Arial"/>
                <a:cs typeface="Arial"/>
              </a:rPr>
              <a:t>condizione </a:t>
            </a:r>
            <a:r>
              <a:rPr sz="1600" spc="-5" dirty="0">
                <a:latin typeface="Arial"/>
                <a:cs typeface="Arial"/>
              </a:rPr>
              <a:t>di uscita dal</a:t>
            </a:r>
            <a:r>
              <a:rPr sz="1600" spc="-55" dirty="0">
                <a:latin typeface="Arial"/>
                <a:cs typeface="Arial"/>
              </a:rPr>
              <a:t> </a:t>
            </a:r>
            <a:r>
              <a:rPr sz="1600" dirty="0">
                <a:latin typeface="Arial"/>
                <a:cs typeface="Arial"/>
              </a:rPr>
              <a:t>ciclo</a:t>
            </a:r>
            <a:endParaRPr sz="1600">
              <a:latin typeface="Arial"/>
              <a:cs typeface="Arial"/>
            </a:endParaRPr>
          </a:p>
        </p:txBody>
      </p:sp>
      <p:sp>
        <p:nvSpPr>
          <p:cNvPr id="61" name="object 32"/>
          <p:cNvSpPr txBox="1"/>
          <p:nvPr/>
        </p:nvSpPr>
        <p:spPr>
          <a:xfrm>
            <a:off x="382930" y="4959939"/>
            <a:ext cx="4826000" cy="346075"/>
          </a:xfrm>
          <a:prstGeom prst="rect">
            <a:avLst/>
          </a:prstGeom>
          <a:ln w="12700">
            <a:solidFill>
              <a:srgbClr val="000000"/>
            </a:solidFill>
          </a:ln>
        </p:spPr>
        <p:txBody>
          <a:bodyPr vert="horz" wrap="square" lIns="0" tIns="39369" rIns="0" bIns="0" rtlCol="0">
            <a:spAutoFit/>
          </a:bodyPr>
          <a:lstStyle/>
          <a:p>
            <a:pPr marL="84455">
              <a:lnSpc>
                <a:spcPct val="100000"/>
              </a:lnSpc>
              <a:spcBef>
                <a:spcPts val="309"/>
              </a:spcBef>
            </a:pPr>
            <a:r>
              <a:rPr sz="1600" dirty="0">
                <a:latin typeface="Arial"/>
                <a:cs typeface="Arial"/>
              </a:rPr>
              <a:t>Emissione </a:t>
            </a:r>
            <a:r>
              <a:rPr sz="1600" spc="-5" dirty="0">
                <a:latin typeface="Arial"/>
                <a:cs typeface="Arial"/>
              </a:rPr>
              <a:t>del</a:t>
            </a:r>
            <a:r>
              <a:rPr sz="1600" spc="-100" dirty="0">
                <a:latin typeface="Arial"/>
                <a:cs typeface="Arial"/>
              </a:rPr>
              <a:t> </a:t>
            </a:r>
            <a:r>
              <a:rPr sz="1600" dirty="0">
                <a:latin typeface="Arial"/>
                <a:cs typeface="Arial"/>
              </a:rPr>
              <a:t>risultato</a:t>
            </a:r>
            <a:endParaRPr sz="1600">
              <a:latin typeface="Arial"/>
              <a:cs typeface="Arial"/>
            </a:endParaRPr>
          </a:p>
        </p:txBody>
      </p:sp>
      <p:sp>
        <p:nvSpPr>
          <p:cNvPr id="62" name="object 33"/>
          <p:cNvSpPr txBox="1"/>
          <p:nvPr/>
        </p:nvSpPr>
        <p:spPr>
          <a:xfrm>
            <a:off x="380459" y="5510385"/>
            <a:ext cx="4238625" cy="485775"/>
          </a:xfrm>
          <a:prstGeom prst="rect">
            <a:avLst/>
          </a:prstGeom>
        </p:spPr>
        <p:txBody>
          <a:bodyPr vert="horz" wrap="square" lIns="0" tIns="0" rIns="0" bIns="0" rtlCol="0">
            <a:spAutoFit/>
          </a:bodyPr>
          <a:lstStyle/>
          <a:p>
            <a:pPr marL="12700" marR="5080">
              <a:lnSpc>
                <a:spcPts val="1900"/>
              </a:lnSpc>
            </a:pPr>
            <a:r>
              <a:rPr sz="1600" dirty="0">
                <a:latin typeface="Arial"/>
                <a:cs typeface="Arial"/>
              </a:rPr>
              <a:t>Schema a Blocchi con ciclo a condizione</a:t>
            </a:r>
            <a:r>
              <a:rPr sz="1600" spc="-125" dirty="0">
                <a:latin typeface="Arial"/>
                <a:cs typeface="Arial"/>
              </a:rPr>
              <a:t> </a:t>
            </a:r>
            <a:r>
              <a:rPr sz="1600" dirty="0">
                <a:latin typeface="Arial"/>
                <a:cs typeface="Arial"/>
              </a:rPr>
              <a:t>finale  (l’algoritmo è corretto se</a:t>
            </a:r>
            <a:r>
              <a:rPr sz="1600" spc="-135" dirty="0">
                <a:latin typeface="Arial"/>
                <a:cs typeface="Arial"/>
              </a:rPr>
              <a:t> </a:t>
            </a:r>
            <a:r>
              <a:rPr sz="1600" dirty="0">
                <a:latin typeface="Arial"/>
                <a:cs typeface="Arial"/>
              </a:rPr>
              <a:t>Y&gt;0)</a:t>
            </a:r>
          </a:p>
        </p:txBody>
      </p:sp>
      <p:sp>
        <p:nvSpPr>
          <p:cNvPr id="63" name="object 16"/>
          <p:cNvSpPr txBox="1"/>
          <p:nvPr/>
        </p:nvSpPr>
        <p:spPr>
          <a:xfrm>
            <a:off x="7262398" y="3555548"/>
            <a:ext cx="294065" cy="215444"/>
          </a:xfrm>
          <a:prstGeom prst="rect">
            <a:avLst/>
          </a:prstGeom>
        </p:spPr>
        <p:txBody>
          <a:bodyPr vert="horz" wrap="square" lIns="0" tIns="0" rIns="0" bIns="0" rtlCol="0">
            <a:spAutoFit/>
          </a:bodyPr>
          <a:lstStyle/>
          <a:p>
            <a:pPr marL="12700" algn="ctr">
              <a:lnSpc>
                <a:spcPct val="100000"/>
              </a:lnSpc>
            </a:pPr>
            <a:r>
              <a:rPr lang="it-IT" sz="1400" dirty="0" smtClean="0">
                <a:latin typeface="Arial"/>
                <a:cs typeface="Arial"/>
              </a:rPr>
              <a:t>SI</a:t>
            </a:r>
            <a:endParaRPr sz="1400" dirty="0">
              <a:latin typeface="Arial"/>
              <a:cs typeface="Arial"/>
            </a:endParaRPr>
          </a:p>
        </p:txBody>
      </p:sp>
      <p:sp>
        <p:nvSpPr>
          <p:cNvPr id="64" name="object 16"/>
          <p:cNvSpPr txBox="1"/>
          <p:nvPr/>
        </p:nvSpPr>
        <p:spPr>
          <a:xfrm>
            <a:off x="6718286" y="4117217"/>
            <a:ext cx="286641" cy="215444"/>
          </a:xfrm>
          <a:prstGeom prst="rect">
            <a:avLst/>
          </a:prstGeom>
        </p:spPr>
        <p:txBody>
          <a:bodyPr vert="horz" wrap="square" lIns="0" tIns="0" rIns="0" bIns="0" rtlCol="0">
            <a:spAutoFit/>
          </a:bodyPr>
          <a:lstStyle/>
          <a:p>
            <a:pPr marL="12700" algn="ctr">
              <a:lnSpc>
                <a:spcPct val="100000"/>
              </a:lnSpc>
            </a:pPr>
            <a:r>
              <a:rPr lang="it-IT" sz="1400" dirty="0" smtClean="0">
                <a:latin typeface="Arial"/>
                <a:cs typeface="Arial"/>
              </a:rPr>
              <a:t>NO</a:t>
            </a:r>
            <a:endParaRPr sz="1400" dirty="0">
              <a:latin typeface="Arial"/>
              <a:cs typeface="Arial"/>
            </a:endParaRPr>
          </a:p>
        </p:txBody>
      </p:sp>
      <p:cxnSp>
        <p:nvCxnSpPr>
          <p:cNvPr id="66" name="Connettore 1 65"/>
          <p:cNvCxnSpPr>
            <a:stCxn id="22" idx="3"/>
          </p:cNvCxnSpPr>
          <p:nvPr/>
        </p:nvCxnSpPr>
        <p:spPr>
          <a:xfrm flipV="1">
            <a:off x="7534115" y="3866259"/>
            <a:ext cx="495188" cy="2"/>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Connettore 2 69"/>
          <p:cNvCxnSpPr>
            <a:endCxn id="18" idx="3"/>
          </p:cNvCxnSpPr>
          <p:nvPr/>
        </p:nvCxnSpPr>
        <p:spPr>
          <a:xfrm flipH="1">
            <a:off x="7518183" y="2654467"/>
            <a:ext cx="51112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Connettore 1 71"/>
          <p:cNvCxnSpPr/>
          <p:nvPr/>
        </p:nvCxnSpPr>
        <p:spPr>
          <a:xfrm>
            <a:off x="8029303" y="2654467"/>
            <a:ext cx="0" cy="121179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92703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Cominciamo con una domanda …</a:t>
            </a:r>
            <a:endParaRPr lang="it-IT" dirty="0"/>
          </a:p>
        </p:txBody>
      </p:sp>
      <p:sp>
        <p:nvSpPr>
          <p:cNvPr id="3" name="Segnaposto contenuto 2"/>
          <p:cNvSpPr>
            <a:spLocks noGrp="1"/>
          </p:cNvSpPr>
          <p:nvPr>
            <p:ph idx="1"/>
          </p:nvPr>
        </p:nvSpPr>
        <p:spPr/>
        <p:txBody>
          <a:bodyPr anchor="ctr"/>
          <a:lstStyle/>
          <a:p>
            <a:pPr marL="0" indent="0" algn="ctr">
              <a:buNone/>
            </a:pPr>
            <a:r>
              <a:rPr lang="it-IT" sz="4000" dirty="0" smtClean="0"/>
              <a:t>Che cosa è l’informatica ?</a:t>
            </a:r>
            <a:endParaRPr lang="it-IT" sz="4000" dirty="0"/>
          </a:p>
        </p:txBody>
      </p:sp>
      <p:sp>
        <p:nvSpPr>
          <p:cNvPr id="4" name="Segnaposto numero diapositiva 3"/>
          <p:cNvSpPr txBox="1">
            <a:spLocks/>
          </p:cNvSpPr>
          <p:nvPr/>
        </p:nvSpPr>
        <p:spPr>
          <a:xfrm>
            <a:off x="4034068" y="6138467"/>
            <a:ext cx="794708" cy="365125"/>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a:t>6</a:t>
            </a:r>
          </a:p>
        </p:txBody>
      </p:sp>
    </p:spTree>
    <p:extLst>
      <p:ext uri="{BB962C8B-B14F-4D97-AF65-F5344CB8AC3E}">
        <p14:creationId xmlns:p14="http://schemas.microsoft.com/office/powerpoint/2010/main" val="288679539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80459" y="365128"/>
            <a:ext cx="4804753" cy="710529"/>
          </a:xfrm>
        </p:spPr>
        <p:txBody>
          <a:bodyPr>
            <a:normAutofit fontScale="90000"/>
          </a:bodyPr>
          <a:lstStyle/>
          <a:p>
            <a:r>
              <a:rPr lang="it-IT" dirty="0" smtClean="0"/>
              <a:t>Pre-condizione</a:t>
            </a: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80</a:t>
            </a:fld>
            <a:endParaRPr lang="it-IT" dirty="0"/>
          </a:p>
        </p:txBody>
      </p:sp>
      <p:sp>
        <p:nvSpPr>
          <p:cNvPr id="10" name="Elaborazione alternativa 9"/>
          <p:cNvSpPr/>
          <p:nvPr/>
        </p:nvSpPr>
        <p:spPr>
          <a:xfrm>
            <a:off x="5444491" y="365128"/>
            <a:ext cx="2044880" cy="32574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object 3"/>
          <p:cNvSpPr txBox="1"/>
          <p:nvPr/>
        </p:nvSpPr>
        <p:spPr>
          <a:xfrm>
            <a:off x="6232957" y="383705"/>
            <a:ext cx="560070" cy="285115"/>
          </a:xfrm>
          <a:prstGeom prst="rect">
            <a:avLst/>
          </a:prstGeom>
        </p:spPr>
        <p:txBody>
          <a:bodyPr vert="horz" wrap="square" lIns="0" tIns="0" rIns="0" bIns="0" rtlCol="0">
            <a:spAutoFit/>
          </a:bodyPr>
          <a:lstStyle/>
          <a:p>
            <a:pPr marL="12700">
              <a:lnSpc>
                <a:spcPct val="100000"/>
              </a:lnSpc>
            </a:pPr>
            <a:r>
              <a:rPr sz="1800" dirty="0">
                <a:latin typeface="Arial"/>
                <a:cs typeface="Arial"/>
              </a:rPr>
              <a:t>Inizio</a:t>
            </a:r>
          </a:p>
        </p:txBody>
      </p:sp>
      <p:sp>
        <p:nvSpPr>
          <p:cNvPr id="12" name="Scheda 11"/>
          <p:cNvSpPr/>
          <p:nvPr/>
        </p:nvSpPr>
        <p:spPr>
          <a:xfrm>
            <a:off x="5421974" y="877476"/>
            <a:ext cx="2093524" cy="306175"/>
          </a:xfrm>
          <a:prstGeom prst="flowChartPunchedCa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object 5"/>
          <p:cNvSpPr txBox="1"/>
          <p:nvPr/>
        </p:nvSpPr>
        <p:spPr>
          <a:xfrm>
            <a:off x="6164377" y="914332"/>
            <a:ext cx="697230" cy="224790"/>
          </a:xfrm>
          <a:prstGeom prst="rect">
            <a:avLst/>
          </a:prstGeom>
        </p:spPr>
        <p:txBody>
          <a:bodyPr vert="horz" wrap="square" lIns="0" tIns="0" rIns="0" bIns="0" rtlCol="0">
            <a:spAutoFit/>
          </a:bodyPr>
          <a:lstStyle/>
          <a:p>
            <a:pPr marL="12700">
              <a:lnSpc>
                <a:spcPct val="100000"/>
              </a:lnSpc>
            </a:pPr>
            <a:r>
              <a:rPr sz="1400" spc="-5" dirty="0">
                <a:latin typeface="Arial"/>
                <a:cs typeface="Arial"/>
              </a:rPr>
              <a:t>Leggi(X)</a:t>
            </a:r>
            <a:endParaRPr sz="1400" dirty="0">
              <a:latin typeface="Arial"/>
              <a:cs typeface="Arial"/>
            </a:endParaRPr>
          </a:p>
        </p:txBody>
      </p:sp>
      <p:sp>
        <p:nvSpPr>
          <p:cNvPr id="14" name="Scheda 13"/>
          <p:cNvSpPr/>
          <p:nvPr/>
        </p:nvSpPr>
        <p:spPr>
          <a:xfrm>
            <a:off x="5423540" y="1370254"/>
            <a:ext cx="2091958" cy="336308"/>
          </a:xfrm>
          <a:prstGeom prst="flowChartPunchedCa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object 14"/>
          <p:cNvSpPr txBox="1"/>
          <p:nvPr/>
        </p:nvSpPr>
        <p:spPr>
          <a:xfrm>
            <a:off x="6103757" y="1426013"/>
            <a:ext cx="697230" cy="224790"/>
          </a:xfrm>
          <a:prstGeom prst="rect">
            <a:avLst/>
          </a:prstGeom>
        </p:spPr>
        <p:txBody>
          <a:bodyPr vert="horz" wrap="square" lIns="0" tIns="0" rIns="0" bIns="0" rtlCol="0">
            <a:spAutoFit/>
          </a:bodyPr>
          <a:lstStyle/>
          <a:p>
            <a:pPr marL="12700">
              <a:lnSpc>
                <a:spcPct val="100000"/>
              </a:lnSpc>
            </a:pPr>
            <a:r>
              <a:rPr sz="1400" spc="-5" dirty="0">
                <a:latin typeface="Arial"/>
                <a:cs typeface="Arial"/>
              </a:rPr>
              <a:t>Leggi(Y)</a:t>
            </a:r>
            <a:endParaRPr sz="1400" dirty="0">
              <a:latin typeface="Arial"/>
              <a:cs typeface="Arial"/>
            </a:endParaRPr>
          </a:p>
        </p:txBody>
      </p:sp>
      <p:sp>
        <p:nvSpPr>
          <p:cNvPr id="16" name="Elaborazione 15"/>
          <p:cNvSpPr/>
          <p:nvPr/>
        </p:nvSpPr>
        <p:spPr>
          <a:xfrm>
            <a:off x="5418650" y="1893165"/>
            <a:ext cx="2099533" cy="38313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7" name="object 16"/>
          <p:cNvSpPr txBox="1"/>
          <p:nvPr/>
        </p:nvSpPr>
        <p:spPr>
          <a:xfrm>
            <a:off x="6043511" y="1977009"/>
            <a:ext cx="798195" cy="215444"/>
          </a:xfrm>
          <a:prstGeom prst="rect">
            <a:avLst/>
          </a:prstGeom>
        </p:spPr>
        <p:txBody>
          <a:bodyPr vert="horz" wrap="square" lIns="0" tIns="0" rIns="0" bIns="0" rtlCol="0">
            <a:spAutoFit/>
          </a:bodyPr>
          <a:lstStyle/>
          <a:p>
            <a:pPr marL="12700" algn="ctr">
              <a:lnSpc>
                <a:spcPct val="100000"/>
              </a:lnSpc>
            </a:pPr>
            <a:r>
              <a:rPr lang="it-IT" sz="1400" dirty="0" smtClean="0">
                <a:latin typeface="Arial"/>
                <a:cs typeface="Arial"/>
              </a:rPr>
              <a:t>SP</a:t>
            </a:r>
            <a:r>
              <a:rPr sz="1400" dirty="0" smtClean="0">
                <a:latin typeface="Arial"/>
                <a:cs typeface="Arial"/>
              </a:rPr>
              <a:t> </a:t>
            </a:r>
            <a:r>
              <a:rPr sz="1400" dirty="0">
                <a:latin typeface="Arial"/>
                <a:cs typeface="Arial"/>
              </a:rPr>
              <a:t>= </a:t>
            </a:r>
            <a:r>
              <a:rPr lang="it-IT" sz="1400" dirty="0">
                <a:latin typeface="Arial"/>
                <a:cs typeface="Arial"/>
              </a:rPr>
              <a:t>0</a:t>
            </a:r>
            <a:endParaRPr sz="1400" dirty="0">
              <a:latin typeface="Arial"/>
              <a:cs typeface="Arial"/>
            </a:endParaRPr>
          </a:p>
        </p:txBody>
      </p:sp>
      <p:sp>
        <p:nvSpPr>
          <p:cNvPr id="18" name="Elaborazione 17"/>
          <p:cNvSpPr/>
          <p:nvPr/>
        </p:nvSpPr>
        <p:spPr>
          <a:xfrm>
            <a:off x="5418650" y="2462901"/>
            <a:ext cx="2099533" cy="38313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object 16"/>
          <p:cNvSpPr txBox="1"/>
          <p:nvPr/>
        </p:nvSpPr>
        <p:spPr>
          <a:xfrm>
            <a:off x="5987841" y="2546745"/>
            <a:ext cx="958180" cy="215444"/>
          </a:xfrm>
          <a:prstGeom prst="rect">
            <a:avLst/>
          </a:prstGeom>
        </p:spPr>
        <p:txBody>
          <a:bodyPr vert="horz" wrap="square" lIns="0" tIns="0" rIns="0" bIns="0" rtlCol="0">
            <a:spAutoFit/>
          </a:bodyPr>
          <a:lstStyle/>
          <a:p>
            <a:pPr marL="12700" algn="ctr">
              <a:lnSpc>
                <a:spcPct val="100000"/>
              </a:lnSpc>
            </a:pPr>
            <a:r>
              <a:rPr lang="it-IT" sz="1400" dirty="0" smtClean="0">
                <a:latin typeface="Arial"/>
                <a:cs typeface="Arial"/>
              </a:rPr>
              <a:t>SP</a:t>
            </a:r>
            <a:r>
              <a:rPr sz="1400" dirty="0" smtClean="0">
                <a:latin typeface="Arial"/>
                <a:cs typeface="Arial"/>
              </a:rPr>
              <a:t> </a:t>
            </a:r>
            <a:r>
              <a:rPr sz="1400" dirty="0">
                <a:latin typeface="Arial"/>
                <a:cs typeface="Arial"/>
              </a:rPr>
              <a:t>= </a:t>
            </a:r>
            <a:r>
              <a:rPr lang="it-IT" sz="1400" dirty="0" smtClean="0">
                <a:latin typeface="Arial"/>
                <a:cs typeface="Arial"/>
              </a:rPr>
              <a:t>SP+X</a:t>
            </a:r>
            <a:endParaRPr sz="1400" dirty="0">
              <a:latin typeface="Arial"/>
              <a:cs typeface="Arial"/>
            </a:endParaRPr>
          </a:p>
        </p:txBody>
      </p:sp>
      <p:sp>
        <p:nvSpPr>
          <p:cNvPr id="20" name="Elaborazione 19"/>
          <p:cNvSpPr/>
          <p:nvPr/>
        </p:nvSpPr>
        <p:spPr>
          <a:xfrm>
            <a:off x="5427359" y="3032637"/>
            <a:ext cx="2099533" cy="38313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object 16"/>
          <p:cNvSpPr txBox="1"/>
          <p:nvPr/>
        </p:nvSpPr>
        <p:spPr>
          <a:xfrm>
            <a:off x="6043511" y="3116481"/>
            <a:ext cx="798195" cy="215444"/>
          </a:xfrm>
          <a:prstGeom prst="rect">
            <a:avLst/>
          </a:prstGeom>
        </p:spPr>
        <p:txBody>
          <a:bodyPr vert="horz" wrap="square" lIns="0" tIns="0" rIns="0" bIns="0" rtlCol="0">
            <a:spAutoFit/>
          </a:bodyPr>
          <a:lstStyle/>
          <a:p>
            <a:pPr marL="12700" algn="ctr">
              <a:lnSpc>
                <a:spcPct val="100000"/>
              </a:lnSpc>
            </a:pPr>
            <a:r>
              <a:rPr lang="it-IT" sz="1400" dirty="0">
                <a:latin typeface="Arial"/>
                <a:cs typeface="Arial"/>
              </a:rPr>
              <a:t>Y</a:t>
            </a:r>
            <a:r>
              <a:rPr sz="1400" dirty="0" smtClean="0">
                <a:latin typeface="Arial"/>
                <a:cs typeface="Arial"/>
              </a:rPr>
              <a:t> </a:t>
            </a:r>
            <a:r>
              <a:rPr sz="1400" dirty="0">
                <a:latin typeface="Arial"/>
                <a:cs typeface="Arial"/>
              </a:rPr>
              <a:t>= </a:t>
            </a:r>
            <a:r>
              <a:rPr lang="it-IT" sz="1400" dirty="0" smtClean="0">
                <a:latin typeface="Arial"/>
                <a:cs typeface="Arial"/>
              </a:rPr>
              <a:t>Y-1</a:t>
            </a:r>
            <a:endParaRPr sz="1400" dirty="0">
              <a:latin typeface="Arial"/>
              <a:cs typeface="Arial"/>
            </a:endParaRPr>
          </a:p>
        </p:txBody>
      </p:sp>
      <p:sp>
        <p:nvSpPr>
          <p:cNvPr id="22" name="Decisione 21"/>
          <p:cNvSpPr/>
          <p:nvPr/>
        </p:nvSpPr>
        <p:spPr>
          <a:xfrm>
            <a:off x="5434582" y="3540871"/>
            <a:ext cx="2099533" cy="650779"/>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object 14"/>
          <p:cNvSpPr txBox="1"/>
          <p:nvPr/>
        </p:nvSpPr>
        <p:spPr>
          <a:xfrm>
            <a:off x="5601101" y="3744338"/>
            <a:ext cx="1683644" cy="215444"/>
          </a:xfrm>
          <a:prstGeom prst="rect">
            <a:avLst/>
          </a:prstGeom>
        </p:spPr>
        <p:txBody>
          <a:bodyPr vert="horz" wrap="square" lIns="0" tIns="0" rIns="0" bIns="0" rtlCol="0">
            <a:spAutoFit/>
          </a:bodyPr>
          <a:lstStyle/>
          <a:p>
            <a:pPr marL="12700" algn="ctr">
              <a:lnSpc>
                <a:spcPct val="100000"/>
              </a:lnSpc>
            </a:pPr>
            <a:r>
              <a:rPr lang="it-IT" sz="1400" spc="-5" dirty="0" smtClean="0">
                <a:latin typeface="Arial"/>
                <a:cs typeface="Arial"/>
              </a:rPr>
              <a:t>Y &gt; 0</a:t>
            </a:r>
            <a:endParaRPr sz="1400" dirty="0">
              <a:latin typeface="Arial"/>
              <a:cs typeface="Arial"/>
            </a:endParaRPr>
          </a:p>
        </p:txBody>
      </p:sp>
      <p:sp>
        <p:nvSpPr>
          <p:cNvPr id="24" name="Elaborazione 23"/>
          <p:cNvSpPr/>
          <p:nvPr/>
        </p:nvSpPr>
        <p:spPr>
          <a:xfrm>
            <a:off x="5436068" y="4374583"/>
            <a:ext cx="2099533" cy="38313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object 16"/>
          <p:cNvSpPr txBox="1"/>
          <p:nvPr/>
        </p:nvSpPr>
        <p:spPr>
          <a:xfrm>
            <a:off x="6043511" y="4458427"/>
            <a:ext cx="798195" cy="215444"/>
          </a:xfrm>
          <a:prstGeom prst="rect">
            <a:avLst/>
          </a:prstGeom>
        </p:spPr>
        <p:txBody>
          <a:bodyPr vert="horz" wrap="square" lIns="0" tIns="0" rIns="0" bIns="0" rtlCol="0">
            <a:spAutoFit/>
          </a:bodyPr>
          <a:lstStyle/>
          <a:p>
            <a:pPr marL="12700" algn="ctr">
              <a:lnSpc>
                <a:spcPct val="100000"/>
              </a:lnSpc>
            </a:pPr>
            <a:r>
              <a:rPr lang="it-IT" sz="1400" dirty="0" smtClean="0">
                <a:latin typeface="Arial"/>
                <a:cs typeface="Arial"/>
              </a:rPr>
              <a:t>W</a:t>
            </a:r>
            <a:r>
              <a:rPr sz="1400" dirty="0" smtClean="0">
                <a:latin typeface="Arial"/>
                <a:cs typeface="Arial"/>
              </a:rPr>
              <a:t> </a:t>
            </a:r>
            <a:r>
              <a:rPr sz="1400" dirty="0">
                <a:latin typeface="Arial"/>
                <a:cs typeface="Arial"/>
              </a:rPr>
              <a:t>= </a:t>
            </a:r>
            <a:r>
              <a:rPr lang="it-IT" sz="1400" dirty="0" smtClean="0">
                <a:latin typeface="Arial"/>
                <a:cs typeface="Arial"/>
              </a:rPr>
              <a:t>SP</a:t>
            </a:r>
            <a:endParaRPr sz="1400" dirty="0">
              <a:latin typeface="Arial"/>
              <a:cs typeface="Arial"/>
            </a:endParaRPr>
          </a:p>
        </p:txBody>
      </p:sp>
      <p:sp>
        <p:nvSpPr>
          <p:cNvPr id="26" name="Documento 25"/>
          <p:cNvSpPr/>
          <p:nvPr/>
        </p:nvSpPr>
        <p:spPr>
          <a:xfrm>
            <a:off x="5444777" y="4951517"/>
            <a:ext cx="2083818" cy="375935"/>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object 11"/>
          <p:cNvSpPr txBox="1"/>
          <p:nvPr/>
        </p:nvSpPr>
        <p:spPr>
          <a:xfrm>
            <a:off x="6054544" y="5018817"/>
            <a:ext cx="795655" cy="224790"/>
          </a:xfrm>
          <a:prstGeom prst="rect">
            <a:avLst/>
          </a:prstGeom>
        </p:spPr>
        <p:txBody>
          <a:bodyPr vert="horz" wrap="square" lIns="0" tIns="0" rIns="0" bIns="0" rtlCol="0">
            <a:spAutoFit/>
          </a:bodyPr>
          <a:lstStyle/>
          <a:p>
            <a:pPr marL="12700">
              <a:lnSpc>
                <a:spcPct val="100000"/>
              </a:lnSpc>
            </a:pPr>
            <a:r>
              <a:rPr sz="1400" dirty="0">
                <a:latin typeface="Arial"/>
                <a:cs typeface="Arial"/>
              </a:rPr>
              <a:t>Scrivi</a:t>
            </a:r>
            <a:r>
              <a:rPr sz="1400" spc="-105" dirty="0">
                <a:latin typeface="Arial"/>
                <a:cs typeface="Arial"/>
              </a:rPr>
              <a:t> </a:t>
            </a:r>
            <a:r>
              <a:rPr sz="1400" dirty="0">
                <a:latin typeface="Arial"/>
                <a:cs typeface="Arial"/>
              </a:rPr>
              <a:t>(W)</a:t>
            </a:r>
          </a:p>
        </p:txBody>
      </p:sp>
      <p:sp>
        <p:nvSpPr>
          <p:cNvPr id="30" name="Elaborazione alternativa 29"/>
          <p:cNvSpPr/>
          <p:nvPr/>
        </p:nvSpPr>
        <p:spPr>
          <a:xfrm>
            <a:off x="5444776" y="5510385"/>
            <a:ext cx="2099533" cy="34835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 name="object 22"/>
          <p:cNvSpPr txBox="1"/>
          <p:nvPr/>
        </p:nvSpPr>
        <p:spPr>
          <a:xfrm>
            <a:off x="6189603" y="5547073"/>
            <a:ext cx="470534" cy="285115"/>
          </a:xfrm>
          <a:prstGeom prst="rect">
            <a:avLst/>
          </a:prstGeom>
        </p:spPr>
        <p:txBody>
          <a:bodyPr vert="horz" wrap="square" lIns="0" tIns="0" rIns="0" bIns="0" rtlCol="0">
            <a:spAutoFit/>
          </a:bodyPr>
          <a:lstStyle/>
          <a:p>
            <a:pPr marL="12700">
              <a:lnSpc>
                <a:spcPct val="100000"/>
              </a:lnSpc>
            </a:pPr>
            <a:r>
              <a:rPr sz="1800" dirty="0">
                <a:latin typeface="Arial"/>
                <a:cs typeface="Arial"/>
              </a:rPr>
              <a:t>Fine</a:t>
            </a:r>
          </a:p>
        </p:txBody>
      </p:sp>
      <p:cxnSp>
        <p:nvCxnSpPr>
          <p:cNvPr id="33" name="Connettore 2 32"/>
          <p:cNvCxnSpPr>
            <a:stCxn id="10" idx="2"/>
            <a:endCxn id="12" idx="0"/>
          </p:cNvCxnSpPr>
          <p:nvPr/>
        </p:nvCxnSpPr>
        <p:spPr>
          <a:xfrm>
            <a:off x="6466931" y="690873"/>
            <a:ext cx="1805" cy="186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nettore 2 34"/>
          <p:cNvCxnSpPr>
            <a:stCxn id="12" idx="2"/>
            <a:endCxn id="14" idx="0"/>
          </p:cNvCxnSpPr>
          <p:nvPr/>
        </p:nvCxnSpPr>
        <p:spPr>
          <a:xfrm>
            <a:off x="6468736" y="1183651"/>
            <a:ext cx="783" cy="186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ttore 2 40"/>
          <p:cNvCxnSpPr>
            <a:stCxn id="14" idx="2"/>
            <a:endCxn id="16" idx="0"/>
          </p:cNvCxnSpPr>
          <p:nvPr/>
        </p:nvCxnSpPr>
        <p:spPr>
          <a:xfrm flipH="1">
            <a:off x="6468417" y="1706562"/>
            <a:ext cx="1102" cy="186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ttore 2 42"/>
          <p:cNvCxnSpPr>
            <a:stCxn id="16" idx="2"/>
            <a:endCxn id="18" idx="0"/>
          </p:cNvCxnSpPr>
          <p:nvPr/>
        </p:nvCxnSpPr>
        <p:spPr>
          <a:xfrm>
            <a:off x="6468417" y="2276298"/>
            <a:ext cx="0" cy="186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ttore 2 44"/>
          <p:cNvCxnSpPr>
            <a:stCxn id="18" idx="2"/>
            <a:endCxn id="20" idx="0"/>
          </p:cNvCxnSpPr>
          <p:nvPr/>
        </p:nvCxnSpPr>
        <p:spPr>
          <a:xfrm>
            <a:off x="6468417" y="2846034"/>
            <a:ext cx="8709" cy="186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nettore 2 49"/>
          <p:cNvCxnSpPr>
            <a:stCxn id="20" idx="2"/>
            <a:endCxn id="22" idx="0"/>
          </p:cNvCxnSpPr>
          <p:nvPr/>
        </p:nvCxnSpPr>
        <p:spPr>
          <a:xfrm>
            <a:off x="6477126" y="3415770"/>
            <a:ext cx="7223" cy="125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nettore 2 51"/>
          <p:cNvCxnSpPr>
            <a:stCxn id="22" idx="2"/>
            <a:endCxn id="24" idx="0"/>
          </p:cNvCxnSpPr>
          <p:nvPr/>
        </p:nvCxnSpPr>
        <p:spPr>
          <a:xfrm>
            <a:off x="6484349" y="4191650"/>
            <a:ext cx="1486" cy="182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nettore 2 53"/>
          <p:cNvCxnSpPr>
            <a:stCxn id="24" idx="2"/>
            <a:endCxn id="26" idx="0"/>
          </p:cNvCxnSpPr>
          <p:nvPr/>
        </p:nvCxnSpPr>
        <p:spPr>
          <a:xfrm>
            <a:off x="6485835" y="4757716"/>
            <a:ext cx="851" cy="193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nettore 2 55"/>
          <p:cNvCxnSpPr>
            <a:stCxn id="26" idx="2"/>
            <a:endCxn id="30" idx="0"/>
          </p:cNvCxnSpPr>
          <p:nvPr/>
        </p:nvCxnSpPr>
        <p:spPr>
          <a:xfrm>
            <a:off x="6486686" y="5302599"/>
            <a:ext cx="7857" cy="207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object 33"/>
          <p:cNvSpPr txBox="1"/>
          <p:nvPr/>
        </p:nvSpPr>
        <p:spPr>
          <a:xfrm>
            <a:off x="380459" y="5510385"/>
            <a:ext cx="4238625" cy="485775"/>
          </a:xfrm>
          <a:prstGeom prst="rect">
            <a:avLst/>
          </a:prstGeom>
        </p:spPr>
        <p:txBody>
          <a:bodyPr vert="horz" wrap="square" lIns="0" tIns="0" rIns="0" bIns="0" rtlCol="0">
            <a:spAutoFit/>
          </a:bodyPr>
          <a:lstStyle/>
          <a:p>
            <a:pPr marL="12700" marR="5080">
              <a:lnSpc>
                <a:spcPts val="1900"/>
              </a:lnSpc>
            </a:pPr>
            <a:r>
              <a:rPr sz="1600" dirty="0">
                <a:latin typeface="Arial"/>
                <a:cs typeface="Arial"/>
              </a:rPr>
              <a:t>Schema a Blocchi con ciclo a condizione</a:t>
            </a:r>
            <a:r>
              <a:rPr sz="1600" spc="-125" dirty="0">
                <a:latin typeface="Arial"/>
                <a:cs typeface="Arial"/>
              </a:rPr>
              <a:t> </a:t>
            </a:r>
            <a:r>
              <a:rPr sz="1600" dirty="0">
                <a:latin typeface="Arial"/>
                <a:cs typeface="Arial"/>
              </a:rPr>
              <a:t>finale  (l’algoritmo è corretto se</a:t>
            </a:r>
            <a:r>
              <a:rPr sz="1600" spc="-135" dirty="0">
                <a:latin typeface="Arial"/>
                <a:cs typeface="Arial"/>
              </a:rPr>
              <a:t> </a:t>
            </a:r>
            <a:r>
              <a:rPr sz="1600" dirty="0">
                <a:latin typeface="Arial"/>
                <a:cs typeface="Arial"/>
              </a:rPr>
              <a:t>Y</a:t>
            </a:r>
            <a:r>
              <a:rPr sz="1600" dirty="0" smtClean="0">
                <a:latin typeface="Arial"/>
                <a:cs typeface="Arial"/>
              </a:rPr>
              <a:t>&gt;</a:t>
            </a:r>
            <a:r>
              <a:rPr lang="it-IT" sz="1600" dirty="0" smtClean="0">
                <a:latin typeface="Arial"/>
                <a:cs typeface="Arial"/>
              </a:rPr>
              <a:t>=</a:t>
            </a:r>
            <a:r>
              <a:rPr sz="1600" dirty="0" smtClean="0">
                <a:latin typeface="Arial"/>
                <a:cs typeface="Arial"/>
              </a:rPr>
              <a:t>0</a:t>
            </a:r>
            <a:r>
              <a:rPr sz="1600" dirty="0">
                <a:latin typeface="Arial"/>
                <a:cs typeface="Arial"/>
              </a:rPr>
              <a:t>)</a:t>
            </a:r>
          </a:p>
        </p:txBody>
      </p:sp>
      <p:sp>
        <p:nvSpPr>
          <p:cNvPr id="63" name="object 16"/>
          <p:cNvSpPr txBox="1"/>
          <p:nvPr/>
        </p:nvSpPr>
        <p:spPr>
          <a:xfrm>
            <a:off x="7262398" y="3555548"/>
            <a:ext cx="294065" cy="215444"/>
          </a:xfrm>
          <a:prstGeom prst="rect">
            <a:avLst/>
          </a:prstGeom>
        </p:spPr>
        <p:txBody>
          <a:bodyPr vert="horz" wrap="square" lIns="0" tIns="0" rIns="0" bIns="0" rtlCol="0">
            <a:spAutoFit/>
          </a:bodyPr>
          <a:lstStyle/>
          <a:p>
            <a:pPr marL="12700" algn="ctr">
              <a:lnSpc>
                <a:spcPct val="100000"/>
              </a:lnSpc>
            </a:pPr>
            <a:r>
              <a:rPr lang="it-IT" sz="1400" dirty="0" smtClean="0">
                <a:latin typeface="Arial"/>
                <a:cs typeface="Arial"/>
              </a:rPr>
              <a:t>SI</a:t>
            </a:r>
            <a:endParaRPr sz="1400" dirty="0">
              <a:latin typeface="Arial"/>
              <a:cs typeface="Arial"/>
            </a:endParaRPr>
          </a:p>
        </p:txBody>
      </p:sp>
      <p:sp>
        <p:nvSpPr>
          <p:cNvPr id="64" name="object 16"/>
          <p:cNvSpPr txBox="1"/>
          <p:nvPr/>
        </p:nvSpPr>
        <p:spPr>
          <a:xfrm>
            <a:off x="6718286" y="4117217"/>
            <a:ext cx="286641" cy="215444"/>
          </a:xfrm>
          <a:prstGeom prst="rect">
            <a:avLst/>
          </a:prstGeom>
        </p:spPr>
        <p:txBody>
          <a:bodyPr vert="horz" wrap="square" lIns="0" tIns="0" rIns="0" bIns="0" rtlCol="0">
            <a:spAutoFit/>
          </a:bodyPr>
          <a:lstStyle/>
          <a:p>
            <a:pPr marL="12700" algn="ctr">
              <a:lnSpc>
                <a:spcPct val="100000"/>
              </a:lnSpc>
            </a:pPr>
            <a:r>
              <a:rPr lang="it-IT" sz="1400" dirty="0" smtClean="0">
                <a:latin typeface="Arial"/>
                <a:cs typeface="Arial"/>
              </a:rPr>
              <a:t>NO</a:t>
            </a:r>
            <a:endParaRPr sz="1400" dirty="0">
              <a:latin typeface="Arial"/>
              <a:cs typeface="Arial"/>
            </a:endParaRPr>
          </a:p>
        </p:txBody>
      </p:sp>
      <p:cxnSp>
        <p:nvCxnSpPr>
          <p:cNvPr id="66" name="Connettore 1 65"/>
          <p:cNvCxnSpPr>
            <a:stCxn id="22" idx="3"/>
          </p:cNvCxnSpPr>
          <p:nvPr/>
        </p:nvCxnSpPr>
        <p:spPr>
          <a:xfrm flipV="1">
            <a:off x="7534115" y="3866259"/>
            <a:ext cx="495188" cy="2"/>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Connettore 2 69"/>
          <p:cNvCxnSpPr>
            <a:endCxn id="18" idx="3"/>
          </p:cNvCxnSpPr>
          <p:nvPr/>
        </p:nvCxnSpPr>
        <p:spPr>
          <a:xfrm flipH="1">
            <a:off x="7518183" y="2654467"/>
            <a:ext cx="51112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Connettore 1 71"/>
          <p:cNvCxnSpPr/>
          <p:nvPr/>
        </p:nvCxnSpPr>
        <p:spPr>
          <a:xfrm>
            <a:off x="8029303" y="2654467"/>
            <a:ext cx="0" cy="1211792"/>
          </a:xfrm>
          <a:prstGeom prst="line">
            <a:avLst/>
          </a:prstGeom>
        </p:spPr>
        <p:style>
          <a:lnRef idx="1">
            <a:schemeClr val="accent1"/>
          </a:lnRef>
          <a:fillRef idx="0">
            <a:schemeClr val="accent1"/>
          </a:fillRef>
          <a:effectRef idx="0">
            <a:schemeClr val="accent1"/>
          </a:effectRef>
          <a:fontRef idx="minor">
            <a:schemeClr val="tx1"/>
          </a:fontRef>
        </p:style>
      </p:cxnSp>
      <p:sp>
        <p:nvSpPr>
          <p:cNvPr id="44" name="Elaborazione 43"/>
          <p:cNvSpPr/>
          <p:nvPr/>
        </p:nvSpPr>
        <p:spPr>
          <a:xfrm>
            <a:off x="1516669" y="2842938"/>
            <a:ext cx="2099533" cy="38313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6" name="object 16"/>
          <p:cNvSpPr txBox="1"/>
          <p:nvPr/>
        </p:nvSpPr>
        <p:spPr>
          <a:xfrm>
            <a:off x="2068442" y="2926782"/>
            <a:ext cx="958180" cy="215444"/>
          </a:xfrm>
          <a:prstGeom prst="rect">
            <a:avLst/>
          </a:prstGeom>
        </p:spPr>
        <p:txBody>
          <a:bodyPr vert="horz" wrap="square" lIns="0" tIns="0" rIns="0" bIns="0" rtlCol="0">
            <a:spAutoFit/>
          </a:bodyPr>
          <a:lstStyle/>
          <a:p>
            <a:pPr marL="12700" algn="ctr">
              <a:lnSpc>
                <a:spcPct val="100000"/>
              </a:lnSpc>
            </a:pPr>
            <a:r>
              <a:rPr lang="it-IT" sz="1400" dirty="0" smtClean="0">
                <a:latin typeface="Arial"/>
                <a:cs typeface="Arial"/>
              </a:rPr>
              <a:t>SP</a:t>
            </a:r>
            <a:r>
              <a:rPr sz="1400" dirty="0" smtClean="0">
                <a:latin typeface="Arial"/>
                <a:cs typeface="Arial"/>
              </a:rPr>
              <a:t> </a:t>
            </a:r>
            <a:r>
              <a:rPr sz="1400" dirty="0">
                <a:latin typeface="Arial"/>
                <a:cs typeface="Arial"/>
              </a:rPr>
              <a:t>= </a:t>
            </a:r>
            <a:r>
              <a:rPr lang="it-IT" sz="1400" dirty="0" smtClean="0">
                <a:latin typeface="Arial"/>
                <a:cs typeface="Arial"/>
              </a:rPr>
              <a:t>SP+X</a:t>
            </a:r>
            <a:endParaRPr sz="1400" dirty="0">
              <a:latin typeface="Arial"/>
              <a:cs typeface="Arial"/>
            </a:endParaRPr>
          </a:p>
        </p:txBody>
      </p:sp>
      <p:sp>
        <p:nvSpPr>
          <p:cNvPr id="47" name="Elaborazione 46"/>
          <p:cNvSpPr/>
          <p:nvPr/>
        </p:nvSpPr>
        <p:spPr>
          <a:xfrm>
            <a:off x="1525378" y="3412674"/>
            <a:ext cx="2099533" cy="38313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8" name="object 16"/>
          <p:cNvSpPr txBox="1"/>
          <p:nvPr/>
        </p:nvSpPr>
        <p:spPr>
          <a:xfrm>
            <a:off x="2124112" y="3496518"/>
            <a:ext cx="798195" cy="215444"/>
          </a:xfrm>
          <a:prstGeom prst="rect">
            <a:avLst/>
          </a:prstGeom>
        </p:spPr>
        <p:txBody>
          <a:bodyPr vert="horz" wrap="square" lIns="0" tIns="0" rIns="0" bIns="0" rtlCol="0">
            <a:spAutoFit/>
          </a:bodyPr>
          <a:lstStyle/>
          <a:p>
            <a:pPr marL="12700" algn="ctr">
              <a:lnSpc>
                <a:spcPct val="100000"/>
              </a:lnSpc>
            </a:pPr>
            <a:r>
              <a:rPr lang="it-IT" sz="1400" dirty="0">
                <a:latin typeface="Arial"/>
                <a:cs typeface="Arial"/>
              </a:rPr>
              <a:t>Y</a:t>
            </a:r>
            <a:r>
              <a:rPr sz="1400" dirty="0" smtClean="0">
                <a:latin typeface="Arial"/>
                <a:cs typeface="Arial"/>
              </a:rPr>
              <a:t> </a:t>
            </a:r>
            <a:r>
              <a:rPr sz="1400" dirty="0">
                <a:latin typeface="Arial"/>
                <a:cs typeface="Arial"/>
              </a:rPr>
              <a:t>= </a:t>
            </a:r>
            <a:r>
              <a:rPr lang="it-IT" sz="1400" dirty="0" smtClean="0">
                <a:latin typeface="Arial"/>
                <a:cs typeface="Arial"/>
              </a:rPr>
              <a:t>Y-1</a:t>
            </a:r>
            <a:endParaRPr sz="1400" dirty="0">
              <a:latin typeface="Arial"/>
              <a:cs typeface="Arial"/>
            </a:endParaRPr>
          </a:p>
        </p:txBody>
      </p:sp>
      <p:sp>
        <p:nvSpPr>
          <p:cNvPr id="49" name="Decisione 48"/>
          <p:cNvSpPr/>
          <p:nvPr/>
        </p:nvSpPr>
        <p:spPr>
          <a:xfrm>
            <a:off x="1515183" y="2043720"/>
            <a:ext cx="2099533" cy="650779"/>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1" name="object 14"/>
          <p:cNvSpPr txBox="1"/>
          <p:nvPr/>
        </p:nvSpPr>
        <p:spPr>
          <a:xfrm>
            <a:off x="1681702" y="2247187"/>
            <a:ext cx="1683644" cy="215444"/>
          </a:xfrm>
          <a:prstGeom prst="rect">
            <a:avLst/>
          </a:prstGeom>
        </p:spPr>
        <p:txBody>
          <a:bodyPr vert="horz" wrap="square" lIns="0" tIns="0" rIns="0" bIns="0" rtlCol="0">
            <a:spAutoFit/>
          </a:bodyPr>
          <a:lstStyle/>
          <a:p>
            <a:pPr marL="12700" algn="ctr">
              <a:lnSpc>
                <a:spcPct val="100000"/>
              </a:lnSpc>
            </a:pPr>
            <a:r>
              <a:rPr lang="it-IT" sz="1400" spc="-5" dirty="0" smtClean="0">
                <a:latin typeface="Arial"/>
                <a:cs typeface="Arial"/>
              </a:rPr>
              <a:t>Y &gt; 0</a:t>
            </a:r>
            <a:endParaRPr sz="1400" dirty="0">
              <a:latin typeface="Arial"/>
              <a:cs typeface="Arial"/>
            </a:endParaRPr>
          </a:p>
        </p:txBody>
      </p:sp>
      <p:cxnSp>
        <p:nvCxnSpPr>
          <p:cNvPr id="55" name="Connettore 1 54"/>
          <p:cNvCxnSpPr/>
          <p:nvPr/>
        </p:nvCxnSpPr>
        <p:spPr>
          <a:xfrm flipV="1">
            <a:off x="947381" y="2369108"/>
            <a:ext cx="577997" cy="2"/>
          </a:xfrm>
          <a:prstGeom prst="line">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flipH="1">
            <a:off x="2566435" y="3795807"/>
            <a:ext cx="1" cy="26145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Connettore 1 27"/>
          <p:cNvCxnSpPr/>
          <p:nvPr/>
        </p:nvCxnSpPr>
        <p:spPr>
          <a:xfrm>
            <a:off x="947380" y="4062935"/>
            <a:ext cx="16277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Connettore 1 31"/>
          <p:cNvCxnSpPr/>
          <p:nvPr/>
        </p:nvCxnSpPr>
        <p:spPr>
          <a:xfrm flipV="1">
            <a:off x="947380" y="2381992"/>
            <a:ext cx="0" cy="1688158"/>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Connettore 2 36"/>
          <p:cNvCxnSpPr>
            <a:stCxn id="49" idx="2"/>
            <a:endCxn id="44" idx="0"/>
          </p:cNvCxnSpPr>
          <p:nvPr/>
        </p:nvCxnSpPr>
        <p:spPr>
          <a:xfrm>
            <a:off x="2564950" y="2694499"/>
            <a:ext cx="1486" cy="148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nettore 2 38"/>
          <p:cNvCxnSpPr>
            <a:stCxn id="44" idx="2"/>
            <a:endCxn id="47" idx="0"/>
          </p:cNvCxnSpPr>
          <p:nvPr/>
        </p:nvCxnSpPr>
        <p:spPr>
          <a:xfrm>
            <a:off x="2566436" y="3226071"/>
            <a:ext cx="8709" cy="186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object 16"/>
          <p:cNvSpPr txBox="1"/>
          <p:nvPr/>
        </p:nvSpPr>
        <p:spPr>
          <a:xfrm>
            <a:off x="2748298" y="2612635"/>
            <a:ext cx="294065" cy="215444"/>
          </a:xfrm>
          <a:prstGeom prst="rect">
            <a:avLst/>
          </a:prstGeom>
        </p:spPr>
        <p:txBody>
          <a:bodyPr vert="horz" wrap="square" lIns="0" tIns="0" rIns="0" bIns="0" rtlCol="0">
            <a:spAutoFit/>
          </a:bodyPr>
          <a:lstStyle/>
          <a:p>
            <a:pPr marL="12700" algn="ctr">
              <a:lnSpc>
                <a:spcPct val="100000"/>
              </a:lnSpc>
            </a:pPr>
            <a:r>
              <a:rPr lang="it-IT" sz="1400" dirty="0" smtClean="0">
                <a:latin typeface="Arial"/>
                <a:cs typeface="Arial"/>
              </a:rPr>
              <a:t>SI</a:t>
            </a:r>
            <a:endParaRPr sz="1400" dirty="0">
              <a:latin typeface="Arial"/>
              <a:cs typeface="Arial"/>
            </a:endParaRPr>
          </a:p>
        </p:txBody>
      </p:sp>
      <p:sp>
        <p:nvSpPr>
          <p:cNvPr id="69" name="object 16"/>
          <p:cNvSpPr txBox="1"/>
          <p:nvPr/>
        </p:nvSpPr>
        <p:spPr>
          <a:xfrm>
            <a:off x="3494594" y="2080105"/>
            <a:ext cx="286641" cy="215444"/>
          </a:xfrm>
          <a:prstGeom prst="rect">
            <a:avLst/>
          </a:prstGeom>
        </p:spPr>
        <p:txBody>
          <a:bodyPr vert="horz" wrap="square" lIns="0" tIns="0" rIns="0" bIns="0" rtlCol="0">
            <a:spAutoFit/>
          </a:bodyPr>
          <a:lstStyle/>
          <a:p>
            <a:pPr marL="12700" algn="ctr">
              <a:lnSpc>
                <a:spcPct val="100000"/>
              </a:lnSpc>
            </a:pPr>
            <a:r>
              <a:rPr lang="it-IT" sz="1400" dirty="0" smtClean="0">
                <a:latin typeface="Arial"/>
                <a:cs typeface="Arial"/>
              </a:rPr>
              <a:t>NO</a:t>
            </a:r>
            <a:endParaRPr sz="1400" dirty="0">
              <a:latin typeface="Arial"/>
              <a:cs typeface="Arial"/>
            </a:endParaRPr>
          </a:p>
        </p:txBody>
      </p:sp>
      <p:cxnSp>
        <p:nvCxnSpPr>
          <p:cNvPr id="67" name="Connettore 1 66"/>
          <p:cNvCxnSpPr/>
          <p:nvPr/>
        </p:nvCxnSpPr>
        <p:spPr>
          <a:xfrm flipH="1">
            <a:off x="2564951" y="1779168"/>
            <a:ext cx="2293652"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Connettore 2 74"/>
          <p:cNvCxnSpPr>
            <a:endCxn id="49" idx="0"/>
          </p:cNvCxnSpPr>
          <p:nvPr/>
        </p:nvCxnSpPr>
        <p:spPr>
          <a:xfrm>
            <a:off x="2564950" y="1790508"/>
            <a:ext cx="0" cy="253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onnettore 1 81"/>
          <p:cNvCxnSpPr>
            <a:stCxn id="49" idx="3"/>
          </p:cNvCxnSpPr>
          <p:nvPr/>
        </p:nvCxnSpPr>
        <p:spPr>
          <a:xfrm flipV="1">
            <a:off x="3614716" y="2369108"/>
            <a:ext cx="842984" cy="2"/>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Connettore 1 83"/>
          <p:cNvCxnSpPr/>
          <p:nvPr/>
        </p:nvCxnSpPr>
        <p:spPr>
          <a:xfrm>
            <a:off x="4450281" y="2369108"/>
            <a:ext cx="0" cy="1895161"/>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Connettore 2 85"/>
          <p:cNvCxnSpPr/>
          <p:nvPr/>
        </p:nvCxnSpPr>
        <p:spPr>
          <a:xfrm flipV="1">
            <a:off x="4450281" y="4244402"/>
            <a:ext cx="2029645" cy="19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Connettore 1 6"/>
          <p:cNvCxnSpPr/>
          <p:nvPr/>
        </p:nvCxnSpPr>
        <p:spPr>
          <a:xfrm>
            <a:off x="4858603" y="1779168"/>
            <a:ext cx="0" cy="5757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nettore 1 28"/>
          <p:cNvCxnSpPr/>
          <p:nvPr/>
        </p:nvCxnSpPr>
        <p:spPr>
          <a:xfrm flipV="1">
            <a:off x="4865859" y="2369108"/>
            <a:ext cx="1592216" cy="49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629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45"/>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5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6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6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72"/>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7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animBg="1"/>
      <p:bldP spid="21" grpId="0"/>
      <p:bldP spid="22" grpId="0" animBg="1"/>
      <p:bldP spid="23" grpId="0"/>
      <p:bldP spid="63" grpId="0"/>
      <p:bldP spid="64" grpId="0"/>
      <p:bldP spid="44" grpId="0" animBg="1"/>
      <p:bldP spid="46" grpId="0"/>
      <p:bldP spid="47" grpId="0" animBg="1"/>
      <p:bldP spid="48" grpId="0"/>
      <p:bldP spid="49" grpId="0" animBg="1"/>
      <p:bldP spid="51" grpId="0"/>
      <p:bldP spid="68" grpId="0"/>
      <p:bldP spid="6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Pre</a:t>
            </a:r>
            <a:r>
              <a:rPr lang="it-IT" dirty="0" smtClean="0"/>
              <a:t>- e post-condizioni nei cicli</a:t>
            </a:r>
            <a:endParaRPr lang="it-IT" dirty="0"/>
          </a:p>
        </p:txBody>
      </p:sp>
      <p:sp>
        <p:nvSpPr>
          <p:cNvPr id="3" name="Segnaposto contenuto 2"/>
          <p:cNvSpPr>
            <a:spLocks noGrp="1"/>
          </p:cNvSpPr>
          <p:nvPr>
            <p:ph idx="1"/>
          </p:nvPr>
        </p:nvSpPr>
        <p:spPr/>
        <p:txBody>
          <a:bodyPr/>
          <a:lstStyle/>
          <a:p>
            <a:pPr marL="462280" marR="748665" indent="-449580">
              <a:lnSpc>
                <a:spcPct val="100699"/>
              </a:lnSpc>
              <a:tabLst>
                <a:tab pos="355600" algn="l"/>
              </a:tabLst>
            </a:pPr>
            <a:r>
              <a:rPr lang="it-IT" sz="2200" spc="-5" dirty="0"/>
              <a:t>Nell’esempio la </a:t>
            </a:r>
            <a:r>
              <a:rPr lang="it-IT" sz="2200" dirty="0"/>
              <a:t>verifica </a:t>
            </a:r>
            <a:r>
              <a:rPr lang="it-IT" sz="2200" spc="-5" dirty="0"/>
              <a:t>della </a:t>
            </a:r>
            <a:r>
              <a:rPr lang="it-IT" sz="2200" dirty="0"/>
              <a:t>condizione è stata  spostata </a:t>
            </a:r>
            <a:r>
              <a:rPr lang="it-IT" sz="2200" spc="-5" dirty="0"/>
              <a:t>dalla </a:t>
            </a:r>
            <a:r>
              <a:rPr lang="it-IT" sz="2200" dirty="0"/>
              <a:t>fine all’inizio </a:t>
            </a:r>
            <a:r>
              <a:rPr lang="it-IT" sz="2200" spc="-5" dirty="0"/>
              <a:t>del</a:t>
            </a:r>
            <a:r>
              <a:rPr lang="it-IT" sz="2200" spc="-110" dirty="0"/>
              <a:t> </a:t>
            </a:r>
            <a:r>
              <a:rPr lang="it-IT" sz="2200" dirty="0"/>
              <a:t>ciclo</a:t>
            </a:r>
          </a:p>
          <a:p>
            <a:pPr marL="462280" marR="283210" indent="-449580">
              <a:lnSpc>
                <a:spcPct val="99400"/>
              </a:lnSpc>
              <a:spcBef>
                <a:spcPts val="610"/>
              </a:spcBef>
              <a:tabLst>
                <a:tab pos="355600" algn="l"/>
              </a:tabLst>
            </a:pPr>
            <a:r>
              <a:rPr lang="it-IT" sz="2200" spc="-5" dirty="0"/>
              <a:t>Nell’esempio </a:t>
            </a:r>
            <a:r>
              <a:rPr lang="it-IT" sz="2200" dirty="0"/>
              <a:t>abbiamo migliorato </a:t>
            </a:r>
            <a:r>
              <a:rPr lang="it-IT" sz="2200" spc="-5" dirty="0"/>
              <a:t>l’algoritmo </a:t>
            </a:r>
            <a:r>
              <a:rPr lang="it-IT" sz="2200" dirty="0"/>
              <a:t>ma </a:t>
            </a:r>
            <a:r>
              <a:rPr lang="it-IT" sz="2200" spc="-5" dirty="0"/>
              <a:t>in  </a:t>
            </a:r>
            <a:r>
              <a:rPr lang="it-IT" sz="2200" dirty="0"/>
              <a:t>realtà i </a:t>
            </a:r>
            <a:r>
              <a:rPr lang="it-IT" sz="2200" spc="-5" dirty="0"/>
              <a:t>due </a:t>
            </a:r>
            <a:r>
              <a:rPr lang="it-IT" sz="2200" dirty="0"/>
              <a:t>algoritmi </a:t>
            </a:r>
            <a:r>
              <a:rPr lang="it-IT" sz="2200" spc="-5" dirty="0"/>
              <a:t>NON </a:t>
            </a:r>
            <a:r>
              <a:rPr lang="it-IT" sz="2200" dirty="0"/>
              <a:t>sono funzionalmente  equivalenti:</a:t>
            </a:r>
          </a:p>
          <a:p>
            <a:pPr marL="831850" lvl="1" indent="-285750">
              <a:lnSpc>
                <a:spcPct val="100000"/>
              </a:lnSpc>
              <a:spcBef>
                <a:spcPts val="500"/>
              </a:spcBef>
              <a:buChar char="–"/>
              <a:tabLst>
                <a:tab pos="831850" algn="l"/>
              </a:tabLst>
            </a:pPr>
            <a:r>
              <a:rPr lang="it-IT" sz="2200" dirty="0"/>
              <a:t>Il </a:t>
            </a:r>
            <a:r>
              <a:rPr lang="it-IT" sz="2200" spc="-5" dirty="0"/>
              <a:t>primo </a:t>
            </a:r>
            <a:r>
              <a:rPr lang="it-IT" sz="2200" dirty="0"/>
              <a:t>è corretto </a:t>
            </a:r>
            <a:r>
              <a:rPr lang="it-IT" sz="2200" spc="-5" dirty="0"/>
              <a:t>per </a:t>
            </a:r>
            <a:r>
              <a:rPr lang="it-IT" sz="2200" dirty="0"/>
              <a:t>y &gt;</a:t>
            </a:r>
            <a:r>
              <a:rPr lang="it-IT" sz="2200" spc="-85" dirty="0"/>
              <a:t> </a:t>
            </a:r>
            <a:r>
              <a:rPr lang="it-IT" sz="2200" dirty="0"/>
              <a:t>0</a:t>
            </a:r>
          </a:p>
          <a:p>
            <a:pPr marL="831850" lvl="1" indent="-285750">
              <a:lnSpc>
                <a:spcPct val="100000"/>
              </a:lnSpc>
              <a:spcBef>
                <a:spcPts val="500"/>
              </a:spcBef>
              <a:buChar char="–"/>
              <a:tabLst>
                <a:tab pos="831850" algn="l"/>
              </a:tabLst>
            </a:pPr>
            <a:r>
              <a:rPr lang="it-IT" sz="2200" dirty="0"/>
              <a:t>Il secondo è corretto </a:t>
            </a:r>
            <a:r>
              <a:rPr lang="it-IT" sz="2200" spc="-5" dirty="0"/>
              <a:t>per </a:t>
            </a:r>
            <a:r>
              <a:rPr lang="it-IT" sz="2200" dirty="0"/>
              <a:t>y </a:t>
            </a:r>
            <a:r>
              <a:rPr lang="it-IT" sz="2200" spc="-5" dirty="0"/>
              <a:t>&gt;=</a:t>
            </a:r>
            <a:r>
              <a:rPr lang="it-IT" sz="2200" spc="-90" dirty="0"/>
              <a:t> </a:t>
            </a:r>
            <a:r>
              <a:rPr lang="it-IT" sz="2200" dirty="0"/>
              <a:t>0</a:t>
            </a:r>
          </a:p>
          <a:p>
            <a:pPr marL="462280" marR="5080" indent="-449580">
              <a:lnSpc>
                <a:spcPct val="101099"/>
              </a:lnSpc>
              <a:spcBef>
                <a:spcPts val="464"/>
              </a:spcBef>
              <a:tabLst>
                <a:tab pos="355600" algn="l"/>
              </a:tabLst>
            </a:pPr>
            <a:r>
              <a:rPr lang="it-IT" sz="2200" dirty="0"/>
              <a:t>Se voglio </a:t>
            </a:r>
            <a:r>
              <a:rPr lang="it-IT" sz="2200" spc="-5" dirty="0"/>
              <a:t>due </a:t>
            </a:r>
            <a:r>
              <a:rPr lang="it-IT" sz="2200" dirty="0"/>
              <a:t>algoritmi equivalenti non </a:t>
            </a:r>
            <a:r>
              <a:rPr lang="it-IT" sz="2200" spc="-5" dirty="0"/>
              <a:t>basta</a:t>
            </a:r>
            <a:r>
              <a:rPr lang="it-IT" sz="2200" spc="-130" dirty="0"/>
              <a:t> </a:t>
            </a:r>
            <a:r>
              <a:rPr lang="it-IT" sz="2200" spc="-5" dirty="0"/>
              <a:t>quindi  </a:t>
            </a:r>
            <a:r>
              <a:rPr lang="it-IT" sz="2200" dirty="0"/>
              <a:t>semplicemente spostare </a:t>
            </a:r>
            <a:r>
              <a:rPr lang="it-IT" sz="2200" spc="-5" dirty="0"/>
              <a:t>la </a:t>
            </a:r>
            <a:r>
              <a:rPr lang="it-IT" sz="2200" dirty="0"/>
              <a:t>condizione ma vanno  verificati i casi</a:t>
            </a:r>
            <a:r>
              <a:rPr lang="it-IT" sz="2200" spc="-110" dirty="0"/>
              <a:t> </a:t>
            </a:r>
            <a:r>
              <a:rPr lang="it-IT" sz="2200" spc="-5" dirty="0"/>
              <a:t>limite</a:t>
            </a:r>
            <a:endParaRPr lang="it-IT" sz="2200" dirty="0"/>
          </a:p>
          <a:p>
            <a:pPr marL="0" indent="0">
              <a:buNone/>
            </a:pP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81</a:t>
            </a:fld>
            <a:endParaRPr lang="it-IT" dirty="0"/>
          </a:p>
        </p:txBody>
      </p:sp>
    </p:spTree>
    <p:extLst>
      <p:ext uri="{BB962C8B-B14F-4D97-AF65-F5344CB8AC3E}">
        <p14:creationId xmlns:p14="http://schemas.microsoft.com/office/powerpoint/2010/main" val="143198739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Pre</a:t>
            </a:r>
            <a:r>
              <a:rPr lang="it-IT" dirty="0" smtClean="0"/>
              <a:t>- e post-condizioni nei cicli</a:t>
            </a: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82</a:t>
            </a:fld>
            <a:endParaRPr lang="it-IT" dirty="0"/>
          </a:p>
        </p:txBody>
      </p:sp>
      <p:sp>
        <p:nvSpPr>
          <p:cNvPr id="63" name="object 5"/>
          <p:cNvSpPr/>
          <p:nvPr/>
        </p:nvSpPr>
        <p:spPr>
          <a:xfrm>
            <a:off x="413900" y="3361542"/>
            <a:ext cx="2555875" cy="349885"/>
          </a:xfrm>
          <a:custGeom>
            <a:avLst/>
            <a:gdLst/>
            <a:ahLst/>
            <a:cxnLst/>
            <a:rect l="l" t="t" r="r" b="b"/>
            <a:pathLst>
              <a:path w="2555875" h="349885">
                <a:moveTo>
                  <a:pt x="0" y="0"/>
                </a:moveTo>
                <a:lnTo>
                  <a:pt x="2555871" y="0"/>
                </a:lnTo>
                <a:lnTo>
                  <a:pt x="2555871" y="349423"/>
                </a:lnTo>
                <a:lnTo>
                  <a:pt x="0" y="349423"/>
                </a:lnTo>
                <a:lnTo>
                  <a:pt x="0" y="0"/>
                </a:lnTo>
                <a:close/>
              </a:path>
            </a:pathLst>
          </a:custGeom>
          <a:solidFill>
            <a:schemeClr val="accent1"/>
          </a:solidFill>
          <a:ln w="12700">
            <a:solidFill>
              <a:srgbClr val="000000"/>
            </a:solidFill>
          </a:ln>
        </p:spPr>
        <p:txBody>
          <a:bodyPr wrap="square" lIns="0" tIns="0" rIns="0" bIns="0" rtlCol="0"/>
          <a:lstStyle/>
          <a:p>
            <a:endParaRPr/>
          </a:p>
        </p:txBody>
      </p:sp>
      <p:sp>
        <p:nvSpPr>
          <p:cNvPr id="64" name="object 6"/>
          <p:cNvSpPr/>
          <p:nvPr/>
        </p:nvSpPr>
        <p:spPr>
          <a:xfrm>
            <a:off x="1683108" y="3115652"/>
            <a:ext cx="0" cy="220979"/>
          </a:xfrm>
          <a:custGeom>
            <a:avLst/>
            <a:gdLst/>
            <a:ahLst/>
            <a:cxnLst/>
            <a:rect l="l" t="t" r="r" b="b"/>
            <a:pathLst>
              <a:path h="220979">
                <a:moveTo>
                  <a:pt x="0" y="0"/>
                </a:moveTo>
                <a:lnTo>
                  <a:pt x="0" y="220670"/>
                </a:lnTo>
              </a:path>
            </a:pathLst>
          </a:custGeom>
          <a:ln w="12700">
            <a:solidFill>
              <a:srgbClr val="000000"/>
            </a:solidFill>
          </a:ln>
        </p:spPr>
        <p:txBody>
          <a:bodyPr wrap="square" lIns="0" tIns="0" rIns="0" bIns="0" rtlCol="0"/>
          <a:lstStyle/>
          <a:p>
            <a:endParaRPr/>
          </a:p>
        </p:txBody>
      </p:sp>
      <p:sp>
        <p:nvSpPr>
          <p:cNvPr id="65" name="object 7"/>
          <p:cNvSpPr/>
          <p:nvPr/>
        </p:nvSpPr>
        <p:spPr>
          <a:xfrm>
            <a:off x="1645003" y="3285518"/>
            <a:ext cx="76200" cy="76200"/>
          </a:xfrm>
          <a:custGeom>
            <a:avLst/>
            <a:gdLst/>
            <a:ahLst/>
            <a:cxnLst/>
            <a:rect l="l" t="t" r="r" b="b"/>
            <a:pathLst>
              <a:path w="76200" h="76200">
                <a:moveTo>
                  <a:pt x="76200" y="0"/>
                </a:moveTo>
                <a:lnTo>
                  <a:pt x="0" y="0"/>
                </a:lnTo>
                <a:lnTo>
                  <a:pt x="38100" y="76200"/>
                </a:lnTo>
                <a:lnTo>
                  <a:pt x="76200" y="0"/>
                </a:lnTo>
                <a:close/>
              </a:path>
            </a:pathLst>
          </a:custGeom>
          <a:solidFill>
            <a:srgbClr val="000000"/>
          </a:solidFill>
        </p:spPr>
        <p:txBody>
          <a:bodyPr wrap="square" lIns="0" tIns="0" rIns="0" bIns="0" rtlCol="0"/>
          <a:lstStyle/>
          <a:p>
            <a:endParaRPr/>
          </a:p>
        </p:txBody>
      </p:sp>
      <p:sp>
        <p:nvSpPr>
          <p:cNvPr id="66" name="object 8"/>
          <p:cNvSpPr/>
          <p:nvPr/>
        </p:nvSpPr>
        <p:spPr>
          <a:xfrm>
            <a:off x="396437" y="3942783"/>
            <a:ext cx="2557780" cy="316230"/>
          </a:xfrm>
          <a:custGeom>
            <a:avLst/>
            <a:gdLst/>
            <a:ahLst/>
            <a:cxnLst/>
            <a:rect l="l" t="t" r="r" b="b"/>
            <a:pathLst>
              <a:path w="2557779" h="316229">
                <a:moveTo>
                  <a:pt x="0" y="0"/>
                </a:moveTo>
                <a:lnTo>
                  <a:pt x="2557461" y="0"/>
                </a:lnTo>
                <a:lnTo>
                  <a:pt x="2557461" y="315878"/>
                </a:lnTo>
                <a:lnTo>
                  <a:pt x="0" y="315878"/>
                </a:lnTo>
                <a:lnTo>
                  <a:pt x="0" y="0"/>
                </a:lnTo>
                <a:close/>
              </a:path>
            </a:pathLst>
          </a:custGeom>
          <a:solidFill>
            <a:schemeClr val="accent1"/>
          </a:solidFill>
          <a:ln w="12700">
            <a:solidFill>
              <a:srgbClr val="000000"/>
            </a:solidFill>
          </a:ln>
        </p:spPr>
        <p:txBody>
          <a:bodyPr wrap="square" lIns="0" tIns="0" rIns="0" bIns="0" rtlCol="0"/>
          <a:lstStyle/>
          <a:p>
            <a:endParaRPr/>
          </a:p>
        </p:txBody>
      </p:sp>
      <p:sp>
        <p:nvSpPr>
          <p:cNvPr id="67" name="object 9"/>
          <p:cNvSpPr/>
          <p:nvPr/>
        </p:nvSpPr>
        <p:spPr>
          <a:xfrm>
            <a:off x="1666438" y="3720493"/>
            <a:ext cx="0" cy="196850"/>
          </a:xfrm>
          <a:custGeom>
            <a:avLst/>
            <a:gdLst/>
            <a:ahLst/>
            <a:cxnLst/>
            <a:rect l="l" t="t" r="r" b="b"/>
            <a:pathLst>
              <a:path h="196850">
                <a:moveTo>
                  <a:pt x="0" y="0"/>
                </a:moveTo>
                <a:lnTo>
                  <a:pt x="0" y="196850"/>
                </a:lnTo>
              </a:path>
            </a:pathLst>
          </a:custGeom>
          <a:ln w="12700">
            <a:solidFill>
              <a:srgbClr val="000000"/>
            </a:solidFill>
          </a:ln>
        </p:spPr>
        <p:txBody>
          <a:bodyPr wrap="square" lIns="0" tIns="0" rIns="0" bIns="0" rtlCol="0"/>
          <a:lstStyle/>
          <a:p>
            <a:endParaRPr/>
          </a:p>
        </p:txBody>
      </p:sp>
      <p:sp>
        <p:nvSpPr>
          <p:cNvPr id="68" name="object 10"/>
          <p:cNvSpPr/>
          <p:nvPr/>
        </p:nvSpPr>
        <p:spPr>
          <a:xfrm>
            <a:off x="1628341" y="3866543"/>
            <a:ext cx="76200" cy="76200"/>
          </a:xfrm>
          <a:custGeom>
            <a:avLst/>
            <a:gdLst/>
            <a:ahLst/>
            <a:cxnLst/>
            <a:rect l="l" t="t" r="r" b="b"/>
            <a:pathLst>
              <a:path w="76200" h="76200">
                <a:moveTo>
                  <a:pt x="76200" y="0"/>
                </a:moveTo>
                <a:lnTo>
                  <a:pt x="0" y="0"/>
                </a:lnTo>
                <a:lnTo>
                  <a:pt x="38100" y="76200"/>
                </a:lnTo>
                <a:lnTo>
                  <a:pt x="76200" y="0"/>
                </a:lnTo>
                <a:close/>
              </a:path>
            </a:pathLst>
          </a:custGeom>
          <a:solidFill>
            <a:srgbClr val="000000"/>
          </a:solidFill>
        </p:spPr>
        <p:txBody>
          <a:bodyPr wrap="square" lIns="0" tIns="0" rIns="0" bIns="0" rtlCol="0"/>
          <a:lstStyle/>
          <a:p>
            <a:endParaRPr/>
          </a:p>
        </p:txBody>
      </p:sp>
      <p:sp>
        <p:nvSpPr>
          <p:cNvPr id="69" name="object 11"/>
          <p:cNvSpPr/>
          <p:nvPr/>
        </p:nvSpPr>
        <p:spPr>
          <a:xfrm>
            <a:off x="434537" y="2748942"/>
            <a:ext cx="2421255" cy="333375"/>
          </a:xfrm>
          <a:custGeom>
            <a:avLst/>
            <a:gdLst/>
            <a:ahLst/>
            <a:cxnLst/>
            <a:rect l="l" t="t" r="r" b="b"/>
            <a:pathLst>
              <a:path w="2421254" h="333375">
                <a:moveTo>
                  <a:pt x="0" y="166690"/>
                </a:moveTo>
                <a:lnTo>
                  <a:pt x="484188" y="0"/>
                </a:lnTo>
                <a:lnTo>
                  <a:pt x="1936751" y="0"/>
                </a:lnTo>
                <a:lnTo>
                  <a:pt x="2420941" y="166690"/>
                </a:lnTo>
                <a:lnTo>
                  <a:pt x="1936751" y="333380"/>
                </a:lnTo>
                <a:lnTo>
                  <a:pt x="484188" y="333380"/>
                </a:lnTo>
                <a:lnTo>
                  <a:pt x="0" y="166690"/>
                </a:lnTo>
                <a:close/>
              </a:path>
            </a:pathLst>
          </a:custGeom>
          <a:ln w="12700">
            <a:solidFill>
              <a:srgbClr val="000000"/>
            </a:solidFill>
          </a:ln>
        </p:spPr>
        <p:txBody>
          <a:bodyPr wrap="square" lIns="0" tIns="0" rIns="0" bIns="0" rtlCol="0"/>
          <a:lstStyle/>
          <a:p>
            <a:endParaRPr/>
          </a:p>
        </p:txBody>
      </p:sp>
      <p:sp>
        <p:nvSpPr>
          <p:cNvPr id="70" name="object 12"/>
          <p:cNvSpPr txBox="1"/>
          <p:nvPr/>
        </p:nvSpPr>
        <p:spPr>
          <a:xfrm>
            <a:off x="1467368" y="2808950"/>
            <a:ext cx="346710" cy="224790"/>
          </a:xfrm>
          <a:prstGeom prst="rect">
            <a:avLst/>
          </a:prstGeom>
        </p:spPr>
        <p:txBody>
          <a:bodyPr vert="horz" wrap="square" lIns="0" tIns="0" rIns="0" bIns="0" rtlCol="0">
            <a:spAutoFit/>
          </a:bodyPr>
          <a:lstStyle/>
          <a:p>
            <a:pPr marL="12700">
              <a:lnSpc>
                <a:spcPct val="100000"/>
              </a:lnSpc>
            </a:pPr>
            <a:r>
              <a:rPr sz="1400" dirty="0">
                <a:latin typeface="Arial"/>
                <a:cs typeface="Arial"/>
              </a:rPr>
              <a:t>Y&gt;0</a:t>
            </a:r>
          </a:p>
        </p:txBody>
      </p:sp>
      <p:sp>
        <p:nvSpPr>
          <p:cNvPr id="71" name="object 13"/>
          <p:cNvSpPr txBox="1"/>
          <p:nvPr/>
        </p:nvSpPr>
        <p:spPr>
          <a:xfrm>
            <a:off x="1435618" y="3107400"/>
            <a:ext cx="154305" cy="224790"/>
          </a:xfrm>
          <a:prstGeom prst="rect">
            <a:avLst/>
          </a:prstGeom>
        </p:spPr>
        <p:txBody>
          <a:bodyPr vert="horz" wrap="square" lIns="0" tIns="0" rIns="0" bIns="0" rtlCol="0">
            <a:spAutoFit/>
          </a:bodyPr>
          <a:lstStyle/>
          <a:p>
            <a:pPr marL="12700">
              <a:lnSpc>
                <a:spcPct val="100000"/>
              </a:lnSpc>
            </a:pPr>
            <a:r>
              <a:rPr sz="1400" dirty="0">
                <a:latin typeface="Arial"/>
                <a:cs typeface="Arial"/>
              </a:rPr>
              <a:t>si</a:t>
            </a:r>
            <a:endParaRPr sz="1400">
              <a:latin typeface="Arial"/>
              <a:cs typeface="Arial"/>
            </a:endParaRPr>
          </a:p>
        </p:txBody>
      </p:sp>
      <p:sp>
        <p:nvSpPr>
          <p:cNvPr id="72" name="object 14"/>
          <p:cNvSpPr/>
          <p:nvPr/>
        </p:nvSpPr>
        <p:spPr>
          <a:xfrm>
            <a:off x="1663268" y="2174272"/>
            <a:ext cx="0" cy="549275"/>
          </a:xfrm>
          <a:custGeom>
            <a:avLst/>
            <a:gdLst/>
            <a:ahLst/>
            <a:cxnLst/>
            <a:rect l="l" t="t" r="r" b="b"/>
            <a:pathLst>
              <a:path h="549275">
                <a:moveTo>
                  <a:pt x="0" y="0"/>
                </a:moveTo>
                <a:lnTo>
                  <a:pt x="0" y="549270"/>
                </a:lnTo>
              </a:path>
            </a:pathLst>
          </a:custGeom>
          <a:ln w="12700">
            <a:solidFill>
              <a:srgbClr val="000000"/>
            </a:solidFill>
          </a:ln>
        </p:spPr>
        <p:txBody>
          <a:bodyPr wrap="square" lIns="0" tIns="0" rIns="0" bIns="0" rtlCol="0"/>
          <a:lstStyle/>
          <a:p>
            <a:endParaRPr/>
          </a:p>
        </p:txBody>
      </p:sp>
      <p:sp>
        <p:nvSpPr>
          <p:cNvPr id="73" name="object 15"/>
          <p:cNvSpPr/>
          <p:nvPr/>
        </p:nvSpPr>
        <p:spPr>
          <a:xfrm>
            <a:off x="1625166" y="2672743"/>
            <a:ext cx="76200" cy="76200"/>
          </a:xfrm>
          <a:custGeom>
            <a:avLst/>
            <a:gdLst/>
            <a:ahLst/>
            <a:cxnLst/>
            <a:rect l="l" t="t" r="r" b="b"/>
            <a:pathLst>
              <a:path w="76200" h="76200">
                <a:moveTo>
                  <a:pt x="76200" y="0"/>
                </a:moveTo>
                <a:lnTo>
                  <a:pt x="0" y="0"/>
                </a:lnTo>
                <a:lnTo>
                  <a:pt x="38100" y="76200"/>
                </a:lnTo>
                <a:lnTo>
                  <a:pt x="76200" y="0"/>
                </a:lnTo>
                <a:close/>
              </a:path>
            </a:pathLst>
          </a:custGeom>
          <a:solidFill>
            <a:srgbClr val="000000"/>
          </a:solidFill>
        </p:spPr>
        <p:txBody>
          <a:bodyPr wrap="square" lIns="0" tIns="0" rIns="0" bIns="0" rtlCol="0"/>
          <a:lstStyle/>
          <a:p>
            <a:endParaRPr/>
          </a:p>
        </p:txBody>
      </p:sp>
      <p:sp>
        <p:nvSpPr>
          <p:cNvPr id="74" name="object 16"/>
          <p:cNvSpPr/>
          <p:nvPr/>
        </p:nvSpPr>
        <p:spPr>
          <a:xfrm>
            <a:off x="6100330" y="3673453"/>
            <a:ext cx="2555875" cy="269875"/>
          </a:xfrm>
          <a:custGeom>
            <a:avLst/>
            <a:gdLst/>
            <a:ahLst/>
            <a:cxnLst/>
            <a:rect l="l" t="t" r="r" b="b"/>
            <a:pathLst>
              <a:path w="2555875" h="269875">
                <a:moveTo>
                  <a:pt x="0" y="0"/>
                </a:moveTo>
                <a:lnTo>
                  <a:pt x="2555871" y="0"/>
                </a:lnTo>
                <a:lnTo>
                  <a:pt x="2555871" y="269289"/>
                </a:lnTo>
                <a:lnTo>
                  <a:pt x="0" y="269289"/>
                </a:lnTo>
                <a:lnTo>
                  <a:pt x="0" y="0"/>
                </a:lnTo>
                <a:close/>
              </a:path>
            </a:pathLst>
          </a:custGeom>
          <a:solidFill>
            <a:schemeClr val="accent1"/>
          </a:solidFill>
          <a:ln w="12700">
            <a:solidFill>
              <a:srgbClr val="000000"/>
            </a:solidFill>
          </a:ln>
        </p:spPr>
        <p:txBody>
          <a:bodyPr wrap="square" lIns="0" tIns="0" rIns="0" bIns="0" rtlCol="0"/>
          <a:lstStyle/>
          <a:p>
            <a:endParaRPr/>
          </a:p>
        </p:txBody>
      </p:sp>
      <p:sp>
        <p:nvSpPr>
          <p:cNvPr id="75" name="object 17"/>
          <p:cNvSpPr txBox="1"/>
          <p:nvPr/>
        </p:nvSpPr>
        <p:spPr>
          <a:xfrm>
            <a:off x="1254643" y="3429574"/>
            <a:ext cx="6400165" cy="789305"/>
          </a:xfrm>
          <a:prstGeom prst="rect">
            <a:avLst/>
          </a:prstGeom>
        </p:spPr>
        <p:txBody>
          <a:bodyPr vert="horz" wrap="square" lIns="0" tIns="0" rIns="0" bIns="0" rtlCol="0">
            <a:spAutoFit/>
          </a:bodyPr>
          <a:lstStyle/>
          <a:p>
            <a:pPr marR="5516245" algn="ctr">
              <a:lnSpc>
                <a:spcPct val="100000"/>
              </a:lnSpc>
            </a:pPr>
            <a:r>
              <a:rPr sz="1400" dirty="0">
                <a:latin typeface="Arial"/>
                <a:cs typeface="Arial"/>
              </a:rPr>
              <a:t>SP:=SP+X</a:t>
            </a:r>
          </a:p>
          <a:p>
            <a:pPr marR="5080" algn="r">
              <a:lnSpc>
                <a:spcPct val="100000"/>
              </a:lnSpc>
              <a:spcBef>
                <a:spcPts val="459"/>
              </a:spcBef>
            </a:pPr>
            <a:r>
              <a:rPr sz="1400" spc="-80" dirty="0">
                <a:latin typeface="Arial"/>
                <a:cs typeface="Arial"/>
              </a:rPr>
              <a:t>Y</a:t>
            </a:r>
            <a:r>
              <a:rPr sz="1400" dirty="0">
                <a:latin typeface="Arial"/>
                <a:cs typeface="Arial"/>
              </a:rPr>
              <a:t>:=</a:t>
            </a:r>
            <a:r>
              <a:rPr sz="1400" spc="-130" dirty="0">
                <a:latin typeface="Arial"/>
                <a:cs typeface="Arial"/>
              </a:rPr>
              <a:t>Y</a:t>
            </a:r>
            <a:r>
              <a:rPr sz="1400" dirty="0">
                <a:latin typeface="Arial"/>
                <a:cs typeface="Arial"/>
              </a:rPr>
              <a:t>-1</a:t>
            </a:r>
          </a:p>
          <a:p>
            <a:pPr marR="5548630" algn="ctr">
              <a:lnSpc>
                <a:spcPct val="100000"/>
              </a:lnSpc>
              <a:spcBef>
                <a:spcPts val="625"/>
              </a:spcBef>
            </a:pPr>
            <a:r>
              <a:rPr sz="1400" spc="-35" dirty="0">
                <a:latin typeface="Arial"/>
                <a:cs typeface="Arial"/>
              </a:rPr>
              <a:t>Y:=Y-1</a:t>
            </a:r>
            <a:endParaRPr sz="1400" dirty="0">
              <a:latin typeface="Arial"/>
              <a:cs typeface="Arial"/>
            </a:endParaRPr>
          </a:p>
        </p:txBody>
      </p:sp>
      <p:sp>
        <p:nvSpPr>
          <p:cNvPr id="76" name="object 18"/>
          <p:cNvSpPr/>
          <p:nvPr/>
        </p:nvSpPr>
        <p:spPr>
          <a:xfrm>
            <a:off x="7369531" y="3483952"/>
            <a:ext cx="0" cy="164465"/>
          </a:xfrm>
          <a:custGeom>
            <a:avLst/>
            <a:gdLst/>
            <a:ahLst/>
            <a:cxnLst/>
            <a:rect l="l" t="t" r="r" b="b"/>
            <a:pathLst>
              <a:path h="164464">
                <a:moveTo>
                  <a:pt x="0" y="0"/>
                </a:moveTo>
                <a:lnTo>
                  <a:pt x="0" y="164310"/>
                </a:lnTo>
              </a:path>
            </a:pathLst>
          </a:custGeom>
          <a:ln w="12700">
            <a:solidFill>
              <a:srgbClr val="000000"/>
            </a:solidFill>
          </a:ln>
        </p:spPr>
        <p:txBody>
          <a:bodyPr wrap="square" lIns="0" tIns="0" rIns="0" bIns="0" rtlCol="0"/>
          <a:lstStyle/>
          <a:p>
            <a:endParaRPr/>
          </a:p>
        </p:txBody>
      </p:sp>
      <p:sp>
        <p:nvSpPr>
          <p:cNvPr id="77" name="object 19"/>
          <p:cNvSpPr/>
          <p:nvPr/>
        </p:nvSpPr>
        <p:spPr>
          <a:xfrm>
            <a:off x="7331428" y="3597455"/>
            <a:ext cx="76200" cy="76200"/>
          </a:xfrm>
          <a:custGeom>
            <a:avLst/>
            <a:gdLst/>
            <a:ahLst/>
            <a:cxnLst/>
            <a:rect l="l" t="t" r="r" b="b"/>
            <a:pathLst>
              <a:path w="76200" h="76200">
                <a:moveTo>
                  <a:pt x="76200" y="0"/>
                </a:moveTo>
                <a:lnTo>
                  <a:pt x="0" y="0"/>
                </a:lnTo>
                <a:lnTo>
                  <a:pt x="38100" y="76200"/>
                </a:lnTo>
                <a:lnTo>
                  <a:pt x="76200" y="0"/>
                </a:lnTo>
                <a:close/>
              </a:path>
            </a:pathLst>
          </a:custGeom>
          <a:solidFill>
            <a:srgbClr val="000000"/>
          </a:solidFill>
        </p:spPr>
        <p:txBody>
          <a:bodyPr wrap="square" lIns="0" tIns="0" rIns="0" bIns="0" rtlCol="0"/>
          <a:lstStyle/>
          <a:p>
            <a:endParaRPr/>
          </a:p>
        </p:txBody>
      </p:sp>
      <p:sp>
        <p:nvSpPr>
          <p:cNvPr id="78" name="object 20"/>
          <p:cNvSpPr/>
          <p:nvPr/>
        </p:nvSpPr>
        <p:spPr>
          <a:xfrm>
            <a:off x="6168590" y="4342793"/>
            <a:ext cx="2421255" cy="298450"/>
          </a:xfrm>
          <a:custGeom>
            <a:avLst/>
            <a:gdLst/>
            <a:ahLst/>
            <a:cxnLst/>
            <a:rect l="l" t="t" r="r" b="b"/>
            <a:pathLst>
              <a:path w="2421254" h="298450">
                <a:moveTo>
                  <a:pt x="0" y="149230"/>
                </a:moveTo>
                <a:lnTo>
                  <a:pt x="484190" y="0"/>
                </a:lnTo>
                <a:lnTo>
                  <a:pt x="1936751" y="0"/>
                </a:lnTo>
                <a:lnTo>
                  <a:pt x="2420941" y="149230"/>
                </a:lnTo>
                <a:lnTo>
                  <a:pt x="1936751" y="298450"/>
                </a:lnTo>
                <a:lnTo>
                  <a:pt x="484190" y="298450"/>
                </a:lnTo>
                <a:lnTo>
                  <a:pt x="0" y="149230"/>
                </a:lnTo>
                <a:close/>
              </a:path>
            </a:pathLst>
          </a:custGeom>
          <a:ln w="12700">
            <a:solidFill>
              <a:srgbClr val="000000"/>
            </a:solidFill>
          </a:ln>
        </p:spPr>
        <p:txBody>
          <a:bodyPr wrap="square" lIns="0" tIns="0" rIns="0" bIns="0" rtlCol="0"/>
          <a:lstStyle/>
          <a:p>
            <a:endParaRPr/>
          </a:p>
        </p:txBody>
      </p:sp>
      <p:sp>
        <p:nvSpPr>
          <p:cNvPr id="79" name="object 21"/>
          <p:cNvSpPr txBox="1"/>
          <p:nvPr/>
        </p:nvSpPr>
        <p:spPr>
          <a:xfrm>
            <a:off x="7066481" y="4385338"/>
            <a:ext cx="481965" cy="469265"/>
          </a:xfrm>
          <a:prstGeom prst="rect">
            <a:avLst/>
          </a:prstGeom>
        </p:spPr>
        <p:txBody>
          <a:bodyPr vert="horz" wrap="square" lIns="0" tIns="0" rIns="0" bIns="0" rtlCol="0">
            <a:spAutoFit/>
          </a:bodyPr>
          <a:lstStyle/>
          <a:p>
            <a:pPr marL="147320">
              <a:lnSpc>
                <a:spcPct val="100000"/>
              </a:lnSpc>
            </a:pPr>
            <a:r>
              <a:rPr sz="1400" dirty="0">
                <a:latin typeface="Arial"/>
                <a:cs typeface="Arial"/>
              </a:rPr>
              <a:t>Y&gt;0</a:t>
            </a:r>
            <a:endParaRPr sz="1400">
              <a:latin typeface="Arial"/>
              <a:cs typeface="Arial"/>
            </a:endParaRPr>
          </a:p>
          <a:p>
            <a:pPr marL="12700">
              <a:lnSpc>
                <a:spcPct val="100000"/>
              </a:lnSpc>
              <a:spcBef>
                <a:spcPts val="244"/>
              </a:spcBef>
            </a:pPr>
            <a:r>
              <a:rPr sz="1400" spc="-5" dirty="0">
                <a:latin typeface="Arial"/>
                <a:cs typeface="Arial"/>
              </a:rPr>
              <a:t>no</a:t>
            </a:r>
            <a:endParaRPr sz="1400">
              <a:latin typeface="Arial"/>
              <a:cs typeface="Arial"/>
            </a:endParaRPr>
          </a:p>
        </p:txBody>
      </p:sp>
      <p:sp>
        <p:nvSpPr>
          <p:cNvPr id="80" name="object 22"/>
          <p:cNvSpPr txBox="1"/>
          <p:nvPr/>
        </p:nvSpPr>
        <p:spPr>
          <a:xfrm>
            <a:off x="8550793" y="4212300"/>
            <a:ext cx="154305" cy="224790"/>
          </a:xfrm>
          <a:prstGeom prst="rect">
            <a:avLst/>
          </a:prstGeom>
        </p:spPr>
        <p:txBody>
          <a:bodyPr vert="horz" wrap="square" lIns="0" tIns="0" rIns="0" bIns="0" rtlCol="0">
            <a:spAutoFit/>
          </a:bodyPr>
          <a:lstStyle/>
          <a:p>
            <a:pPr marL="12700">
              <a:lnSpc>
                <a:spcPct val="100000"/>
              </a:lnSpc>
            </a:pPr>
            <a:r>
              <a:rPr sz="1400" dirty="0">
                <a:latin typeface="Arial"/>
                <a:cs typeface="Arial"/>
              </a:rPr>
              <a:t>si</a:t>
            </a:r>
            <a:endParaRPr sz="1400">
              <a:latin typeface="Arial"/>
              <a:cs typeface="Arial"/>
            </a:endParaRPr>
          </a:p>
        </p:txBody>
      </p:sp>
      <p:sp>
        <p:nvSpPr>
          <p:cNvPr id="81" name="object 23"/>
          <p:cNvSpPr/>
          <p:nvPr/>
        </p:nvSpPr>
        <p:spPr>
          <a:xfrm>
            <a:off x="7390971" y="2433032"/>
            <a:ext cx="1627505" cy="0"/>
          </a:xfrm>
          <a:custGeom>
            <a:avLst/>
            <a:gdLst/>
            <a:ahLst/>
            <a:cxnLst/>
            <a:rect l="l" t="t" r="r" b="b"/>
            <a:pathLst>
              <a:path w="1627504">
                <a:moveTo>
                  <a:pt x="1627180" y="0"/>
                </a:moveTo>
                <a:lnTo>
                  <a:pt x="0" y="0"/>
                </a:lnTo>
              </a:path>
            </a:pathLst>
          </a:custGeom>
          <a:ln w="12700">
            <a:solidFill>
              <a:srgbClr val="000000"/>
            </a:solidFill>
          </a:ln>
        </p:spPr>
        <p:txBody>
          <a:bodyPr wrap="square" lIns="0" tIns="0" rIns="0" bIns="0" rtlCol="0"/>
          <a:lstStyle/>
          <a:p>
            <a:endParaRPr/>
          </a:p>
        </p:txBody>
      </p:sp>
      <p:sp>
        <p:nvSpPr>
          <p:cNvPr id="82" name="object 24"/>
          <p:cNvSpPr/>
          <p:nvPr/>
        </p:nvSpPr>
        <p:spPr>
          <a:xfrm>
            <a:off x="7365565" y="2394930"/>
            <a:ext cx="76200" cy="76200"/>
          </a:xfrm>
          <a:custGeom>
            <a:avLst/>
            <a:gdLst/>
            <a:ahLst/>
            <a:cxnLst/>
            <a:rect l="l" t="t" r="r" b="b"/>
            <a:pathLst>
              <a:path w="76200" h="76200">
                <a:moveTo>
                  <a:pt x="76200" y="0"/>
                </a:moveTo>
                <a:lnTo>
                  <a:pt x="0" y="38100"/>
                </a:lnTo>
                <a:lnTo>
                  <a:pt x="76200" y="76200"/>
                </a:lnTo>
                <a:lnTo>
                  <a:pt x="76200" y="0"/>
                </a:lnTo>
                <a:close/>
              </a:path>
            </a:pathLst>
          </a:custGeom>
          <a:solidFill>
            <a:srgbClr val="000000"/>
          </a:solidFill>
        </p:spPr>
        <p:txBody>
          <a:bodyPr wrap="square" lIns="0" tIns="0" rIns="0" bIns="0" rtlCol="0"/>
          <a:lstStyle/>
          <a:p>
            <a:endParaRPr/>
          </a:p>
        </p:txBody>
      </p:sp>
      <p:sp>
        <p:nvSpPr>
          <p:cNvPr id="83" name="object 25"/>
          <p:cNvSpPr/>
          <p:nvPr/>
        </p:nvSpPr>
        <p:spPr>
          <a:xfrm>
            <a:off x="6100330" y="3202972"/>
            <a:ext cx="2557780" cy="269875"/>
          </a:xfrm>
          <a:custGeom>
            <a:avLst/>
            <a:gdLst/>
            <a:ahLst/>
            <a:cxnLst/>
            <a:rect l="l" t="t" r="r" b="b"/>
            <a:pathLst>
              <a:path w="2557779" h="269875">
                <a:moveTo>
                  <a:pt x="0" y="0"/>
                </a:moveTo>
                <a:lnTo>
                  <a:pt x="2557461" y="0"/>
                </a:lnTo>
                <a:lnTo>
                  <a:pt x="2557461" y="269875"/>
                </a:lnTo>
                <a:lnTo>
                  <a:pt x="0" y="269875"/>
                </a:lnTo>
                <a:lnTo>
                  <a:pt x="0" y="0"/>
                </a:lnTo>
                <a:close/>
              </a:path>
            </a:pathLst>
          </a:custGeom>
          <a:solidFill>
            <a:schemeClr val="accent1"/>
          </a:solidFill>
          <a:ln w="12700">
            <a:solidFill>
              <a:srgbClr val="000000"/>
            </a:solidFill>
          </a:ln>
        </p:spPr>
        <p:txBody>
          <a:bodyPr wrap="square" lIns="0" tIns="0" rIns="0" bIns="0" rtlCol="0"/>
          <a:lstStyle/>
          <a:p>
            <a:endParaRPr/>
          </a:p>
        </p:txBody>
      </p:sp>
      <p:sp>
        <p:nvSpPr>
          <p:cNvPr id="84" name="object 26"/>
          <p:cNvSpPr txBox="1"/>
          <p:nvPr/>
        </p:nvSpPr>
        <p:spPr>
          <a:xfrm>
            <a:off x="6941068" y="3231225"/>
            <a:ext cx="875665" cy="224790"/>
          </a:xfrm>
          <a:prstGeom prst="rect">
            <a:avLst/>
          </a:prstGeom>
        </p:spPr>
        <p:txBody>
          <a:bodyPr vert="horz" wrap="square" lIns="0" tIns="0" rIns="0" bIns="0" rtlCol="0">
            <a:spAutoFit/>
          </a:bodyPr>
          <a:lstStyle/>
          <a:p>
            <a:pPr marL="12700">
              <a:lnSpc>
                <a:spcPct val="100000"/>
              </a:lnSpc>
            </a:pPr>
            <a:r>
              <a:rPr sz="1400" dirty="0">
                <a:latin typeface="Arial"/>
                <a:cs typeface="Arial"/>
              </a:rPr>
              <a:t>SP:=SP+X</a:t>
            </a:r>
            <a:endParaRPr sz="1400">
              <a:latin typeface="Arial"/>
              <a:cs typeface="Arial"/>
            </a:endParaRPr>
          </a:p>
        </p:txBody>
      </p:sp>
      <p:sp>
        <p:nvSpPr>
          <p:cNvPr id="85" name="object 27"/>
          <p:cNvSpPr/>
          <p:nvPr/>
        </p:nvSpPr>
        <p:spPr>
          <a:xfrm>
            <a:off x="7384621" y="2244122"/>
            <a:ext cx="0" cy="363855"/>
          </a:xfrm>
          <a:custGeom>
            <a:avLst/>
            <a:gdLst/>
            <a:ahLst/>
            <a:cxnLst/>
            <a:rect l="l" t="t" r="r" b="b"/>
            <a:pathLst>
              <a:path h="363854">
                <a:moveTo>
                  <a:pt x="0" y="0"/>
                </a:moveTo>
                <a:lnTo>
                  <a:pt x="0" y="363530"/>
                </a:lnTo>
              </a:path>
            </a:pathLst>
          </a:custGeom>
          <a:ln w="12700">
            <a:solidFill>
              <a:srgbClr val="000000"/>
            </a:solidFill>
          </a:ln>
        </p:spPr>
        <p:txBody>
          <a:bodyPr wrap="square" lIns="0" tIns="0" rIns="0" bIns="0" rtlCol="0"/>
          <a:lstStyle/>
          <a:p>
            <a:endParaRPr/>
          </a:p>
        </p:txBody>
      </p:sp>
      <p:sp>
        <p:nvSpPr>
          <p:cNvPr id="86" name="object 28"/>
          <p:cNvSpPr/>
          <p:nvPr/>
        </p:nvSpPr>
        <p:spPr>
          <a:xfrm>
            <a:off x="7346515" y="2556855"/>
            <a:ext cx="76200" cy="76200"/>
          </a:xfrm>
          <a:custGeom>
            <a:avLst/>
            <a:gdLst/>
            <a:ahLst/>
            <a:cxnLst/>
            <a:rect l="l" t="t" r="r" b="b"/>
            <a:pathLst>
              <a:path w="76200" h="76200">
                <a:moveTo>
                  <a:pt x="76200" y="0"/>
                </a:moveTo>
                <a:lnTo>
                  <a:pt x="0" y="0"/>
                </a:lnTo>
                <a:lnTo>
                  <a:pt x="38100" y="76200"/>
                </a:lnTo>
                <a:lnTo>
                  <a:pt x="76200" y="0"/>
                </a:lnTo>
                <a:close/>
              </a:path>
            </a:pathLst>
          </a:custGeom>
          <a:solidFill>
            <a:srgbClr val="000000"/>
          </a:solidFill>
        </p:spPr>
        <p:txBody>
          <a:bodyPr wrap="square" lIns="0" tIns="0" rIns="0" bIns="0" rtlCol="0"/>
          <a:lstStyle/>
          <a:p>
            <a:endParaRPr/>
          </a:p>
        </p:txBody>
      </p:sp>
      <p:sp>
        <p:nvSpPr>
          <p:cNvPr id="87" name="object 29"/>
          <p:cNvSpPr txBox="1"/>
          <p:nvPr/>
        </p:nvSpPr>
        <p:spPr>
          <a:xfrm>
            <a:off x="2948506" y="2672425"/>
            <a:ext cx="223520" cy="224790"/>
          </a:xfrm>
          <a:prstGeom prst="rect">
            <a:avLst/>
          </a:prstGeom>
        </p:spPr>
        <p:txBody>
          <a:bodyPr vert="horz" wrap="square" lIns="0" tIns="0" rIns="0" bIns="0" rtlCol="0">
            <a:spAutoFit/>
          </a:bodyPr>
          <a:lstStyle/>
          <a:p>
            <a:pPr marL="12700">
              <a:lnSpc>
                <a:spcPct val="100000"/>
              </a:lnSpc>
            </a:pPr>
            <a:r>
              <a:rPr sz="1400" spc="-5" dirty="0">
                <a:latin typeface="Arial"/>
                <a:cs typeface="Arial"/>
              </a:rPr>
              <a:t>no</a:t>
            </a:r>
            <a:endParaRPr sz="1400">
              <a:latin typeface="Arial"/>
              <a:cs typeface="Arial"/>
            </a:endParaRPr>
          </a:p>
        </p:txBody>
      </p:sp>
      <p:sp>
        <p:nvSpPr>
          <p:cNvPr id="88" name="object 30"/>
          <p:cNvSpPr/>
          <p:nvPr/>
        </p:nvSpPr>
        <p:spPr>
          <a:xfrm>
            <a:off x="167837" y="2550762"/>
            <a:ext cx="1508125" cy="1936750"/>
          </a:xfrm>
          <a:custGeom>
            <a:avLst/>
            <a:gdLst/>
            <a:ahLst/>
            <a:cxnLst/>
            <a:rect l="l" t="t" r="r" b="b"/>
            <a:pathLst>
              <a:path w="1508125" h="1936750">
                <a:moveTo>
                  <a:pt x="1508130" y="1707900"/>
                </a:moveTo>
                <a:lnTo>
                  <a:pt x="1508130" y="1936501"/>
                </a:lnTo>
                <a:lnTo>
                  <a:pt x="0" y="1936501"/>
                </a:lnTo>
                <a:lnTo>
                  <a:pt x="0" y="14030"/>
                </a:lnTo>
                <a:lnTo>
                  <a:pt x="1398590" y="0"/>
                </a:lnTo>
              </a:path>
            </a:pathLst>
          </a:custGeom>
          <a:ln w="12700">
            <a:solidFill>
              <a:srgbClr val="000000"/>
            </a:solidFill>
          </a:ln>
        </p:spPr>
        <p:txBody>
          <a:bodyPr wrap="square" lIns="0" tIns="0" rIns="0" bIns="0" rtlCol="0"/>
          <a:lstStyle/>
          <a:p>
            <a:endParaRPr/>
          </a:p>
        </p:txBody>
      </p:sp>
      <p:sp>
        <p:nvSpPr>
          <p:cNvPr id="89" name="object 31"/>
          <p:cNvSpPr/>
          <p:nvPr/>
        </p:nvSpPr>
        <p:spPr>
          <a:xfrm>
            <a:off x="1515247" y="2513167"/>
            <a:ext cx="76835" cy="76200"/>
          </a:xfrm>
          <a:custGeom>
            <a:avLst/>
            <a:gdLst/>
            <a:ahLst/>
            <a:cxnLst/>
            <a:rect l="l" t="t" r="r" b="b"/>
            <a:pathLst>
              <a:path w="76835" h="76200">
                <a:moveTo>
                  <a:pt x="0" y="0"/>
                </a:moveTo>
                <a:lnTo>
                  <a:pt x="762" y="76200"/>
                </a:lnTo>
                <a:lnTo>
                  <a:pt x="76581" y="37337"/>
                </a:lnTo>
                <a:lnTo>
                  <a:pt x="0" y="0"/>
                </a:lnTo>
                <a:close/>
              </a:path>
            </a:pathLst>
          </a:custGeom>
          <a:solidFill>
            <a:srgbClr val="000000"/>
          </a:solidFill>
        </p:spPr>
        <p:txBody>
          <a:bodyPr wrap="square" lIns="0" tIns="0" rIns="0" bIns="0" rtlCol="0"/>
          <a:lstStyle/>
          <a:p>
            <a:endParaRPr/>
          </a:p>
        </p:txBody>
      </p:sp>
      <p:sp>
        <p:nvSpPr>
          <p:cNvPr id="90" name="object 32"/>
          <p:cNvSpPr/>
          <p:nvPr/>
        </p:nvSpPr>
        <p:spPr>
          <a:xfrm>
            <a:off x="6105090" y="5020663"/>
            <a:ext cx="2557780" cy="257175"/>
          </a:xfrm>
          <a:custGeom>
            <a:avLst/>
            <a:gdLst/>
            <a:ahLst/>
            <a:cxnLst/>
            <a:rect l="l" t="t" r="r" b="b"/>
            <a:pathLst>
              <a:path w="2557779" h="257175">
                <a:moveTo>
                  <a:pt x="0" y="0"/>
                </a:moveTo>
                <a:lnTo>
                  <a:pt x="2557461" y="0"/>
                </a:lnTo>
                <a:lnTo>
                  <a:pt x="2557461" y="257175"/>
                </a:lnTo>
                <a:lnTo>
                  <a:pt x="0" y="257175"/>
                </a:lnTo>
                <a:lnTo>
                  <a:pt x="0" y="0"/>
                </a:lnTo>
                <a:close/>
              </a:path>
            </a:pathLst>
          </a:custGeom>
          <a:solidFill>
            <a:schemeClr val="accent1"/>
          </a:solidFill>
          <a:ln w="12700">
            <a:solidFill>
              <a:srgbClr val="000000"/>
            </a:solidFill>
          </a:ln>
        </p:spPr>
        <p:txBody>
          <a:bodyPr wrap="square" lIns="0" tIns="0" rIns="0" bIns="0" rtlCol="0"/>
          <a:lstStyle/>
          <a:p>
            <a:endParaRPr/>
          </a:p>
        </p:txBody>
      </p:sp>
      <p:sp>
        <p:nvSpPr>
          <p:cNvPr id="91" name="object 33"/>
          <p:cNvSpPr txBox="1"/>
          <p:nvPr/>
        </p:nvSpPr>
        <p:spPr>
          <a:xfrm>
            <a:off x="7098231" y="5042563"/>
            <a:ext cx="581025" cy="224790"/>
          </a:xfrm>
          <a:prstGeom prst="rect">
            <a:avLst/>
          </a:prstGeom>
        </p:spPr>
        <p:txBody>
          <a:bodyPr vert="horz" wrap="square" lIns="0" tIns="0" rIns="0" bIns="0" rtlCol="0">
            <a:spAutoFit/>
          </a:bodyPr>
          <a:lstStyle/>
          <a:p>
            <a:pPr marL="12700">
              <a:lnSpc>
                <a:spcPct val="100000"/>
              </a:lnSpc>
            </a:pPr>
            <a:r>
              <a:rPr sz="1400" spc="-25" dirty="0">
                <a:latin typeface="Arial"/>
                <a:cs typeface="Arial"/>
              </a:rPr>
              <a:t>W</a:t>
            </a:r>
            <a:r>
              <a:rPr sz="1400" dirty="0">
                <a:latin typeface="Arial"/>
                <a:cs typeface="Arial"/>
              </a:rPr>
              <a:t>:=SP</a:t>
            </a:r>
            <a:endParaRPr sz="1400">
              <a:latin typeface="Arial"/>
              <a:cs typeface="Arial"/>
            </a:endParaRPr>
          </a:p>
        </p:txBody>
      </p:sp>
      <p:sp>
        <p:nvSpPr>
          <p:cNvPr id="92" name="object 34"/>
          <p:cNvSpPr/>
          <p:nvPr/>
        </p:nvSpPr>
        <p:spPr>
          <a:xfrm>
            <a:off x="418662" y="4907943"/>
            <a:ext cx="2557780" cy="257175"/>
          </a:xfrm>
          <a:custGeom>
            <a:avLst/>
            <a:gdLst/>
            <a:ahLst/>
            <a:cxnLst/>
            <a:rect l="l" t="t" r="r" b="b"/>
            <a:pathLst>
              <a:path w="2557779" h="257175">
                <a:moveTo>
                  <a:pt x="0" y="0"/>
                </a:moveTo>
                <a:lnTo>
                  <a:pt x="2557461" y="0"/>
                </a:lnTo>
                <a:lnTo>
                  <a:pt x="2557461" y="257175"/>
                </a:lnTo>
                <a:lnTo>
                  <a:pt x="0" y="257175"/>
                </a:lnTo>
                <a:lnTo>
                  <a:pt x="0" y="0"/>
                </a:lnTo>
                <a:close/>
              </a:path>
            </a:pathLst>
          </a:custGeom>
          <a:solidFill>
            <a:schemeClr val="accent1"/>
          </a:solidFill>
          <a:ln w="12700">
            <a:solidFill>
              <a:srgbClr val="000000"/>
            </a:solidFill>
          </a:ln>
        </p:spPr>
        <p:txBody>
          <a:bodyPr wrap="square" lIns="0" tIns="0" rIns="0" bIns="0" rtlCol="0"/>
          <a:lstStyle/>
          <a:p>
            <a:endParaRPr/>
          </a:p>
        </p:txBody>
      </p:sp>
      <p:sp>
        <p:nvSpPr>
          <p:cNvPr id="93" name="object 35"/>
          <p:cNvSpPr txBox="1"/>
          <p:nvPr/>
        </p:nvSpPr>
        <p:spPr>
          <a:xfrm>
            <a:off x="1411806" y="4929850"/>
            <a:ext cx="581025" cy="224790"/>
          </a:xfrm>
          <a:prstGeom prst="rect">
            <a:avLst/>
          </a:prstGeom>
        </p:spPr>
        <p:txBody>
          <a:bodyPr vert="horz" wrap="square" lIns="0" tIns="0" rIns="0" bIns="0" rtlCol="0">
            <a:spAutoFit/>
          </a:bodyPr>
          <a:lstStyle/>
          <a:p>
            <a:pPr marL="12700">
              <a:lnSpc>
                <a:spcPct val="100000"/>
              </a:lnSpc>
            </a:pPr>
            <a:r>
              <a:rPr sz="1400" spc="-25" dirty="0">
                <a:latin typeface="Arial"/>
                <a:cs typeface="Arial"/>
              </a:rPr>
              <a:t>W</a:t>
            </a:r>
            <a:r>
              <a:rPr sz="1400" dirty="0">
                <a:latin typeface="Arial"/>
                <a:cs typeface="Arial"/>
              </a:rPr>
              <a:t>:=SP</a:t>
            </a:r>
            <a:endParaRPr sz="1400">
              <a:latin typeface="Arial"/>
              <a:cs typeface="Arial"/>
            </a:endParaRPr>
          </a:p>
        </p:txBody>
      </p:sp>
      <p:sp>
        <p:nvSpPr>
          <p:cNvPr id="94" name="object 36"/>
          <p:cNvSpPr/>
          <p:nvPr/>
        </p:nvSpPr>
        <p:spPr>
          <a:xfrm>
            <a:off x="1698188" y="2915632"/>
            <a:ext cx="1701800" cy="1967230"/>
          </a:xfrm>
          <a:custGeom>
            <a:avLst/>
            <a:gdLst/>
            <a:ahLst/>
            <a:cxnLst/>
            <a:rect l="l" t="t" r="r" b="b"/>
            <a:pathLst>
              <a:path w="1701800" h="1967229">
                <a:moveTo>
                  <a:pt x="1157290" y="0"/>
                </a:moveTo>
                <a:lnTo>
                  <a:pt x="1701800" y="0"/>
                </a:lnTo>
                <a:lnTo>
                  <a:pt x="1701800" y="1708150"/>
                </a:lnTo>
                <a:lnTo>
                  <a:pt x="0" y="1708150"/>
                </a:lnTo>
                <a:lnTo>
                  <a:pt x="0" y="1966911"/>
                </a:lnTo>
              </a:path>
            </a:pathLst>
          </a:custGeom>
          <a:ln w="12700">
            <a:solidFill>
              <a:srgbClr val="000000"/>
            </a:solidFill>
          </a:ln>
        </p:spPr>
        <p:txBody>
          <a:bodyPr wrap="square" lIns="0" tIns="0" rIns="0" bIns="0" rtlCol="0"/>
          <a:lstStyle/>
          <a:p>
            <a:endParaRPr/>
          </a:p>
        </p:txBody>
      </p:sp>
      <p:sp>
        <p:nvSpPr>
          <p:cNvPr id="95" name="object 37"/>
          <p:cNvSpPr/>
          <p:nvPr/>
        </p:nvSpPr>
        <p:spPr>
          <a:xfrm>
            <a:off x="1660091" y="4831743"/>
            <a:ext cx="76200" cy="76200"/>
          </a:xfrm>
          <a:custGeom>
            <a:avLst/>
            <a:gdLst/>
            <a:ahLst/>
            <a:cxnLst/>
            <a:rect l="l" t="t" r="r" b="b"/>
            <a:pathLst>
              <a:path w="76200" h="76200">
                <a:moveTo>
                  <a:pt x="76200" y="0"/>
                </a:moveTo>
                <a:lnTo>
                  <a:pt x="0" y="0"/>
                </a:lnTo>
                <a:lnTo>
                  <a:pt x="38100" y="76200"/>
                </a:lnTo>
                <a:lnTo>
                  <a:pt x="76200" y="0"/>
                </a:lnTo>
                <a:close/>
              </a:path>
            </a:pathLst>
          </a:custGeom>
          <a:solidFill>
            <a:srgbClr val="000000"/>
          </a:solidFill>
        </p:spPr>
        <p:txBody>
          <a:bodyPr wrap="square" lIns="0" tIns="0" rIns="0" bIns="0" rtlCol="0"/>
          <a:lstStyle/>
          <a:p>
            <a:endParaRPr/>
          </a:p>
        </p:txBody>
      </p:sp>
      <p:sp>
        <p:nvSpPr>
          <p:cNvPr id="96" name="object 38"/>
          <p:cNvSpPr/>
          <p:nvPr/>
        </p:nvSpPr>
        <p:spPr>
          <a:xfrm>
            <a:off x="6163830" y="2623532"/>
            <a:ext cx="2421255" cy="298450"/>
          </a:xfrm>
          <a:custGeom>
            <a:avLst/>
            <a:gdLst/>
            <a:ahLst/>
            <a:cxnLst/>
            <a:rect l="l" t="t" r="r" b="b"/>
            <a:pathLst>
              <a:path w="2421254" h="298450">
                <a:moveTo>
                  <a:pt x="0" y="149220"/>
                </a:moveTo>
                <a:lnTo>
                  <a:pt x="484190" y="0"/>
                </a:lnTo>
                <a:lnTo>
                  <a:pt x="1936751" y="0"/>
                </a:lnTo>
                <a:lnTo>
                  <a:pt x="2420931" y="149220"/>
                </a:lnTo>
                <a:lnTo>
                  <a:pt x="1936751" y="298450"/>
                </a:lnTo>
                <a:lnTo>
                  <a:pt x="484190" y="298450"/>
                </a:lnTo>
                <a:lnTo>
                  <a:pt x="0" y="149220"/>
                </a:lnTo>
                <a:close/>
              </a:path>
            </a:pathLst>
          </a:custGeom>
          <a:ln w="12700">
            <a:solidFill>
              <a:srgbClr val="000000"/>
            </a:solidFill>
          </a:ln>
        </p:spPr>
        <p:txBody>
          <a:bodyPr wrap="square" lIns="0" tIns="0" rIns="0" bIns="0" rtlCol="0"/>
          <a:lstStyle/>
          <a:p>
            <a:endParaRPr/>
          </a:p>
        </p:txBody>
      </p:sp>
      <p:sp>
        <p:nvSpPr>
          <p:cNvPr id="97" name="object 39"/>
          <p:cNvSpPr txBox="1"/>
          <p:nvPr/>
        </p:nvSpPr>
        <p:spPr>
          <a:xfrm>
            <a:off x="7196656" y="2666075"/>
            <a:ext cx="346710" cy="224790"/>
          </a:xfrm>
          <a:prstGeom prst="rect">
            <a:avLst/>
          </a:prstGeom>
        </p:spPr>
        <p:txBody>
          <a:bodyPr vert="horz" wrap="square" lIns="0" tIns="0" rIns="0" bIns="0" rtlCol="0">
            <a:spAutoFit/>
          </a:bodyPr>
          <a:lstStyle/>
          <a:p>
            <a:pPr marL="12700">
              <a:lnSpc>
                <a:spcPct val="100000"/>
              </a:lnSpc>
            </a:pPr>
            <a:r>
              <a:rPr sz="1400" dirty="0">
                <a:latin typeface="Arial"/>
                <a:cs typeface="Arial"/>
              </a:rPr>
              <a:t>Y=0</a:t>
            </a:r>
            <a:endParaRPr sz="1400">
              <a:latin typeface="Arial"/>
              <a:cs typeface="Arial"/>
            </a:endParaRPr>
          </a:p>
        </p:txBody>
      </p:sp>
      <p:sp>
        <p:nvSpPr>
          <p:cNvPr id="98" name="object 40"/>
          <p:cNvSpPr/>
          <p:nvPr/>
        </p:nvSpPr>
        <p:spPr>
          <a:xfrm>
            <a:off x="7375091" y="2921982"/>
            <a:ext cx="4445" cy="255904"/>
          </a:xfrm>
          <a:custGeom>
            <a:avLst/>
            <a:gdLst/>
            <a:ahLst/>
            <a:cxnLst/>
            <a:rect l="l" t="t" r="r" b="b"/>
            <a:pathLst>
              <a:path w="4445" h="255904">
                <a:moveTo>
                  <a:pt x="0" y="0"/>
                </a:moveTo>
                <a:lnTo>
                  <a:pt x="4330" y="255590"/>
                </a:lnTo>
              </a:path>
            </a:pathLst>
          </a:custGeom>
          <a:ln w="12700">
            <a:solidFill>
              <a:srgbClr val="000000"/>
            </a:solidFill>
          </a:ln>
        </p:spPr>
        <p:txBody>
          <a:bodyPr wrap="square" lIns="0" tIns="0" rIns="0" bIns="0" rtlCol="0"/>
          <a:lstStyle/>
          <a:p>
            <a:endParaRPr/>
          </a:p>
        </p:txBody>
      </p:sp>
      <p:sp>
        <p:nvSpPr>
          <p:cNvPr id="99" name="object 41"/>
          <p:cNvSpPr/>
          <p:nvPr/>
        </p:nvSpPr>
        <p:spPr>
          <a:xfrm>
            <a:off x="7340458" y="3126133"/>
            <a:ext cx="76200" cy="76835"/>
          </a:xfrm>
          <a:custGeom>
            <a:avLst/>
            <a:gdLst/>
            <a:ahLst/>
            <a:cxnLst/>
            <a:rect l="l" t="t" r="r" b="b"/>
            <a:pathLst>
              <a:path w="76200" h="76835">
                <a:moveTo>
                  <a:pt x="76200" y="0"/>
                </a:moveTo>
                <a:lnTo>
                  <a:pt x="0" y="1295"/>
                </a:lnTo>
                <a:lnTo>
                  <a:pt x="39395" y="76835"/>
                </a:lnTo>
                <a:lnTo>
                  <a:pt x="76200" y="0"/>
                </a:lnTo>
                <a:close/>
              </a:path>
            </a:pathLst>
          </a:custGeom>
          <a:solidFill>
            <a:srgbClr val="000000"/>
          </a:solidFill>
        </p:spPr>
        <p:txBody>
          <a:bodyPr wrap="square" lIns="0" tIns="0" rIns="0" bIns="0" rtlCol="0"/>
          <a:lstStyle/>
          <a:p>
            <a:endParaRPr/>
          </a:p>
        </p:txBody>
      </p:sp>
      <p:sp>
        <p:nvSpPr>
          <p:cNvPr id="100" name="object 42"/>
          <p:cNvSpPr txBox="1"/>
          <p:nvPr/>
        </p:nvSpPr>
        <p:spPr>
          <a:xfrm>
            <a:off x="7461768" y="2942300"/>
            <a:ext cx="223520" cy="224790"/>
          </a:xfrm>
          <a:prstGeom prst="rect">
            <a:avLst/>
          </a:prstGeom>
        </p:spPr>
        <p:txBody>
          <a:bodyPr vert="horz" wrap="square" lIns="0" tIns="0" rIns="0" bIns="0" rtlCol="0">
            <a:spAutoFit/>
          </a:bodyPr>
          <a:lstStyle/>
          <a:p>
            <a:pPr marL="12700">
              <a:lnSpc>
                <a:spcPct val="100000"/>
              </a:lnSpc>
            </a:pPr>
            <a:r>
              <a:rPr sz="1400" spc="-5" dirty="0">
                <a:latin typeface="Arial"/>
                <a:cs typeface="Arial"/>
              </a:rPr>
              <a:t>no</a:t>
            </a:r>
            <a:endParaRPr sz="1400">
              <a:latin typeface="Arial"/>
              <a:cs typeface="Arial"/>
            </a:endParaRPr>
          </a:p>
        </p:txBody>
      </p:sp>
      <p:sp>
        <p:nvSpPr>
          <p:cNvPr id="101" name="object 43"/>
          <p:cNvSpPr txBox="1"/>
          <p:nvPr/>
        </p:nvSpPr>
        <p:spPr>
          <a:xfrm>
            <a:off x="6006031" y="2424775"/>
            <a:ext cx="154305" cy="224790"/>
          </a:xfrm>
          <a:prstGeom prst="rect">
            <a:avLst/>
          </a:prstGeom>
        </p:spPr>
        <p:txBody>
          <a:bodyPr vert="horz" wrap="square" lIns="0" tIns="0" rIns="0" bIns="0" rtlCol="0">
            <a:spAutoFit/>
          </a:bodyPr>
          <a:lstStyle/>
          <a:p>
            <a:pPr marL="12700">
              <a:lnSpc>
                <a:spcPct val="100000"/>
              </a:lnSpc>
            </a:pPr>
            <a:r>
              <a:rPr sz="1400" dirty="0">
                <a:latin typeface="Arial"/>
                <a:cs typeface="Arial"/>
              </a:rPr>
              <a:t>si</a:t>
            </a:r>
            <a:endParaRPr sz="1400">
              <a:latin typeface="Arial"/>
              <a:cs typeface="Arial"/>
            </a:endParaRPr>
          </a:p>
        </p:txBody>
      </p:sp>
      <p:sp>
        <p:nvSpPr>
          <p:cNvPr id="102" name="object 44"/>
          <p:cNvSpPr/>
          <p:nvPr/>
        </p:nvSpPr>
        <p:spPr>
          <a:xfrm>
            <a:off x="5697100" y="4150713"/>
            <a:ext cx="1657350" cy="0"/>
          </a:xfrm>
          <a:custGeom>
            <a:avLst/>
            <a:gdLst/>
            <a:ahLst/>
            <a:cxnLst/>
            <a:rect l="l" t="t" r="r" b="b"/>
            <a:pathLst>
              <a:path w="1657350">
                <a:moveTo>
                  <a:pt x="0" y="0"/>
                </a:moveTo>
                <a:lnTo>
                  <a:pt x="1657350" y="0"/>
                </a:lnTo>
              </a:path>
            </a:pathLst>
          </a:custGeom>
          <a:ln w="12700">
            <a:solidFill>
              <a:srgbClr val="000000"/>
            </a:solidFill>
          </a:ln>
        </p:spPr>
        <p:txBody>
          <a:bodyPr wrap="square" lIns="0" tIns="0" rIns="0" bIns="0" rtlCol="0"/>
          <a:lstStyle/>
          <a:p>
            <a:endParaRPr/>
          </a:p>
        </p:txBody>
      </p:sp>
      <p:sp>
        <p:nvSpPr>
          <p:cNvPr id="103" name="object 45"/>
          <p:cNvSpPr/>
          <p:nvPr/>
        </p:nvSpPr>
        <p:spPr>
          <a:xfrm>
            <a:off x="7303653" y="4112605"/>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a:p>
        </p:txBody>
      </p:sp>
      <p:sp>
        <p:nvSpPr>
          <p:cNvPr id="104" name="object 46"/>
          <p:cNvSpPr/>
          <p:nvPr/>
        </p:nvSpPr>
        <p:spPr>
          <a:xfrm>
            <a:off x="7379851" y="4641243"/>
            <a:ext cx="4445" cy="354330"/>
          </a:xfrm>
          <a:custGeom>
            <a:avLst/>
            <a:gdLst/>
            <a:ahLst/>
            <a:cxnLst/>
            <a:rect l="l" t="t" r="r" b="b"/>
            <a:pathLst>
              <a:path w="4445" h="354329">
                <a:moveTo>
                  <a:pt x="0" y="0"/>
                </a:moveTo>
                <a:lnTo>
                  <a:pt x="4450" y="354020"/>
                </a:lnTo>
              </a:path>
            </a:pathLst>
          </a:custGeom>
          <a:ln w="12700">
            <a:solidFill>
              <a:srgbClr val="000000"/>
            </a:solidFill>
          </a:ln>
        </p:spPr>
        <p:txBody>
          <a:bodyPr wrap="square" lIns="0" tIns="0" rIns="0" bIns="0" rtlCol="0"/>
          <a:lstStyle/>
          <a:p>
            <a:endParaRPr/>
          </a:p>
        </p:txBody>
      </p:sp>
      <p:sp>
        <p:nvSpPr>
          <p:cNvPr id="105" name="object 47"/>
          <p:cNvSpPr/>
          <p:nvPr/>
        </p:nvSpPr>
        <p:spPr>
          <a:xfrm>
            <a:off x="7345563" y="4943985"/>
            <a:ext cx="76200" cy="76835"/>
          </a:xfrm>
          <a:custGeom>
            <a:avLst/>
            <a:gdLst/>
            <a:ahLst/>
            <a:cxnLst/>
            <a:rect l="l" t="t" r="r" b="b"/>
            <a:pathLst>
              <a:path w="76200" h="76835">
                <a:moveTo>
                  <a:pt x="76187" y="0"/>
                </a:moveTo>
                <a:lnTo>
                  <a:pt x="0" y="952"/>
                </a:lnTo>
                <a:lnTo>
                  <a:pt x="39052" y="76669"/>
                </a:lnTo>
                <a:lnTo>
                  <a:pt x="76187" y="0"/>
                </a:lnTo>
                <a:close/>
              </a:path>
            </a:pathLst>
          </a:custGeom>
          <a:solidFill>
            <a:srgbClr val="000000"/>
          </a:solidFill>
        </p:spPr>
        <p:txBody>
          <a:bodyPr wrap="square" lIns="0" tIns="0" rIns="0" bIns="0" rtlCol="0"/>
          <a:lstStyle/>
          <a:p>
            <a:endParaRPr/>
          </a:p>
        </p:txBody>
      </p:sp>
      <p:sp>
        <p:nvSpPr>
          <p:cNvPr id="106" name="object 48"/>
          <p:cNvSpPr/>
          <p:nvPr/>
        </p:nvSpPr>
        <p:spPr>
          <a:xfrm>
            <a:off x="7378271" y="3942743"/>
            <a:ext cx="1905" cy="374650"/>
          </a:xfrm>
          <a:custGeom>
            <a:avLst/>
            <a:gdLst/>
            <a:ahLst/>
            <a:cxnLst/>
            <a:rect l="l" t="t" r="r" b="b"/>
            <a:pathLst>
              <a:path w="1904" h="374650">
                <a:moveTo>
                  <a:pt x="0" y="0"/>
                </a:moveTo>
                <a:lnTo>
                  <a:pt x="1480" y="374650"/>
                </a:lnTo>
              </a:path>
            </a:pathLst>
          </a:custGeom>
          <a:ln w="12700">
            <a:solidFill>
              <a:srgbClr val="000000"/>
            </a:solidFill>
          </a:ln>
        </p:spPr>
        <p:txBody>
          <a:bodyPr wrap="square" lIns="0" tIns="0" rIns="0" bIns="0" rtlCol="0"/>
          <a:lstStyle/>
          <a:p>
            <a:endParaRPr/>
          </a:p>
        </p:txBody>
      </p:sp>
      <p:sp>
        <p:nvSpPr>
          <p:cNvPr id="107" name="object 49"/>
          <p:cNvSpPr/>
          <p:nvPr/>
        </p:nvSpPr>
        <p:spPr>
          <a:xfrm>
            <a:off x="7341448" y="4266440"/>
            <a:ext cx="76200" cy="76835"/>
          </a:xfrm>
          <a:custGeom>
            <a:avLst/>
            <a:gdLst/>
            <a:ahLst/>
            <a:cxnLst/>
            <a:rect l="l" t="t" r="r" b="b"/>
            <a:pathLst>
              <a:path w="76200" h="76835">
                <a:moveTo>
                  <a:pt x="76200" y="0"/>
                </a:moveTo>
                <a:lnTo>
                  <a:pt x="0" y="304"/>
                </a:lnTo>
                <a:lnTo>
                  <a:pt x="38404" y="76352"/>
                </a:lnTo>
                <a:lnTo>
                  <a:pt x="76200" y="0"/>
                </a:lnTo>
                <a:close/>
              </a:path>
            </a:pathLst>
          </a:custGeom>
          <a:solidFill>
            <a:srgbClr val="000000"/>
          </a:solidFill>
        </p:spPr>
        <p:txBody>
          <a:bodyPr wrap="square" lIns="0" tIns="0" rIns="0" bIns="0" rtlCol="0"/>
          <a:lstStyle/>
          <a:p>
            <a:endParaRPr/>
          </a:p>
        </p:txBody>
      </p:sp>
      <p:sp>
        <p:nvSpPr>
          <p:cNvPr id="108" name="object 50"/>
          <p:cNvSpPr/>
          <p:nvPr/>
        </p:nvSpPr>
        <p:spPr>
          <a:xfrm>
            <a:off x="5697100" y="2772752"/>
            <a:ext cx="466725" cy="1377950"/>
          </a:xfrm>
          <a:custGeom>
            <a:avLst/>
            <a:gdLst/>
            <a:ahLst/>
            <a:cxnLst/>
            <a:rect l="l" t="t" r="r" b="b"/>
            <a:pathLst>
              <a:path w="466725" h="1377950">
                <a:moveTo>
                  <a:pt x="466730" y="0"/>
                </a:moveTo>
                <a:lnTo>
                  <a:pt x="0" y="0"/>
                </a:lnTo>
                <a:lnTo>
                  <a:pt x="0" y="1377950"/>
                </a:lnTo>
              </a:path>
            </a:pathLst>
          </a:custGeom>
          <a:ln w="12700">
            <a:solidFill>
              <a:srgbClr val="000000"/>
            </a:solidFill>
          </a:ln>
        </p:spPr>
        <p:txBody>
          <a:bodyPr wrap="square" lIns="0" tIns="0" rIns="0" bIns="0" rtlCol="0"/>
          <a:lstStyle/>
          <a:p>
            <a:endParaRPr/>
          </a:p>
        </p:txBody>
      </p:sp>
      <p:sp>
        <p:nvSpPr>
          <p:cNvPr id="109" name="object 51"/>
          <p:cNvSpPr/>
          <p:nvPr/>
        </p:nvSpPr>
        <p:spPr>
          <a:xfrm>
            <a:off x="8589532" y="2433032"/>
            <a:ext cx="430530" cy="2059305"/>
          </a:xfrm>
          <a:custGeom>
            <a:avLst/>
            <a:gdLst/>
            <a:ahLst/>
            <a:cxnLst/>
            <a:rect l="l" t="t" r="r" b="b"/>
            <a:pathLst>
              <a:path w="430529" h="2059304">
                <a:moveTo>
                  <a:pt x="0" y="2058991"/>
                </a:moveTo>
                <a:lnTo>
                  <a:pt x="427020" y="2058991"/>
                </a:lnTo>
                <a:lnTo>
                  <a:pt x="427020" y="1681120"/>
                </a:lnTo>
                <a:lnTo>
                  <a:pt x="430210" y="1681120"/>
                </a:lnTo>
                <a:lnTo>
                  <a:pt x="430210" y="0"/>
                </a:lnTo>
              </a:path>
            </a:pathLst>
          </a:custGeom>
          <a:ln w="12700">
            <a:solidFill>
              <a:srgbClr val="000000"/>
            </a:solidFill>
          </a:ln>
        </p:spPr>
        <p:txBody>
          <a:bodyPr wrap="square" lIns="0" tIns="0" rIns="0" bIns="0" rtlCol="0"/>
          <a:lstStyle/>
          <a:p>
            <a:endParaRPr/>
          </a:p>
        </p:txBody>
      </p:sp>
      <p:sp>
        <p:nvSpPr>
          <p:cNvPr id="110" name="object 52"/>
          <p:cNvSpPr txBox="1"/>
          <p:nvPr/>
        </p:nvSpPr>
        <p:spPr>
          <a:xfrm>
            <a:off x="6439418" y="5533100"/>
            <a:ext cx="1791970" cy="286385"/>
          </a:xfrm>
          <a:prstGeom prst="rect">
            <a:avLst/>
          </a:prstGeom>
        </p:spPr>
        <p:txBody>
          <a:bodyPr vert="horz" wrap="square" lIns="0" tIns="0" rIns="0" bIns="0" rtlCol="0">
            <a:spAutoFit/>
          </a:bodyPr>
          <a:lstStyle/>
          <a:p>
            <a:pPr marL="12700">
              <a:lnSpc>
                <a:spcPct val="100000"/>
              </a:lnSpc>
            </a:pPr>
            <a:r>
              <a:rPr sz="1800" spc="-45" dirty="0">
                <a:latin typeface="Verdana"/>
                <a:cs typeface="Verdana"/>
              </a:rPr>
              <a:t>P</a:t>
            </a:r>
            <a:r>
              <a:rPr sz="1800" dirty="0">
                <a:latin typeface="Verdana"/>
                <a:cs typeface="Verdana"/>
              </a:rPr>
              <a:t>os</a:t>
            </a:r>
            <a:r>
              <a:rPr sz="1800" spc="-5" dirty="0">
                <a:latin typeface="Verdana"/>
                <a:cs typeface="Verdana"/>
              </a:rPr>
              <a:t>t</a:t>
            </a:r>
            <a:r>
              <a:rPr sz="1800" b="1" dirty="0">
                <a:latin typeface="Times New Roman"/>
                <a:cs typeface="Times New Roman"/>
              </a:rPr>
              <a:t>-</a:t>
            </a:r>
            <a:r>
              <a:rPr sz="1800" dirty="0">
                <a:latin typeface="Verdana"/>
                <a:cs typeface="Verdana"/>
              </a:rPr>
              <a:t>condizione</a:t>
            </a:r>
            <a:endParaRPr sz="1800">
              <a:latin typeface="Verdana"/>
              <a:cs typeface="Verdana"/>
            </a:endParaRPr>
          </a:p>
        </p:txBody>
      </p:sp>
      <p:sp>
        <p:nvSpPr>
          <p:cNvPr id="111" name="object 53"/>
          <p:cNvSpPr txBox="1"/>
          <p:nvPr/>
        </p:nvSpPr>
        <p:spPr>
          <a:xfrm>
            <a:off x="868881" y="5533100"/>
            <a:ext cx="1683385" cy="286385"/>
          </a:xfrm>
          <a:prstGeom prst="rect">
            <a:avLst/>
          </a:prstGeom>
        </p:spPr>
        <p:txBody>
          <a:bodyPr vert="horz" wrap="square" lIns="0" tIns="0" rIns="0" bIns="0" rtlCol="0">
            <a:spAutoFit/>
          </a:bodyPr>
          <a:lstStyle/>
          <a:p>
            <a:pPr marL="12700">
              <a:lnSpc>
                <a:spcPct val="100000"/>
              </a:lnSpc>
            </a:pPr>
            <a:r>
              <a:rPr sz="1800" dirty="0">
                <a:latin typeface="Verdana"/>
                <a:cs typeface="Verdana"/>
              </a:rPr>
              <a:t>Pre</a:t>
            </a:r>
            <a:r>
              <a:rPr sz="1800" b="1" dirty="0">
                <a:latin typeface="Times New Roman"/>
                <a:cs typeface="Times New Roman"/>
              </a:rPr>
              <a:t>-</a:t>
            </a:r>
            <a:r>
              <a:rPr sz="1800" dirty="0">
                <a:latin typeface="Verdana"/>
                <a:cs typeface="Verdana"/>
              </a:rPr>
              <a:t>condizione</a:t>
            </a:r>
            <a:endParaRPr sz="1800">
              <a:latin typeface="Verdana"/>
              <a:cs typeface="Verdana"/>
            </a:endParaRPr>
          </a:p>
        </p:txBody>
      </p:sp>
      <p:sp>
        <p:nvSpPr>
          <p:cNvPr id="112" name="object 54"/>
          <p:cNvSpPr/>
          <p:nvPr/>
        </p:nvSpPr>
        <p:spPr>
          <a:xfrm>
            <a:off x="3754003" y="3464905"/>
            <a:ext cx="1784350" cy="698500"/>
          </a:xfrm>
          <a:custGeom>
            <a:avLst/>
            <a:gdLst/>
            <a:ahLst/>
            <a:cxnLst/>
            <a:rect l="l" t="t" r="r" b="b"/>
            <a:pathLst>
              <a:path w="1784350" h="698500">
                <a:moveTo>
                  <a:pt x="1338262" y="0"/>
                </a:moveTo>
                <a:lnTo>
                  <a:pt x="1338262" y="174625"/>
                </a:lnTo>
                <a:lnTo>
                  <a:pt x="0" y="174625"/>
                </a:lnTo>
                <a:lnTo>
                  <a:pt x="0" y="523875"/>
                </a:lnTo>
                <a:lnTo>
                  <a:pt x="1338262" y="523875"/>
                </a:lnTo>
                <a:lnTo>
                  <a:pt x="1338262" y="698500"/>
                </a:lnTo>
                <a:lnTo>
                  <a:pt x="1784350" y="349250"/>
                </a:lnTo>
                <a:lnTo>
                  <a:pt x="1338262" y="0"/>
                </a:lnTo>
                <a:close/>
              </a:path>
            </a:pathLst>
          </a:custGeom>
          <a:solidFill>
            <a:srgbClr val="C6E6E9"/>
          </a:solidFill>
        </p:spPr>
        <p:txBody>
          <a:bodyPr wrap="square" lIns="0" tIns="0" rIns="0" bIns="0" rtlCol="0"/>
          <a:lstStyle/>
          <a:p>
            <a:endParaRPr/>
          </a:p>
        </p:txBody>
      </p:sp>
      <p:sp>
        <p:nvSpPr>
          <p:cNvPr id="113" name="object 55"/>
          <p:cNvSpPr/>
          <p:nvPr/>
        </p:nvSpPr>
        <p:spPr>
          <a:xfrm>
            <a:off x="3753999" y="3464902"/>
            <a:ext cx="1784350" cy="698500"/>
          </a:xfrm>
          <a:custGeom>
            <a:avLst/>
            <a:gdLst/>
            <a:ahLst/>
            <a:cxnLst/>
            <a:rect l="l" t="t" r="r" b="b"/>
            <a:pathLst>
              <a:path w="1784350" h="698500">
                <a:moveTo>
                  <a:pt x="0" y="174630"/>
                </a:moveTo>
                <a:lnTo>
                  <a:pt x="1338260" y="174630"/>
                </a:lnTo>
                <a:lnTo>
                  <a:pt x="1338260" y="0"/>
                </a:lnTo>
                <a:lnTo>
                  <a:pt x="1784351" y="349250"/>
                </a:lnTo>
                <a:lnTo>
                  <a:pt x="1338260" y="698500"/>
                </a:lnTo>
                <a:lnTo>
                  <a:pt x="1338260" y="523880"/>
                </a:lnTo>
                <a:lnTo>
                  <a:pt x="0" y="523880"/>
                </a:lnTo>
                <a:lnTo>
                  <a:pt x="0" y="174630"/>
                </a:lnTo>
                <a:close/>
              </a:path>
            </a:pathLst>
          </a:custGeom>
          <a:ln w="12700">
            <a:solidFill>
              <a:srgbClr val="000000"/>
            </a:solidFill>
          </a:ln>
        </p:spPr>
        <p:txBody>
          <a:bodyPr wrap="square" lIns="0" tIns="0" rIns="0" bIns="0" rtlCol="0"/>
          <a:lstStyle/>
          <a:p>
            <a:endParaRPr/>
          </a:p>
        </p:txBody>
      </p:sp>
      <p:sp>
        <p:nvSpPr>
          <p:cNvPr id="114" name="object 56"/>
          <p:cNvSpPr txBox="1"/>
          <p:nvPr/>
        </p:nvSpPr>
        <p:spPr>
          <a:xfrm>
            <a:off x="3739273" y="4254522"/>
            <a:ext cx="1623695" cy="1720850"/>
          </a:xfrm>
          <a:prstGeom prst="rect">
            <a:avLst/>
          </a:prstGeom>
        </p:spPr>
        <p:txBody>
          <a:bodyPr vert="horz" wrap="square" lIns="0" tIns="0" rIns="0" bIns="0" rtlCol="0">
            <a:spAutoFit/>
          </a:bodyPr>
          <a:lstStyle/>
          <a:p>
            <a:pPr marL="12700" marR="5080" indent="-1905" algn="ctr">
              <a:lnSpc>
                <a:spcPct val="100299"/>
              </a:lnSpc>
            </a:pPr>
            <a:r>
              <a:rPr sz="1400" dirty="0">
                <a:latin typeface="Verdana"/>
                <a:cs typeface="Verdana"/>
              </a:rPr>
              <a:t>Sposto </a:t>
            </a:r>
            <a:r>
              <a:rPr sz="1400" spc="-5" dirty="0">
                <a:latin typeface="Verdana"/>
                <a:cs typeface="Verdana"/>
              </a:rPr>
              <a:t>la  </a:t>
            </a:r>
            <a:r>
              <a:rPr sz="1400" dirty="0">
                <a:latin typeface="Verdana"/>
                <a:cs typeface="Verdana"/>
              </a:rPr>
              <a:t>condizione alla  fine </a:t>
            </a:r>
            <a:r>
              <a:rPr sz="1400" spc="-5" dirty="0">
                <a:latin typeface="Verdana"/>
                <a:cs typeface="Verdana"/>
              </a:rPr>
              <a:t>del </a:t>
            </a:r>
            <a:r>
              <a:rPr sz="1400" dirty="0">
                <a:latin typeface="Verdana"/>
                <a:cs typeface="Verdana"/>
              </a:rPr>
              <a:t>ciclo e  </a:t>
            </a:r>
            <a:r>
              <a:rPr sz="1400" spc="-5" dirty="0">
                <a:latin typeface="Verdana"/>
                <a:cs typeface="Verdana"/>
              </a:rPr>
              <a:t>inserisco </a:t>
            </a:r>
            <a:r>
              <a:rPr sz="1400" dirty="0">
                <a:latin typeface="Verdana"/>
                <a:cs typeface="Verdana"/>
              </a:rPr>
              <a:t>una  selezione</a:t>
            </a:r>
            <a:r>
              <a:rPr sz="1400" spc="-100" dirty="0">
                <a:latin typeface="Verdana"/>
                <a:cs typeface="Verdana"/>
              </a:rPr>
              <a:t> </a:t>
            </a:r>
            <a:r>
              <a:rPr sz="1400" dirty="0">
                <a:latin typeface="Verdana"/>
                <a:cs typeface="Verdana"/>
              </a:rPr>
              <a:t>all’inizio  </a:t>
            </a:r>
            <a:r>
              <a:rPr sz="1400" spc="-5" dirty="0">
                <a:latin typeface="Verdana"/>
                <a:cs typeface="Verdana"/>
              </a:rPr>
              <a:t>del </a:t>
            </a:r>
            <a:r>
              <a:rPr sz="1400" dirty="0">
                <a:latin typeface="Verdana"/>
                <a:cs typeface="Verdana"/>
              </a:rPr>
              <a:t>ciclo </a:t>
            </a:r>
            <a:r>
              <a:rPr sz="1400" spc="-5" dirty="0">
                <a:latin typeface="Verdana"/>
                <a:cs typeface="Verdana"/>
              </a:rPr>
              <a:t>per  </a:t>
            </a:r>
            <a:r>
              <a:rPr sz="1400" dirty="0">
                <a:latin typeface="Verdana"/>
                <a:cs typeface="Verdana"/>
              </a:rPr>
              <a:t>evitare </a:t>
            </a:r>
            <a:r>
              <a:rPr sz="1400" spc="-5" dirty="0">
                <a:latin typeface="Verdana"/>
                <a:cs typeface="Verdana"/>
              </a:rPr>
              <a:t>la prima  iterazione</a:t>
            </a:r>
            <a:endParaRPr sz="1400">
              <a:latin typeface="Verdana"/>
              <a:cs typeface="Verdana"/>
            </a:endParaRPr>
          </a:p>
        </p:txBody>
      </p:sp>
      <p:sp>
        <p:nvSpPr>
          <p:cNvPr id="116" name="object 58"/>
          <p:cNvSpPr/>
          <p:nvPr/>
        </p:nvSpPr>
        <p:spPr>
          <a:xfrm>
            <a:off x="5828862" y="4239605"/>
            <a:ext cx="3040066" cy="542925"/>
          </a:xfrm>
          <a:prstGeom prst="rect">
            <a:avLst/>
          </a:prstGeom>
          <a:blipFill>
            <a:blip r:embed="rId2" cstate="print"/>
            <a:stretch>
              <a:fillRect/>
            </a:stretch>
          </a:blipFill>
        </p:spPr>
        <p:txBody>
          <a:bodyPr wrap="square" lIns="0" tIns="0" rIns="0" bIns="0" rtlCol="0"/>
          <a:lstStyle/>
          <a:p>
            <a:endParaRPr/>
          </a:p>
        </p:txBody>
      </p:sp>
      <p:sp>
        <p:nvSpPr>
          <p:cNvPr id="117" name="object 59"/>
          <p:cNvSpPr/>
          <p:nvPr/>
        </p:nvSpPr>
        <p:spPr>
          <a:xfrm>
            <a:off x="3198379" y="2893402"/>
            <a:ext cx="2575560" cy="1543050"/>
          </a:xfrm>
          <a:custGeom>
            <a:avLst/>
            <a:gdLst/>
            <a:ahLst/>
            <a:cxnLst/>
            <a:rect l="l" t="t" r="r" b="b"/>
            <a:pathLst>
              <a:path w="2575559" h="1543050">
                <a:moveTo>
                  <a:pt x="0" y="0"/>
                </a:moveTo>
                <a:lnTo>
                  <a:pt x="2575361" y="1542700"/>
                </a:lnTo>
              </a:path>
            </a:pathLst>
          </a:custGeom>
          <a:ln w="12700">
            <a:solidFill>
              <a:srgbClr val="000000"/>
            </a:solidFill>
          </a:ln>
        </p:spPr>
        <p:txBody>
          <a:bodyPr wrap="square" lIns="0" tIns="0" rIns="0" bIns="0" rtlCol="0"/>
          <a:lstStyle/>
          <a:p>
            <a:endParaRPr/>
          </a:p>
        </p:txBody>
      </p:sp>
      <p:sp>
        <p:nvSpPr>
          <p:cNvPr id="118" name="object 60"/>
          <p:cNvSpPr/>
          <p:nvPr/>
        </p:nvSpPr>
        <p:spPr>
          <a:xfrm>
            <a:off x="5710578" y="4377311"/>
            <a:ext cx="85090" cy="72390"/>
          </a:xfrm>
          <a:custGeom>
            <a:avLst/>
            <a:gdLst/>
            <a:ahLst/>
            <a:cxnLst/>
            <a:rect l="l" t="t" r="r" b="b"/>
            <a:pathLst>
              <a:path w="85090" h="72389">
                <a:moveTo>
                  <a:pt x="39154" y="0"/>
                </a:moveTo>
                <a:lnTo>
                  <a:pt x="0" y="65366"/>
                </a:lnTo>
                <a:lnTo>
                  <a:pt x="84950" y="71843"/>
                </a:lnTo>
                <a:lnTo>
                  <a:pt x="39154" y="0"/>
                </a:lnTo>
                <a:close/>
              </a:path>
            </a:pathLst>
          </a:custGeom>
          <a:solidFill>
            <a:srgbClr val="000000"/>
          </a:solidFill>
        </p:spPr>
        <p:txBody>
          <a:bodyPr wrap="square" lIns="0" tIns="0" rIns="0" bIns="0" rtlCol="0"/>
          <a:lstStyle/>
          <a:p>
            <a:endParaRPr/>
          </a:p>
        </p:txBody>
      </p:sp>
      <p:sp>
        <p:nvSpPr>
          <p:cNvPr id="119" name="object 61"/>
          <p:cNvSpPr/>
          <p:nvPr/>
        </p:nvSpPr>
        <p:spPr>
          <a:xfrm>
            <a:off x="5809812" y="2509234"/>
            <a:ext cx="3040066" cy="542925"/>
          </a:xfrm>
          <a:prstGeom prst="rect">
            <a:avLst/>
          </a:prstGeom>
          <a:blipFill>
            <a:blip r:embed="rId3" cstate="print"/>
            <a:stretch>
              <a:fillRect/>
            </a:stretch>
          </a:blipFill>
        </p:spPr>
        <p:txBody>
          <a:bodyPr wrap="square" lIns="0" tIns="0" rIns="0" bIns="0" rtlCol="0"/>
          <a:lstStyle/>
          <a:p>
            <a:endParaRPr/>
          </a:p>
        </p:txBody>
      </p:sp>
      <p:sp>
        <p:nvSpPr>
          <p:cNvPr id="120" name="Rettangolo 119"/>
          <p:cNvSpPr/>
          <p:nvPr/>
        </p:nvSpPr>
        <p:spPr>
          <a:xfrm>
            <a:off x="628651" y="1428566"/>
            <a:ext cx="7602737" cy="651845"/>
          </a:xfrm>
          <a:prstGeom prst="rect">
            <a:avLst/>
          </a:prstGeom>
        </p:spPr>
        <p:txBody>
          <a:bodyPr wrap="square">
            <a:spAutoFit/>
          </a:bodyPr>
          <a:lstStyle/>
          <a:p>
            <a:pPr marL="12700" marR="5080">
              <a:lnSpc>
                <a:spcPct val="100699"/>
              </a:lnSpc>
              <a:tabLst>
                <a:tab pos="355600" algn="l"/>
              </a:tabLst>
            </a:pPr>
            <a:r>
              <a:rPr lang="it-IT" dirty="0">
                <a:latin typeface="Verdana"/>
                <a:cs typeface="Verdana"/>
              </a:rPr>
              <a:t>Se volessi una versione con </a:t>
            </a:r>
            <a:r>
              <a:rPr lang="it-IT" spc="-5" dirty="0">
                <a:latin typeface="Verdana"/>
                <a:cs typeface="Verdana"/>
              </a:rPr>
              <a:t>post-condizione  </a:t>
            </a:r>
            <a:r>
              <a:rPr lang="it-IT" dirty="0">
                <a:latin typeface="Verdana"/>
                <a:cs typeface="Verdana"/>
              </a:rPr>
              <a:t>funzionalmente equivalente </a:t>
            </a:r>
            <a:r>
              <a:rPr lang="it-IT" spc="-5" dirty="0">
                <a:latin typeface="Verdana"/>
                <a:cs typeface="Verdana"/>
              </a:rPr>
              <a:t>(valida per </a:t>
            </a:r>
            <a:r>
              <a:rPr lang="it-IT" dirty="0">
                <a:latin typeface="Verdana"/>
                <a:cs typeface="Verdana"/>
              </a:rPr>
              <a:t>y&gt;=0)</a:t>
            </a:r>
            <a:r>
              <a:rPr lang="it-IT" spc="-125" dirty="0">
                <a:latin typeface="Verdana"/>
                <a:cs typeface="Verdana"/>
              </a:rPr>
              <a:t> </a:t>
            </a:r>
            <a:r>
              <a:rPr lang="it-IT" dirty="0">
                <a:latin typeface="Verdana"/>
                <a:cs typeface="Verdana"/>
              </a:rPr>
              <a:t>a  </a:t>
            </a:r>
            <a:r>
              <a:rPr lang="it-IT" spc="-5" dirty="0">
                <a:latin typeface="Verdana"/>
                <a:cs typeface="Verdana"/>
              </a:rPr>
              <a:t>quella </a:t>
            </a:r>
            <a:r>
              <a:rPr lang="it-IT" dirty="0">
                <a:latin typeface="Verdana"/>
                <a:cs typeface="Verdana"/>
              </a:rPr>
              <a:t>con</a:t>
            </a:r>
            <a:r>
              <a:rPr lang="it-IT" spc="-90" dirty="0">
                <a:latin typeface="Verdana"/>
                <a:cs typeface="Verdana"/>
              </a:rPr>
              <a:t> </a:t>
            </a:r>
            <a:r>
              <a:rPr lang="it-IT" spc="-5" dirty="0">
                <a:latin typeface="Verdana"/>
                <a:cs typeface="Verdana"/>
              </a:rPr>
              <a:t>pre-condizione</a:t>
            </a:r>
            <a:endParaRPr lang="it-IT" dirty="0">
              <a:latin typeface="Verdana"/>
              <a:cs typeface="Verdana"/>
            </a:endParaRPr>
          </a:p>
        </p:txBody>
      </p:sp>
    </p:spTree>
    <p:extLst>
      <p:ext uri="{BB962C8B-B14F-4D97-AF65-F5344CB8AC3E}">
        <p14:creationId xmlns:p14="http://schemas.microsoft.com/office/powerpoint/2010/main" val="302063194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Pseudo codice</a:t>
            </a: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83</a:t>
            </a:fld>
            <a:endParaRPr lang="it-IT" dirty="0"/>
          </a:p>
        </p:txBody>
      </p:sp>
      <p:pic>
        <p:nvPicPr>
          <p:cNvPr id="1026" name="Picture 2" descr="http://image.slidesharecdn.com/presentazione-pseudocodice-1199734093761830-4/95/presentazione-pseudocodice-4-728.jpg?cb=119970529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3209" y="1558697"/>
            <a:ext cx="5888083" cy="4416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77079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Pseudo codice</a:t>
            </a:r>
            <a:endParaRPr lang="it-IT" dirty="0"/>
          </a:p>
        </p:txBody>
      </p:sp>
      <p:sp>
        <p:nvSpPr>
          <p:cNvPr id="3" name="Segnaposto contenuto 2"/>
          <p:cNvSpPr>
            <a:spLocks noGrp="1"/>
          </p:cNvSpPr>
          <p:nvPr>
            <p:ph idx="1"/>
          </p:nvPr>
        </p:nvSpPr>
        <p:spPr>
          <a:xfrm>
            <a:off x="628650" y="1825626"/>
            <a:ext cx="7886700" cy="3190512"/>
          </a:xfrm>
        </p:spPr>
        <p:txBody>
          <a:bodyPr/>
          <a:lstStyle/>
          <a:p>
            <a:pPr marL="462280" marR="91440" indent="-449580">
              <a:lnSpc>
                <a:spcPct val="100699"/>
              </a:lnSpc>
              <a:tabLst>
                <a:tab pos="355600" algn="l"/>
              </a:tabLst>
            </a:pPr>
            <a:r>
              <a:rPr lang="it-IT" sz="2200" spc="-5" dirty="0">
                <a:latin typeface="Verdana"/>
                <a:cs typeface="Verdana"/>
              </a:rPr>
              <a:t>Ha le </a:t>
            </a:r>
            <a:r>
              <a:rPr lang="it-IT" sz="2200" dirty="0">
                <a:latin typeface="Verdana"/>
                <a:cs typeface="Verdana"/>
              </a:rPr>
              <a:t>stesse finalità </a:t>
            </a:r>
            <a:r>
              <a:rPr lang="it-IT" sz="2200" spc="-5" dirty="0">
                <a:latin typeface="Verdana"/>
                <a:cs typeface="Verdana"/>
              </a:rPr>
              <a:t>dello </a:t>
            </a:r>
            <a:r>
              <a:rPr lang="it-IT" sz="2200" dirty="0">
                <a:latin typeface="Verdana"/>
                <a:cs typeface="Verdana"/>
              </a:rPr>
              <a:t>schema a </a:t>
            </a:r>
            <a:r>
              <a:rPr lang="it-IT" sz="2200" spc="-5" dirty="0">
                <a:latin typeface="Verdana"/>
                <a:cs typeface="Verdana"/>
              </a:rPr>
              <a:t>blocchi </a:t>
            </a:r>
            <a:r>
              <a:rPr lang="it-IT" sz="2200" dirty="0">
                <a:latin typeface="Verdana"/>
                <a:cs typeface="Verdana"/>
              </a:rPr>
              <a:t>senza </a:t>
            </a:r>
            <a:r>
              <a:rPr lang="it-IT" sz="2200" spc="-5" dirty="0">
                <a:latin typeface="Verdana"/>
                <a:cs typeface="Verdana"/>
              </a:rPr>
              <a:t>gli  </a:t>
            </a:r>
            <a:r>
              <a:rPr lang="it-IT" sz="2200" dirty="0">
                <a:latin typeface="Verdana"/>
                <a:cs typeface="Verdana"/>
              </a:rPr>
              <a:t>stessi</a:t>
            </a:r>
            <a:r>
              <a:rPr lang="it-IT" sz="2200" spc="-100" dirty="0">
                <a:latin typeface="Verdana"/>
                <a:cs typeface="Verdana"/>
              </a:rPr>
              <a:t> </a:t>
            </a:r>
            <a:r>
              <a:rPr lang="it-IT" sz="2200" dirty="0">
                <a:latin typeface="Verdana"/>
                <a:cs typeface="Verdana"/>
              </a:rPr>
              <a:t>simboli</a:t>
            </a:r>
          </a:p>
          <a:p>
            <a:pPr marL="462280" marR="5080" indent="-449580">
              <a:lnSpc>
                <a:spcPts val="2820"/>
              </a:lnSpc>
              <a:spcBef>
                <a:spcPts val="740"/>
              </a:spcBef>
              <a:tabLst>
                <a:tab pos="355600" algn="l"/>
              </a:tabLst>
            </a:pPr>
            <a:r>
              <a:rPr lang="it-IT" sz="2200" dirty="0">
                <a:latin typeface="Verdana"/>
                <a:cs typeface="Verdana"/>
              </a:rPr>
              <a:t>Viene adottato un </a:t>
            </a:r>
            <a:r>
              <a:rPr lang="it-IT" sz="2200" spc="-5" dirty="0">
                <a:latin typeface="Verdana"/>
                <a:cs typeface="Verdana"/>
              </a:rPr>
              <a:t>linguaggio </a:t>
            </a:r>
            <a:r>
              <a:rPr lang="it-IT" sz="2200" dirty="0">
                <a:latin typeface="Verdana"/>
                <a:cs typeface="Verdana"/>
              </a:rPr>
              <a:t>a metà </a:t>
            </a:r>
            <a:r>
              <a:rPr lang="it-IT" sz="2200" spc="-5" dirty="0">
                <a:latin typeface="Verdana"/>
                <a:cs typeface="Verdana"/>
              </a:rPr>
              <a:t>tra il linguaggio  </a:t>
            </a:r>
            <a:r>
              <a:rPr lang="it-IT" sz="2200" dirty="0">
                <a:latin typeface="Verdana"/>
                <a:cs typeface="Verdana"/>
              </a:rPr>
              <a:t>naturale e </a:t>
            </a:r>
            <a:r>
              <a:rPr lang="it-IT" sz="2200" spc="-5" dirty="0">
                <a:latin typeface="Verdana"/>
                <a:cs typeface="Verdana"/>
              </a:rPr>
              <a:t>quello di</a:t>
            </a:r>
            <a:r>
              <a:rPr lang="it-IT" sz="2200" spc="-90" dirty="0">
                <a:latin typeface="Verdana"/>
                <a:cs typeface="Verdana"/>
              </a:rPr>
              <a:t> </a:t>
            </a:r>
            <a:r>
              <a:rPr lang="it-IT" sz="2200" spc="-5" dirty="0">
                <a:latin typeface="Verdana"/>
                <a:cs typeface="Verdana"/>
              </a:rPr>
              <a:t>programmazione</a:t>
            </a:r>
            <a:endParaRPr lang="it-IT" sz="2200" dirty="0">
              <a:latin typeface="Verdana"/>
              <a:cs typeface="Verdana"/>
            </a:endParaRPr>
          </a:p>
          <a:p>
            <a:pPr marL="462280" marR="60960" indent="-449580">
              <a:lnSpc>
                <a:spcPct val="101499"/>
              </a:lnSpc>
              <a:spcBef>
                <a:spcPts val="465"/>
              </a:spcBef>
              <a:tabLst>
                <a:tab pos="355600" algn="l"/>
              </a:tabLst>
            </a:pPr>
            <a:r>
              <a:rPr lang="it-IT" sz="2200" dirty="0">
                <a:latin typeface="Verdana"/>
                <a:cs typeface="Verdana"/>
              </a:rPr>
              <a:t>Utilizza </a:t>
            </a:r>
            <a:r>
              <a:rPr lang="it-IT" sz="2200" spc="-5" dirty="0">
                <a:latin typeface="Verdana"/>
                <a:cs typeface="Verdana"/>
              </a:rPr>
              <a:t>gli </a:t>
            </a:r>
            <a:r>
              <a:rPr lang="it-IT" sz="2200" dirty="0">
                <a:latin typeface="Verdana"/>
                <a:cs typeface="Verdana"/>
              </a:rPr>
              <a:t>stessi operatori ed espressioni visti </a:t>
            </a:r>
            <a:r>
              <a:rPr lang="it-IT" sz="2200" spc="-5" dirty="0">
                <a:latin typeface="Verdana"/>
                <a:cs typeface="Verdana"/>
              </a:rPr>
              <a:t>per</a:t>
            </a:r>
            <a:r>
              <a:rPr lang="it-IT" sz="2200" spc="-114" dirty="0">
                <a:latin typeface="Verdana"/>
                <a:cs typeface="Verdana"/>
              </a:rPr>
              <a:t> </a:t>
            </a:r>
            <a:r>
              <a:rPr lang="it-IT" sz="2200" spc="-5" dirty="0">
                <a:latin typeface="Verdana"/>
                <a:cs typeface="Verdana"/>
              </a:rPr>
              <a:t>lo  </a:t>
            </a:r>
            <a:r>
              <a:rPr lang="it-IT" sz="2200" dirty="0">
                <a:latin typeface="Verdana"/>
                <a:cs typeface="Verdana"/>
              </a:rPr>
              <a:t>schema a</a:t>
            </a:r>
            <a:r>
              <a:rPr lang="it-IT" sz="2200" spc="-100" dirty="0">
                <a:latin typeface="Verdana"/>
                <a:cs typeface="Verdana"/>
              </a:rPr>
              <a:t> </a:t>
            </a:r>
            <a:r>
              <a:rPr lang="it-IT" sz="2200" spc="-5" dirty="0">
                <a:latin typeface="Verdana"/>
                <a:cs typeface="Verdana"/>
              </a:rPr>
              <a:t>blocchi</a:t>
            </a:r>
            <a:endParaRPr lang="it-IT" sz="2200" dirty="0">
              <a:latin typeface="Verdana"/>
              <a:cs typeface="Verdana"/>
            </a:endParaRPr>
          </a:p>
          <a:p>
            <a:pPr marL="462280" marR="1376045" indent="-449580">
              <a:lnSpc>
                <a:spcPct val="101499"/>
              </a:lnSpc>
              <a:spcBef>
                <a:spcPts val="450"/>
              </a:spcBef>
              <a:tabLst>
                <a:tab pos="355600" algn="l"/>
              </a:tabLst>
            </a:pPr>
            <a:r>
              <a:rPr lang="it-IT" sz="2200" dirty="0">
                <a:latin typeface="Verdana"/>
                <a:cs typeface="Verdana"/>
              </a:rPr>
              <a:t>Le strutture </a:t>
            </a:r>
            <a:r>
              <a:rPr lang="it-IT" sz="2200" spc="-5" dirty="0">
                <a:latin typeface="Verdana"/>
                <a:cs typeface="Verdana"/>
              </a:rPr>
              <a:t>di </a:t>
            </a:r>
            <a:r>
              <a:rPr lang="it-IT" sz="2200" dirty="0">
                <a:latin typeface="Verdana"/>
                <a:cs typeface="Verdana"/>
              </a:rPr>
              <a:t>controllo sono </a:t>
            </a:r>
            <a:r>
              <a:rPr lang="it-IT" sz="2200" spc="-5" dirty="0">
                <a:latin typeface="Verdana"/>
                <a:cs typeface="Verdana"/>
              </a:rPr>
              <a:t>identificate da  </a:t>
            </a:r>
            <a:r>
              <a:rPr lang="it-IT" sz="2200" dirty="0">
                <a:latin typeface="Verdana"/>
                <a:cs typeface="Verdana"/>
              </a:rPr>
              <a:t>opportune </a:t>
            </a:r>
            <a:r>
              <a:rPr lang="it-IT" sz="2200" spc="-5" dirty="0">
                <a:latin typeface="Verdana"/>
                <a:cs typeface="Verdana"/>
              </a:rPr>
              <a:t>parole</a:t>
            </a:r>
            <a:r>
              <a:rPr lang="it-IT" sz="2200" spc="-95" dirty="0">
                <a:latin typeface="Verdana"/>
                <a:cs typeface="Verdana"/>
              </a:rPr>
              <a:t> </a:t>
            </a:r>
            <a:r>
              <a:rPr lang="it-IT" sz="2200" dirty="0">
                <a:latin typeface="Verdana"/>
                <a:cs typeface="Verdana"/>
              </a:rPr>
              <a:t>chiave</a:t>
            </a:r>
          </a:p>
          <a:p>
            <a:pPr marL="0" indent="0">
              <a:buNone/>
            </a:pP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84</a:t>
            </a:fld>
            <a:endParaRPr lang="it-IT" dirty="0"/>
          </a:p>
        </p:txBody>
      </p:sp>
    </p:spTree>
    <p:extLst>
      <p:ext uri="{BB962C8B-B14F-4D97-AF65-F5344CB8AC3E}">
        <p14:creationId xmlns:p14="http://schemas.microsoft.com/office/powerpoint/2010/main" val="410682312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Sequenza</a:t>
            </a: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85</a:t>
            </a:fld>
            <a:endParaRPr lang="it-IT" dirty="0"/>
          </a:p>
        </p:txBody>
      </p:sp>
      <p:sp>
        <p:nvSpPr>
          <p:cNvPr id="5" name="object 5"/>
          <p:cNvSpPr/>
          <p:nvPr/>
        </p:nvSpPr>
        <p:spPr>
          <a:xfrm>
            <a:off x="1157667" y="2672416"/>
            <a:ext cx="2540000" cy="316230"/>
          </a:xfrm>
          <a:custGeom>
            <a:avLst/>
            <a:gdLst/>
            <a:ahLst/>
            <a:cxnLst/>
            <a:rect l="l" t="t" r="r" b="b"/>
            <a:pathLst>
              <a:path w="2540000" h="316229">
                <a:moveTo>
                  <a:pt x="0" y="63190"/>
                </a:moveTo>
                <a:lnTo>
                  <a:pt x="508002" y="0"/>
                </a:lnTo>
                <a:lnTo>
                  <a:pt x="2540003" y="0"/>
                </a:lnTo>
                <a:lnTo>
                  <a:pt x="2540003" y="315920"/>
                </a:lnTo>
                <a:lnTo>
                  <a:pt x="0" y="315920"/>
                </a:lnTo>
                <a:lnTo>
                  <a:pt x="0" y="63190"/>
                </a:lnTo>
                <a:close/>
              </a:path>
            </a:pathLst>
          </a:custGeom>
          <a:solidFill>
            <a:schemeClr val="accent1"/>
          </a:solidFill>
          <a:ln w="12700">
            <a:solidFill>
              <a:srgbClr val="000000"/>
            </a:solidFill>
          </a:ln>
        </p:spPr>
        <p:txBody>
          <a:bodyPr wrap="square" lIns="0" tIns="0" rIns="0" bIns="0" rtlCol="0"/>
          <a:lstStyle/>
          <a:p>
            <a:endParaRPr/>
          </a:p>
        </p:txBody>
      </p:sp>
      <p:sp>
        <p:nvSpPr>
          <p:cNvPr id="6" name="object 6"/>
          <p:cNvSpPr txBox="1"/>
          <p:nvPr/>
        </p:nvSpPr>
        <p:spPr>
          <a:xfrm>
            <a:off x="2074610" y="2755287"/>
            <a:ext cx="697230" cy="224790"/>
          </a:xfrm>
          <a:prstGeom prst="rect">
            <a:avLst/>
          </a:prstGeom>
        </p:spPr>
        <p:txBody>
          <a:bodyPr vert="horz" wrap="square" lIns="0" tIns="0" rIns="0" bIns="0" rtlCol="0">
            <a:spAutoFit/>
          </a:bodyPr>
          <a:lstStyle/>
          <a:p>
            <a:pPr marL="12700">
              <a:lnSpc>
                <a:spcPct val="100000"/>
              </a:lnSpc>
            </a:pPr>
            <a:r>
              <a:rPr sz="1400" spc="-5" dirty="0">
                <a:latin typeface="Arial"/>
                <a:cs typeface="Arial"/>
              </a:rPr>
              <a:t>Leggi(X)</a:t>
            </a:r>
            <a:endParaRPr sz="1400">
              <a:latin typeface="Arial"/>
              <a:cs typeface="Arial"/>
            </a:endParaRPr>
          </a:p>
        </p:txBody>
      </p:sp>
      <p:sp>
        <p:nvSpPr>
          <p:cNvPr id="7" name="object 7"/>
          <p:cNvSpPr/>
          <p:nvPr/>
        </p:nvSpPr>
        <p:spPr>
          <a:xfrm>
            <a:off x="1157667" y="3212166"/>
            <a:ext cx="2540000" cy="316230"/>
          </a:xfrm>
          <a:custGeom>
            <a:avLst/>
            <a:gdLst/>
            <a:ahLst/>
            <a:cxnLst/>
            <a:rect l="l" t="t" r="r" b="b"/>
            <a:pathLst>
              <a:path w="2540000" h="316229">
                <a:moveTo>
                  <a:pt x="0" y="63190"/>
                </a:moveTo>
                <a:lnTo>
                  <a:pt x="508002" y="0"/>
                </a:lnTo>
                <a:lnTo>
                  <a:pt x="2540003" y="0"/>
                </a:lnTo>
                <a:lnTo>
                  <a:pt x="2540003" y="315920"/>
                </a:lnTo>
                <a:lnTo>
                  <a:pt x="0" y="315920"/>
                </a:lnTo>
                <a:lnTo>
                  <a:pt x="0" y="63190"/>
                </a:lnTo>
                <a:close/>
              </a:path>
            </a:pathLst>
          </a:custGeom>
          <a:solidFill>
            <a:schemeClr val="accent1"/>
          </a:solidFill>
          <a:ln w="12700">
            <a:solidFill>
              <a:srgbClr val="000000"/>
            </a:solidFill>
          </a:ln>
        </p:spPr>
        <p:txBody>
          <a:bodyPr wrap="square" lIns="0" tIns="0" rIns="0" bIns="0" rtlCol="0"/>
          <a:lstStyle/>
          <a:p>
            <a:endParaRPr/>
          </a:p>
        </p:txBody>
      </p:sp>
      <p:sp>
        <p:nvSpPr>
          <p:cNvPr id="8" name="object 8"/>
          <p:cNvSpPr txBox="1"/>
          <p:nvPr/>
        </p:nvSpPr>
        <p:spPr>
          <a:xfrm>
            <a:off x="2074610" y="3295037"/>
            <a:ext cx="697230" cy="224790"/>
          </a:xfrm>
          <a:prstGeom prst="rect">
            <a:avLst/>
          </a:prstGeom>
        </p:spPr>
        <p:txBody>
          <a:bodyPr vert="horz" wrap="square" lIns="0" tIns="0" rIns="0" bIns="0" rtlCol="0">
            <a:spAutoFit/>
          </a:bodyPr>
          <a:lstStyle/>
          <a:p>
            <a:pPr marL="12700">
              <a:lnSpc>
                <a:spcPct val="100000"/>
              </a:lnSpc>
            </a:pPr>
            <a:r>
              <a:rPr sz="1400" spc="-5" dirty="0">
                <a:latin typeface="Arial"/>
                <a:cs typeface="Arial"/>
              </a:rPr>
              <a:t>Leggi(Y)</a:t>
            </a:r>
            <a:endParaRPr sz="1400">
              <a:latin typeface="Arial"/>
              <a:cs typeface="Arial"/>
            </a:endParaRPr>
          </a:p>
        </p:txBody>
      </p:sp>
      <p:sp>
        <p:nvSpPr>
          <p:cNvPr id="9" name="object 9"/>
          <p:cNvSpPr/>
          <p:nvPr/>
        </p:nvSpPr>
        <p:spPr>
          <a:xfrm>
            <a:off x="1148142" y="3718586"/>
            <a:ext cx="2557780" cy="316230"/>
          </a:xfrm>
          <a:custGeom>
            <a:avLst/>
            <a:gdLst/>
            <a:ahLst/>
            <a:cxnLst/>
            <a:rect l="l" t="t" r="r" b="b"/>
            <a:pathLst>
              <a:path w="2557779" h="316229">
                <a:moveTo>
                  <a:pt x="0" y="0"/>
                </a:moveTo>
                <a:lnTo>
                  <a:pt x="2557461" y="0"/>
                </a:lnTo>
                <a:lnTo>
                  <a:pt x="2557461" y="315912"/>
                </a:lnTo>
                <a:lnTo>
                  <a:pt x="0" y="315912"/>
                </a:lnTo>
                <a:lnTo>
                  <a:pt x="0" y="0"/>
                </a:lnTo>
                <a:close/>
              </a:path>
            </a:pathLst>
          </a:custGeom>
          <a:solidFill>
            <a:schemeClr val="accent1"/>
          </a:solidFill>
          <a:ln w="12700">
            <a:solidFill>
              <a:srgbClr val="000000"/>
            </a:solidFill>
          </a:ln>
        </p:spPr>
        <p:txBody>
          <a:bodyPr wrap="square" lIns="0" tIns="0" rIns="0" bIns="0" rtlCol="0"/>
          <a:lstStyle/>
          <a:p>
            <a:endParaRPr/>
          </a:p>
        </p:txBody>
      </p:sp>
      <p:sp>
        <p:nvSpPr>
          <p:cNvPr id="10" name="object 10"/>
          <p:cNvSpPr txBox="1"/>
          <p:nvPr/>
        </p:nvSpPr>
        <p:spPr>
          <a:xfrm>
            <a:off x="2166685" y="3769852"/>
            <a:ext cx="514984" cy="215444"/>
          </a:xfrm>
          <a:prstGeom prst="rect">
            <a:avLst/>
          </a:prstGeom>
        </p:spPr>
        <p:txBody>
          <a:bodyPr vert="horz" wrap="square" lIns="0" tIns="0" rIns="0" bIns="0" rtlCol="0">
            <a:spAutoFit/>
          </a:bodyPr>
          <a:lstStyle/>
          <a:p>
            <a:pPr marL="12700">
              <a:lnSpc>
                <a:spcPct val="100000"/>
              </a:lnSpc>
            </a:pPr>
            <a:r>
              <a:rPr sz="1400" dirty="0" smtClean="0">
                <a:latin typeface="Arial"/>
                <a:cs typeface="Arial"/>
              </a:rPr>
              <a:t>SP=0</a:t>
            </a:r>
            <a:endParaRPr sz="1400" dirty="0">
              <a:latin typeface="Arial"/>
              <a:cs typeface="Arial"/>
            </a:endParaRPr>
          </a:p>
        </p:txBody>
      </p:sp>
      <p:sp>
        <p:nvSpPr>
          <p:cNvPr id="11" name="object 11"/>
          <p:cNvSpPr/>
          <p:nvPr/>
        </p:nvSpPr>
        <p:spPr>
          <a:xfrm>
            <a:off x="2427670" y="2988336"/>
            <a:ext cx="0" cy="198755"/>
          </a:xfrm>
          <a:custGeom>
            <a:avLst/>
            <a:gdLst/>
            <a:ahLst/>
            <a:cxnLst/>
            <a:rect l="l" t="t" r="r" b="b"/>
            <a:pathLst>
              <a:path h="198754">
                <a:moveTo>
                  <a:pt x="0" y="0"/>
                </a:moveTo>
                <a:lnTo>
                  <a:pt x="0" y="198430"/>
                </a:lnTo>
              </a:path>
            </a:pathLst>
          </a:custGeom>
          <a:ln w="12700">
            <a:solidFill>
              <a:srgbClr val="000000"/>
            </a:solidFill>
          </a:ln>
        </p:spPr>
        <p:txBody>
          <a:bodyPr wrap="square" lIns="0" tIns="0" rIns="0" bIns="0" rtlCol="0"/>
          <a:lstStyle/>
          <a:p>
            <a:endParaRPr/>
          </a:p>
        </p:txBody>
      </p:sp>
      <p:sp>
        <p:nvSpPr>
          <p:cNvPr id="12" name="object 12"/>
          <p:cNvSpPr/>
          <p:nvPr/>
        </p:nvSpPr>
        <p:spPr>
          <a:xfrm>
            <a:off x="2389570" y="3135969"/>
            <a:ext cx="76200" cy="76200"/>
          </a:xfrm>
          <a:custGeom>
            <a:avLst/>
            <a:gdLst/>
            <a:ahLst/>
            <a:cxnLst/>
            <a:rect l="l" t="t" r="r" b="b"/>
            <a:pathLst>
              <a:path w="76200" h="76200">
                <a:moveTo>
                  <a:pt x="76200" y="0"/>
                </a:moveTo>
                <a:lnTo>
                  <a:pt x="0" y="0"/>
                </a:lnTo>
                <a:lnTo>
                  <a:pt x="38100" y="76200"/>
                </a:lnTo>
                <a:lnTo>
                  <a:pt x="76200" y="0"/>
                </a:lnTo>
                <a:close/>
              </a:path>
            </a:pathLst>
          </a:custGeom>
          <a:solidFill>
            <a:srgbClr val="000000"/>
          </a:solidFill>
        </p:spPr>
        <p:txBody>
          <a:bodyPr wrap="square" lIns="0" tIns="0" rIns="0" bIns="0" rtlCol="0"/>
          <a:lstStyle/>
          <a:p>
            <a:endParaRPr/>
          </a:p>
        </p:txBody>
      </p:sp>
      <p:sp>
        <p:nvSpPr>
          <p:cNvPr id="13" name="object 13"/>
          <p:cNvSpPr/>
          <p:nvPr/>
        </p:nvSpPr>
        <p:spPr>
          <a:xfrm>
            <a:off x="2427670" y="3528086"/>
            <a:ext cx="0" cy="165100"/>
          </a:xfrm>
          <a:custGeom>
            <a:avLst/>
            <a:gdLst/>
            <a:ahLst/>
            <a:cxnLst/>
            <a:rect l="l" t="t" r="r" b="b"/>
            <a:pathLst>
              <a:path h="165100">
                <a:moveTo>
                  <a:pt x="0" y="0"/>
                </a:moveTo>
                <a:lnTo>
                  <a:pt x="0" y="165100"/>
                </a:lnTo>
              </a:path>
            </a:pathLst>
          </a:custGeom>
          <a:ln w="12700">
            <a:solidFill>
              <a:srgbClr val="000000"/>
            </a:solidFill>
          </a:ln>
        </p:spPr>
        <p:txBody>
          <a:bodyPr wrap="square" lIns="0" tIns="0" rIns="0" bIns="0" rtlCol="0"/>
          <a:lstStyle/>
          <a:p>
            <a:endParaRPr/>
          </a:p>
        </p:txBody>
      </p:sp>
      <p:sp>
        <p:nvSpPr>
          <p:cNvPr id="14" name="object 14"/>
          <p:cNvSpPr/>
          <p:nvPr/>
        </p:nvSpPr>
        <p:spPr>
          <a:xfrm>
            <a:off x="2389570" y="3642382"/>
            <a:ext cx="76200" cy="76200"/>
          </a:xfrm>
          <a:custGeom>
            <a:avLst/>
            <a:gdLst/>
            <a:ahLst/>
            <a:cxnLst/>
            <a:rect l="l" t="t" r="r" b="b"/>
            <a:pathLst>
              <a:path w="76200" h="76200">
                <a:moveTo>
                  <a:pt x="76200" y="0"/>
                </a:moveTo>
                <a:lnTo>
                  <a:pt x="0" y="0"/>
                </a:lnTo>
                <a:lnTo>
                  <a:pt x="38100" y="76200"/>
                </a:lnTo>
                <a:lnTo>
                  <a:pt x="76200" y="0"/>
                </a:lnTo>
                <a:close/>
              </a:path>
            </a:pathLst>
          </a:custGeom>
          <a:solidFill>
            <a:srgbClr val="000000"/>
          </a:solidFill>
        </p:spPr>
        <p:txBody>
          <a:bodyPr wrap="square" lIns="0" tIns="0" rIns="0" bIns="0" rtlCol="0"/>
          <a:lstStyle/>
          <a:p>
            <a:endParaRPr/>
          </a:p>
        </p:txBody>
      </p:sp>
      <p:sp>
        <p:nvSpPr>
          <p:cNvPr id="15" name="object 15"/>
          <p:cNvSpPr/>
          <p:nvPr/>
        </p:nvSpPr>
        <p:spPr>
          <a:xfrm>
            <a:off x="4326320" y="3059769"/>
            <a:ext cx="1784350" cy="698500"/>
          </a:xfrm>
          <a:custGeom>
            <a:avLst/>
            <a:gdLst/>
            <a:ahLst/>
            <a:cxnLst/>
            <a:rect l="l" t="t" r="r" b="b"/>
            <a:pathLst>
              <a:path w="1784350" h="698500">
                <a:moveTo>
                  <a:pt x="1338262" y="0"/>
                </a:moveTo>
                <a:lnTo>
                  <a:pt x="1338262" y="174625"/>
                </a:lnTo>
                <a:lnTo>
                  <a:pt x="0" y="174625"/>
                </a:lnTo>
                <a:lnTo>
                  <a:pt x="0" y="523875"/>
                </a:lnTo>
                <a:lnTo>
                  <a:pt x="1338262" y="523875"/>
                </a:lnTo>
                <a:lnTo>
                  <a:pt x="1338262" y="698500"/>
                </a:lnTo>
                <a:lnTo>
                  <a:pt x="1784350" y="349250"/>
                </a:lnTo>
                <a:lnTo>
                  <a:pt x="1338262" y="0"/>
                </a:lnTo>
                <a:close/>
              </a:path>
            </a:pathLst>
          </a:custGeom>
          <a:solidFill>
            <a:srgbClr val="C6E6E9"/>
          </a:solidFill>
        </p:spPr>
        <p:txBody>
          <a:bodyPr wrap="square" lIns="0" tIns="0" rIns="0" bIns="0" rtlCol="0"/>
          <a:lstStyle/>
          <a:p>
            <a:endParaRPr/>
          </a:p>
        </p:txBody>
      </p:sp>
      <p:sp>
        <p:nvSpPr>
          <p:cNvPr id="16" name="object 16"/>
          <p:cNvSpPr/>
          <p:nvPr/>
        </p:nvSpPr>
        <p:spPr>
          <a:xfrm>
            <a:off x="4326321" y="3059766"/>
            <a:ext cx="1784350" cy="698500"/>
          </a:xfrm>
          <a:custGeom>
            <a:avLst/>
            <a:gdLst/>
            <a:ahLst/>
            <a:cxnLst/>
            <a:rect l="l" t="t" r="r" b="b"/>
            <a:pathLst>
              <a:path w="1784350" h="698500">
                <a:moveTo>
                  <a:pt x="0" y="174630"/>
                </a:moveTo>
                <a:lnTo>
                  <a:pt x="1338260" y="174630"/>
                </a:lnTo>
                <a:lnTo>
                  <a:pt x="1338260" y="0"/>
                </a:lnTo>
                <a:lnTo>
                  <a:pt x="1784351" y="349250"/>
                </a:lnTo>
                <a:lnTo>
                  <a:pt x="1338260" y="698500"/>
                </a:lnTo>
                <a:lnTo>
                  <a:pt x="1338260" y="523880"/>
                </a:lnTo>
                <a:lnTo>
                  <a:pt x="0" y="523880"/>
                </a:lnTo>
                <a:lnTo>
                  <a:pt x="0" y="174630"/>
                </a:lnTo>
                <a:close/>
              </a:path>
            </a:pathLst>
          </a:custGeom>
          <a:ln w="12700">
            <a:solidFill>
              <a:srgbClr val="000000"/>
            </a:solidFill>
          </a:ln>
        </p:spPr>
        <p:txBody>
          <a:bodyPr wrap="square" lIns="0" tIns="0" rIns="0" bIns="0" rtlCol="0"/>
          <a:lstStyle/>
          <a:p>
            <a:endParaRPr/>
          </a:p>
        </p:txBody>
      </p:sp>
      <p:sp>
        <p:nvSpPr>
          <p:cNvPr id="17" name="object 17"/>
          <p:cNvSpPr txBox="1"/>
          <p:nvPr/>
        </p:nvSpPr>
        <p:spPr>
          <a:xfrm>
            <a:off x="6406898" y="2646333"/>
            <a:ext cx="1244600" cy="1397635"/>
          </a:xfrm>
          <a:prstGeom prst="rect">
            <a:avLst/>
          </a:prstGeom>
        </p:spPr>
        <p:txBody>
          <a:bodyPr vert="horz" wrap="square" lIns="0" tIns="0" rIns="0" bIns="0" rtlCol="0">
            <a:spAutoFit/>
          </a:bodyPr>
          <a:lstStyle/>
          <a:p>
            <a:pPr marL="12700" marR="5080" algn="just">
              <a:lnSpc>
                <a:spcPct val="149600"/>
              </a:lnSpc>
            </a:pPr>
            <a:r>
              <a:rPr sz="2000" spc="-5" dirty="0">
                <a:latin typeface="Courier New"/>
                <a:cs typeface="Courier New"/>
              </a:rPr>
              <a:t>leggi(x)  leggi(y)  </a:t>
            </a:r>
            <a:r>
              <a:rPr sz="2000" spc="-5" dirty="0" err="1">
                <a:latin typeface="Courier New"/>
                <a:cs typeface="Courier New"/>
              </a:rPr>
              <a:t>sp</a:t>
            </a:r>
            <a:r>
              <a:rPr sz="2000" spc="-5" dirty="0">
                <a:latin typeface="Courier New"/>
                <a:cs typeface="Courier New"/>
              </a:rPr>
              <a:t> </a:t>
            </a:r>
            <a:r>
              <a:rPr sz="2000" spc="-5" dirty="0" smtClean="0">
                <a:latin typeface="Courier New"/>
                <a:cs typeface="Courier New"/>
              </a:rPr>
              <a:t>=</a:t>
            </a:r>
            <a:r>
              <a:rPr sz="2000" spc="-95" dirty="0" smtClean="0">
                <a:latin typeface="Courier New"/>
                <a:cs typeface="Courier New"/>
              </a:rPr>
              <a:t> </a:t>
            </a:r>
            <a:r>
              <a:rPr sz="2000" dirty="0">
                <a:latin typeface="Courier New"/>
                <a:cs typeface="Courier New"/>
              </a:rPr>
              <a:t>0</a:t>
            </a:r>
          </a:p>
        </p:txBody>
      </p:sp>
    </p:spTree>
    <p:extLst>
      <p:ext uri="{BB962C8B-B14F-4D97-AF65-F5344CB8AC3E}">
        <p14:creationId xmlns:p14="http://schemas.microsoft.com/office/powerpoint/2010/main" val="82071294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28651" y="365128"/>
            <a:ext cx="7886699" cy="844547"/>
          </a:xfrm>
        </p:spPr>
        <p:txBody>
          <a:bodyPr>
            <a:normAutofit fontScale="90000"/>
          </a:bodyPr>
          <a:lstStyle/>
          <a:p>
            <a:r>
              <a:rPr lang="it-IT" dirty="0" smtClean="0"/>
              <a:t>Selezione </a:t>
            </a:r>
            <a:r>
              <a:rPr lang="it-IT" spc="-5" dirty="0" err="1" smtClean="0">
                <a:latin typeface="Courier New"/>
                <a:cs typeface="Courier New"/>
              </a:rPr>
              <a:t>if</a:t>
            </a:r>
            <a:r>
              <a:rPr lang="it-IT" spc="-5" dirty="0" smtClean="0">
                <a:latin typeface="Courier New"/>
                <a:cs typeface="Courier New"/>
              </a:rPr>
              <a:t>-</a:t>
            </a:r>
            <a:r>
              <a:rPr lang="it-IT" spc="-5" dirty="0" err="1" smtClean="0">
                <a:latin typeface="Courier New"/>
                <a:cs typeface="Courier New"/>
              </a:rPr>
              <a:t>then</a:t>
            </a:r>
            <a:r>
              <a:rPr lang="it-IT" spc="-5" dirty="0" smtClean="0">
                <a:latin typeface="Courier New"/>
                <a:cs typeface="Courier New"/>
              </a:rPr>
              <a:t>-else</a:t>
            </a: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86</a:t>
            </a:fld>
            <a:endParaRPr lang="it-IT" dirty="0"/>
          </a:p>
        </p:txBody>
      </p:sp>
      <p:sp>
        <p:nvSpPr>
          <p:cNvPr id="65" name="object 4"/>
          <p:cNvSpPr/>
          <p:nvPr/>
        </p:nvSpPr>
        <p:spPr>
          <a:xfrm>
            <a:off x="990798" y="2923777"/>
            <a:ext cx="0" cy="454025"/>
          </a:xfrm>
          <a:custGeom>
            <a:avLst/>
            <a:gdLst/>
            <a:ahLst/>
            <a:cxnLst/>
            <a:rect l="l" t="t" r="r" b="b"/>
            <a:pathLst>
              <a:path h="454025">
                <a:moveTo>
                  <a:pt x="0" y="0"/>
                </a:moveTo>
                <a:lnTo>
                  <a:pt x="0" y="454030"/>
                </a:lnTo>
              </a:path>
            </a:pathLst>
          </a:custGeom>
          <a:ln w="12700">
            <a:solidFill>
              <a:srgbClr val="000000"/>
            </a:solidFill>
          </a:ln>
        </p:spPr>
        <p:txBody>
          <a:bodyPr wrap="square" lIns="0" tIns="0" rIns="0" bIns="0" rtlCol="0"/>
          <a:lstStyle/>
          <a:p>
            <a:endParaRPr/>
          </a:p>
        </p:txBody>
      </p:sp>
      <p:sp>
        <p:nvSpPr>
          <p:cNvPr id="66" name="object 5"/>
          <p:cNvSpPr/>
          <p:nvPr/>
        </p:nvSpPr>
        <p:spPr>
          <a:xfrm>
            <a:off x="990798" y="3365537"/>
            <a:ext cx="1863725" cy="0"/>
          </a:xfrm>
          <a:custGeom>
            <a:avLst/>
            <a:gdLst/>
            <a:ahLst/>
            <a:cxnLst/>
            <a:rect l="l" t="t" r="r" b="b"/>
            <a:pathLst>
              <a:path w="1863725">
                <a:moveTo>
                  <a:pt x="0" y="0"/>
                </a:moveTo>
                <a:lnTo>
                  <a:pt x="1863431" y="0"/>
                </a:lnTo>
              </a:path>
            </a:pathLst>
          </a:custGeom>
          <a:ln w="12700">
            <a:solidFill>
              <a:srgbClr val="000000"/>
            </a:solidFill>
          </a:ln>
        </p:spPr>
        <p:txBody>
          <a:bodyPr wrap="square" lIns="0" tIns="0" rIns="0" bIns="0" rtlCol="0"/>
          <a:lstStyle/>
          <a:p>
            <a:endParaRPr/>
          </a:p>
        </p:txBody>
      </p:sp>
      <p:sp>
        <p:nvSpPr>
          <p:cNvPr id="67" name="object 6"/>
          <p:cNvSpPr/>
          <p:nvPr/>
        </p:nvSpPr>
        <p:spPr>
          <a:xfrm>
            <a:off x="990798" y="2923777"/>
            <a:ext cx="2574925" cy="0"/>
          </a:xfrm>
          <a:custGeom>
            <a:avLst/>
            <a:gdLst/>
            <a:ahLst/>
            <a:cxnLst/>
            <a:rect l="l" t="t" r="r" b="b"/>
            <a:pathLst>
              <a:path w="2574925">
                <a:moveTo>
                  <a:pt x="0" y="0"/>
                </a:moveTo>
                <a:lnTo>
                  <a:pt x="2574921" y="0"/>
                </a:lnTo>
              </a:path>
            </a:pathLst>
          </a:custGeom>
          <a:ln w="12700">
            <a:solidFill>
              <a:srgbClr val="000000"/>
            </a:solidFill>
          </a:ln>
        </p:spPr>
        <p:txBody>
          <a:bodyPr wrap="square" lIns="0" tIns="0" rIns="0" bIns="0" rtlCol="0"/>
          <a:lstStyle/>
          <a:p>
            <a:endParaRPr/>
          </a:p>
        </p:txBody>
      </p:sp>
      <p:sp>
        <p:nvSpPr>
          <p:cNvPr id="68" name="object 7"/>
          <p:cNvSpPr/>
          <p:nvPr/>
        </p:nvSpPr>
        <p:spPr>
          <a:xfrm>
            <a:off x="2854230" y="3193747"/>
            <a:ext cx="0" cy="172085"/>
          </a:xfrm>
          <a:custGeom>
            <a:avLst/>
            <a:gdLst/>
            <a:ahLst/>
            <a:cxnLst/>
            <a:rect l="l" t="t" r="r" b="b"/>
            <a:pathLst>
              <a:path h="172085">
                <a:moveTo>
                  <a:pt x="0" y="171790"/>
                </a:moveTo>
                <a:lnTo>
                  <a:pt x="0" y="0"/>
                </a:lnTo>
              </a:path>
            </a:pathLst>
          </a:custGeom>
          <a:ln w="12700">
            <a:solidFill>
              <a:srgbClr val="000000"/>
            </a:solidFill>
          </a:ln>
        </p:spPr>
        <p:txBody>
          <a:bodyPr wrap="square" lIns="0" tIns="0" rIns="0" bIns="0" rtlCol="0"/>
          <a:lstStyle/>
          <a:p>
            <a:endParaRPr/>
          </a:p>
        </p:txBody>
      </p:sp>
      <p:sp>
        <p:nvSpPr>
          <p:cNvPr id="69" name="object 8"/>
          <p:cNvSpPr/>
          <p:nvPr/>
        </p:nvSpPr>
        <p:spPr>
          <a:xfrm>
            <a:off x="2854230" y="3095577"/>
            <a:ext cx="678180" cy="123189"/>
          </a:xfrm>
          <a:custGeom>
            <a:avLst/>
            <a:gdLst/>
            <a:ahLst/>
            <a:cxnLst/>
            <a:rect l="l" t="t" r="r" b="b"/>
            <a:pathLst>
              <a:path w="678179" h="123189">
                <a:moveTo>
                  <a:pt x="0" y="122710"/>
                </a:moveTo>
                <a:lnTo>
                  <a:pt x="677610" y="0"/>
                </a:lnTo>
              </a:path>
            </a:pathLst>
          </a:custGeom>
          <a:ln w="12700">
            <a:solidFill>
              <a:srgbClr val="000000"/>
            </a:solidFill>
          </a:ln>
        </p:spPr>
        <p:txBody>
          <a:bodyPr wrap="square" lIns="0" tIns="0" rIns="0" bIns="0" rtlCol="0"/>
          <a:lstStyle/>
          <a:p>
            <a:endParaRPr/>
          </a:p>
        </p:txBody>
      </p:sp>
      <p:sp>
        <p:nvSpPr>
          <p:cNvPr id="70" name="object 9"/>
          <p:cNvSpPr txBox="1"/>
          <p:nvPr/>
        </p:nvSpPr>
        <p:spPr>
          <a:xfrm>
            <a:off x="1846667" y="3027780"/>
            <a:ext cx="795655" cy="224790"/>
          </a:xfrm>
          <a:prstGeom prst="rect">
            <a:avLst/>
          </a:prstGeom>
        </p:spPr>
        <p:txBody>
          <a:bodyPr vert="horz" wrap="square" lIns="0" tIns="0" rIns="0" bIns="0" rtlCol="0">
            <a:spAutoFit/>
          </a:bodyPr>
          <a:lstStyle/>
          <a:p>
            <a:pPr marL="12700">
              <a:lnSpc>
                <a:spcPct val="100000"/>
              </a:lnSpc>
            </a:pPr>
            <a:r>
              <a:rPr sz="1400" dirty="0">
                <a:latin typeface="Arial"/>
                <a:cs typeface="Arial"/>
              </a:rPr>
              <a:t>Scrivi</a:t>
            </a:r>
            <a:r>
              <a:rPr sz="1400" spc="-105" dirty="0">
                <a:latin typeface="Arial"/>
                <a:cs typeface="Arial"/>
              </a:rPr>
              <a:t> </a:t>
            </a:r>
            <a:r>
              <a:rPr sz="1400" dirty="0">
                <a:latin typeface="Arial"/>
                <a:cs typeface="Arial"/>
              </a:rPr>
              <a:t>(W)</a:t>
            </a:r>
            <a:endParaRPr sz="1400">
              <a:latin typeface="Arial"/>
              <a:cs typeface="Arial"/>
            </a:endParaRPr>
          </a:p>
        </p:txBody>
      </p:sp>
      <p:sp>
        <p:nvSpPr>
          <p:cNvPr id="71" name="object 10"/>
          <p:cNvSpPr/>
          <p:nvPr/>
        </p:nvSpPr>
        <p:spPr>
          <a:xfrm>
            <a:off x="3548260" y="2936477"/>
            <a:ext cx="0" cy="160655"/>
          </a:xfrm>
          <a:custGeom>
            <a:avLst/>
            <a:gdLst/>
            <a:ahLst/>
            <a:cxnLst/>
            <a:rect l="l" t="t" r="r" b="b"/>
            <a:pathLst>
              <a:path h="160654">
                <a:moveTo>
                  <a:pt x="0" y="0"/>
                </a:moveTo>
                <a:lnTo>
                  <a:pt x="0" y="160340"/>
                </a:lnTo>
              </a:path>
            </a:pathLst>
          </a:custGeom>
          <a:ln w="12700">
            <a:solidFill>
              <a:srgbClr val="000000"/>
            </a:solidFill>
          </a:ln>
        </p:spPr>
        <p:txBody>
          <a:bodyPr wrap="square" lIns="0" tIns="0" rIns="0" bIns="0" rtlCol="0"/>
          <a:lstStyle/>
          <a:p>
            <a:endParaRPr/>
          </a:p>
        </p:txBody>
      </p:sp>
      <p:sp>
        <p:nvSpPr>
          <p:cNvPr id="72" name="object 11"/>
          <p:cNvSpPr/>
          <p:nvPr/>
        </p:nvSpPr>
        <p:spPr>
          <a:xfrm>
            <a:off x="2703709" y="2277667"/>
            <a:ext cx="1440180" cy="317500"/>
          </a:xfrm>
          <a:custGeom>
            <a:avLst/>
            <a:gdLst/>
            <a:ahLst/>
            <a:cxnLst/>
            <a:rect l="l" t="t" r="r" b="b"/>
            <a:pathLst>
              <a:path w="1440179" h="317500">
                <a:moveTo>
                  <a:pt x="0" y="0"/>
                </a:moveTo>
                <a:lnTo>
                  <a:pt x="1439860" y="0"/>
                </a:lnTo>
                <a:lnTo>
                  <a:pt x="1439860" y="317500"/>
                </a:lnTo>
                <a:lnTo>
                  <a:pt x="0" y="317500"/>
                </a:lnTo>
                <a:lnTo>
                  <a:pt x="0" y="0"/>
                </a:lnTo>
                <a:close/>
              </a:path>
            </a:pathLst>
          </a:custGeom>
          <a:ln w="12700">
            <a:solidFill>
              <a:srgbClr val="000000"/>
            </a:solidFill>
          </a:ln>
        </p:spPr>
        <p:txBody>
          <a:bodyPr wrap="square" lIns="0" tIns="0" rIns="0" bIns="0" rtlCol="0"/>
          <a:lstStyle/>
          <a:p>
            <a:endParaRPr/>
          </a:p>
        </p:txBody>
      </p:sp>
      <p:sp>
        <p:nvSpPr>
          <p:cNvPr id="73" name="object 12"/>
          <p:cNvSpPr txBox="1"/>
          <p:nvPr/>
        </p:nvSpPr>
        <p:spPr>
          <a:xfrm>
            <a:off x="3023754" y="2329738"/>
            <a:ext cx="798195" cy="224790"/>
          </a:xfrm>
          <a:prstGeom prst="rect">
            <a:avLst/>
          </a:prstGeom>
        </p:spPr>
        <p:txBody>
          <a:bodyPr vert="horz" wrap="square" lIns="0" tIns="0" rIns="0" bIns="0" rtlCol="0">
            <a:spAutoFit/>
          </a:bodyPr>
          <a:lstStyle/>
          <a:p>
            <a:pPr marL="12700">
              <a:lnSpc>
                <a:spcPct val="100000"/>
              </a:lnSpc>
            </a:pPr>
            <a:r>
              <a:rPr sz="1400" dirty="0">
                <a:latin typeface="Arial"/>
                <a:cs typeface="Arial"/>
              </a:rPr>
              <a:t>W = X *</a:t>
            </a:r>
            <a:r>
              <a:rPr sz="1400" spc="-125" dirty="0">
                <a:latin typeface="Arial"/>
                <a:cs typeface="Arial"/>
              </a:rPr>
              <a:t> </a:t>
            </a:r>
            <a:r>
              <a:rPr sz="1400" dirty="0">
                <a:latin typeface="Arial"/>
                <a:cs typeface="Arial"/>
              </a:rPr>
              <a:t>Y</a:t>
            </a:r>
            <a:endParaRPr sz="1400">
              <a:latin typeface="Arial"/>
              <a:cs typeface="Arial"/>
            </a:endParaRPr>
          </a:p>
        </p:txBody>
      </p:sp>
      <p:sp>
        <p:nvSpPr>
          <p:cNvPr id="74" name="object 13"/>
          <p:cNvSpPr/>
          <p:nvPr/>
        </p:nvSpPr>
        <p:spPr>
          <a:xfrm>
            <a:off x="2227459" y="3390507"/>
            <a:ext cx="0" cy="244475"/>
          </a:xfrm>
          <a:custGeom>
            <a:avLst/>
            <a:gdLst/>
            <a:ahLst/>
            <a:cxnLst/>
            <a:rect l="l" t="t" r="r" b="b"/>
            <a:pathLst>
              <a:path h="244475">
                <a:moveTo>
                  <a:pt x="0" y="0"/>
                </a:moveTo>
                <a:lnTo>
                  <a:pt x="0" y="244470"/>
                </a:lnTo>
              </a:path>
            </a:pathLst>
          </a:custGeom>
          <a:ln w="12700">
            <a:solidFill>
              <a:srgbClr val="000000"/>
            </a:solidFill>
          </a:ln>
        </p:spPr>
        <p:txBody>
          <a:bodyPr wrap="square" lIns="0" tIns="0" rIns="0" bIns="0" rtlCol="0"/>
          <a:lstStyle/>
          <a:p>
            <a:endParaRPr/>
          </a:p>
        </p:txBody>
      </p:sp>
      <p:sp>
        <p:nvSpPr>
          <p:cNvPr id="75" name="object 14"/>
          <p:cNvSpPr/>
          <p:nvPr/>
        </p:nvSpPr>
        <p:spPr>
          <a:xfrm>
            <a:off x="2189364" y="3584180"/>
            <a:ext cx="76200" cy="76200"/>
          </a:xfrm>
          <a:custGeom>
            <a:avLst/>
            <a:gdLst/>
            <a:ahLst/>
            <a:cxnLst/>
            <a:rect l="l" t="t" r="r" b="b"/>
            <a:pathLst>
              <a:path w="76200" h="76200">
                <a:moveTo>
                  <a:pt x="76200" y="0"/>
                </a:moveTo>
                <a:lnTo>
                  <a:pt x="0" y="0"/>
                </a:lnTo>
                <a:lnTo>
                  <a:pt x="38100" y="76200"/>
                </a:lnTo>
                <a:lnTo>
                  <a:pt x="76200" y="0"/>
                </a:lnTo>
                <a:close/>
              </a:path>
            </a:pathLst>
          </a:custGeom>
          <a:solidFill>
            <a:srgbClr val="000000"/>
          </a:solidFill>
        </p:spPr>
        <p:txBody>
          <a:bodyPr wrap="square" lIns="0" tIns="0" rIns="0" bIns="0" rtlCol="0"/>
          <a:lstStyle/>
          <a:p>
            <a:endParaRPr/>
          </a:p>
        </p:txBody>
      </p:sp>
      <p:sp>
        <p:nvSpPr>
          <p:cNvPr id="76" name="object 15"/>
          <p:cNvSpPr/>
          <p:nvPr/>
        </p:nvSpPr>
        <p:spPr>
          <a:xfrm>
            <a:off x="2216799" y="1341046"/>
            <a:ext cx="4445" cy="243204"/>
          </a:xfrm>
          <a:custGeom>
            <a:avLst/>
            <a:gdLst/>
            <a:ahLst/>
            <a:cxnLst/>
            <a:rect l="l" t="t" r="r" b="b"/>
            <a:pathLst>
              <a:path w="4444" h="243205">
                <a:moveTo>
                  <a:pt x="4310" y="0"/>
                </a:moveTo>
                <a:lnTo>
                  <a:pt x="0" y="242890"/>
                </a:lnTo>
              </a:path>
            </a:pathLst>
          </a:custGeom>
          <a:ln w="12700">
            <a:solidFill>
              <a:srgbClr val="000000"/>
            </a:solidFill>
          </a:ln>
        </p:spPr>
        <p:txBody>
          <a:bodyPr wrap="square" lIns="0" tIns="0" rIns="0" bIns="0" rtlCol="0"/>
          <a:lstStyle/>
          <a:p>
            <a:endParaRPr/>
          </a:p>
        </p:txBody>
      </p:sp>
      <p:sp>
        <p:nvSpPr>
          <p:cNvPr id="77" name="object 16"/>
          <p:cNvSpPr/>
          <p:nvPr/>
        </p:nvSpPr>
        <p:spPr>
          <a:xfrm>
            <a:off x="2179610" y="1532470"/>
            <a:ext cx="76200" cy="77470"/>
          </a:xfrm>
          <a:custGeom>
            <a:avLst/>
            <a:gdLst/>
            <a:ahLst/>
            <a:cxnLst/>
            <a:rect l="l" t="t" r="r" b="b"/>
            <a:pathLst>
              <a:path w="76200" h="77469">
                <a:moveTo>
                  <a:pt x="0" y="0"/>
                </a:moveTo>
                <a:lnTo>
                  <a:pt x="36741" y="76860"/>
                </a:lnTo>
                <a:lnTo>
                  <a:pt x="76187" y="1346"/>
                </a:lnTo>
                <a:lnTo>
                  <a:pt x="0" y="0"/>
                </a:lnTo>
                <a:close/>
              </a:path>
            </a:pathLst>
          </a:custGeom>
          <a:solidFill>
            <a:srgbClr val="000000"/>
          </a:solidFill>
        </p:spPr>
        <p:txBody>
          <a:bodyPr wrap="square" lIns="0" tIns="0" rIns="0" bIns="0" rtlCol="0"/>
          <a:lstStyle/>
          <a:p>
            <a:endParaRPr/>
          </a:p>
        </p:txBody>
      </p:sp>
      <p:sp>
        <p:nvSpPr>
          <p:cNvPr id="78" name="object 17"/>
          <p:cNvSpPr/>
          <p:nvPr/>
        </p:nvSpPr>
        <p:spPr>
          <a:xfrm>
            <a:off x="1005086" y="1609336"/>
            <a:ext cx="2421255" cy="298450"/>
          </a:xfrm>
          <a:custGeom>
            <a:avLst/>
            <a:gdLst/>
            <a:ahLst/>
            <a:cxnLst/>
            <a:rect l="l" t="t" r="r" b="b"/>
            <a:pathLst>
              <a:path w="2421254" h="298450">
                <a:moveTo>
                  <a:pt x="0" y="149220"/>
                </a:moveTo>
                <a:lnTo>
                  <a:pt x="484192" y="0"/>
                </a:lnTo>
                <a:lnTo>
                  <a:pt x="1936753" y="0"/>
                </a:lnTo>
                <a:lnTo>
                  <a:pt x="2420933" y="149220"/>
                </a:lnTo>
                <a:lnTo>
                  <a:pt x="1936753" y="298440"/>
                </a:lnTo>
                <a:lnTo>
                  <a:pt x="484192" y="298440"/>
                </a:lnTo>
                <a:lnTo>
                  <a:pt x="0" y="149220"/>
                </a:lnTo>
                <a:close/>
              </a:path>
            </a:pathLst>
          </a:custGeom>
          <a:ln w="12700">
            <a:solidFill>
              <a:srgbClr val="000000"/>
            </a:solidFill>
          </a:ln>
        </p:spPr>
        <p:txBody>
          <a:bodyPr wrap="square" lIns="0" tIns="0" rIns="0" bIns="0" rtlCol="0"/>
          <a:lstStyle/>
          <a:p>
            <a:endParaRPr/>
          </a:p>
        </p:txBody>
      </p:sp>
      <p:sp>
        <p:nvSpPr>
          <p:cNvPr id="79" name="object 18"/>
          <p:cNvSpPr txBox="1"/>
          <p:nvPr/>
        </p:nvSpPr>
        <p:spPr>
          <a:xfrm>
            <a:off x="1555316" y="1651875"/>
            <a:ext cx="1568883" cy="215444"/>
          </a:xfrm>
          <a:prstGeom prst="rect">
            <a:avLst/>
          </a:prstGeom>
        </p:spPr>
        <p:txBody>
          <a:bodyPr vert="horz" wrap="square" lIns="0" tIns="0" rIns="0" bIns="0" rtlCol="0">
            <a:spAutoFit/>
          </a:bodyPr>
          <a:lstStyle/>
          <a:p>
            <a:pPr marL="12700">
              <a:lnSpc>
                <a:spcPct val="100000"/>
              </a:lnSpc>
            </a:pPr>
            <a:r>
              <a:rPr sz="1400" dirty="0">
                <a:latin typeface="Arial"/>
                <a:cs typeface="Arial"/>
              </a:rPr>
              <a:t>X </a:t>
            </a:r>
            <a:r>
              <a:rPr lang="it-IT" sz="1400" dirty="0" smtClean="0">
                <a:latin typeface="Arial"/>
                <a:cs typeface="Arial"/>
              </a:rPr>
              <a:t>&lt;&gt;</a:t>
            </a:r>
            <a:r>
              <a:rPr sz="1400" dirty="0" smtClean="0">
                <a:latin typeface="Arial"/>
                <a:cs typeface="Arial"/>
              </a:rPr>
              <a:t> </a:t>
            </a:r>
            <a:r>
              <a:rPr sz="1400" dirty="0">
                <a:latin typeface="Arial"/>
                <a:cs typeface="Arial"/>
              </a:rPr>
              <a:t>0 AND Y </a:t>
            </a:r>
            <a:r>
              <a:rPr lang="it-IT" sz="1400" dirty="0" smtClean="0">
                <a:latin typeface="Arial"/>
                <a:cs typeface="Arial"/>
              </a:rPr>
              <a:t>&lt;&gt;</a:t>
            </a:r>
            <a:r>
              <a:rPr sz="1400" spc="-229" dirty="0" smtClean="0">
                <a:latin typeface="Arial"/>
                <a:cs typeface="Arial"/>
              </a:rPr>
              <a:t> </a:t>
            </a:r>
            <a:r>
              <a:rPr sz="1400" dirty="0">
                <a:latin typeface="Arial"/>
                <a:cs typeface="Arial"/>
              </a:rPr>
              <a:t>0</a:t>
            </a:r>
          </a:p>
        </p:txBody>
      </p:sp>
      <p:sp>
        <p:nvSpPr>
          <p:cNvPr id="80" name="object 19"/>
          <p:cNvSpPr/>
          <p:nvPr/>
        </p:nvSpPr>
        <p:spPr>
          <a:xfrm>
            <a:off x="3424520" y="1758556"/>
            <a:ext cx="1905" cy="494030"/>
          </a:xfrm>
          <a:custGeom>
            <a:avLst/>
            <a:gdLst/>
            <a:ahLst/>
            <a:cxnLst/>
            <a:rect l="l" t="t" r="r" b="b"/>
            <a:pathLst>
              <a:path w="1904" h="494030">
                <a:moveTo>
                  <a:pt x="1500" y="0"/>
                </a:moveTo>
                <a:lnTo>
                  <a:pt x="0" y="493710"/>
                </a:lnTo>
              </a:path>
            </a:pathLst>
          </a:custGeom>
          <a:ln w="12700">
            <a:solidFill>
              <a:srgbClr val="000000"/>
            </a:solidFill>
          </a:ln>
        </p:spPr>
        <p:txBody>
          <a:bodyPr wrap="square" lIns="0" tIns="0" rIns="0" bIns="0" rtlCol="0"/>
          <a:lstStyle/>
          <a:p>
            <a:endParaRPr/>
          </a:p>
        </p:txBody>
      </p:sp>
      <p:sp>
        <p:nvSpPr>
          <p:cNvPr id="81" name="object 20"/>
          <p:cNvSpPr/>
          <p:nvPr/>
        </p:nvSpPr>
        <p:spPr>
          <a:xfrm>
            <a:off x="3386568" y="2201353"/>
            <a:ext cx="76200" cy="76835"/>
          </a:xfrm>
          <a:custGeom>
            <a:avLst/>
            <a:gdLst/>
            <a:ahLst/>
            <a:cxnLst/>
            <a:rect l="l" t="t" r="r" b="b"/>
            <a:pathLst>
              <a:path w="76200" h="76835">
                <a:moveTo>
                  <a:pt x="0" y="0"/>
                </a:moveTo>
                <a:lnTo>
                  <a:pt x="37871" y="76314"/>
                </a:lnTo>
                <a:lnTo>
                  <a:pt x="76200" y="228"/>
                </a:lnTo>
                <a:lnTo>
                  <a:pt x="0" y="0"/>
                </a:lnTo>
                <a:close/>
              </a:path>
            </a:pathLst>
          </a:custGeom>
          <a:solidFill>
            <a:srgbClr val="000000"/>
          </a:solidFill>
        </p:spPr>
        <p:txBody>
          <a:bodyPr wrap="square" lIns="0" tIns="0" rIns="0" bIns="0" rtlCol="0"/>
          <a:lstStyle/>
          <a:p>
            <a:endParaRPr/>
          </a:p>
        </p:txBody>
      </p:sp>
      <p:sp>
        <p:nvSpPr>
          <p:cNvPr id="82" name="object 21"/>
          <p:cNvSpPr/>
          <p:nvPr/>
        </p:nvSpPr>
        <p:spPr>
          <a:xfrm>
            <a:off x="287536" y="2277667"/>
            <a:ext cx="1440180" cy="317500"/>
          </a:xfrm>
          <a:custGeom>
            <a:avLst/>
            <a:gdLst/>
            <a:ahLst/>
            <a:cxnLst/>
            <a:rect l="l" t="t" r="r" b="b"/>
            <a:pathLst>
              <a:path w="1440180" h="317500">
                <a:moveTo>
                  <a:pt x="0" y="0"/>
                </a:moveTo>
                <a:lnTo>
                  <a:pt x="1439860" y="0"/>
                </a:lnTo>
                <a:lnTo>
                  <a:pt x="1439860" y="317500"/>
                </a:lnTo>
                <a:lnTo>
                  <a:pt x="0" y="317500"/>
                </a:lnTo>
                <a:lnTo>
                  <a:pt x="0" y="0"/>
                </a:lnTo>
                <a:close/>
              </a:path>
            </a:pathLst>
          </a:custGeom>
          <a:ln w="12700">
            <a:solidFill>
              <a:srgbClr val="000000"/>
            </a:solidFill>
          </a:ln>
        </p:spPr>
        <p:txBody>
          <a:bodyPr wrap="square" lIns="0" tIns="0" rIns="0" bIns="0" rtlCol="0"/>
          <a:lstStyle/>
          <a:p>
            <a:endParaRPr/>
          </a:p>
        </p:txBody>
      </p:sp>
      <p:sp>
        <p:nvSpPr>
          <p:cNvPr id="83" name="object 22"/>
          <p:cNvSpPr txBox="1"/>
          <p:nvPr/>
        </p:nvSpPr>
        <p:spPr>
          <a:xfrm>
            <a:off x="759979" y="2329738"/>
            <a:ext cx="495300" cy="224790"/>
          </a:xfrm>
          <a:prstGeom prst="rect">
            <a:avLst/>
          </a:prstGeom>
        </p:spPr>
        <p:txBody>
          <a:bodyPr vert="horz" wrap="square" lIns="0" tIns="0" rIns="0" bIns="0" rtlCol="0">
            <a:spAutoFit/>
          </a:bodyPr>
          <a:lstStyle/>
          <a:p>
            <a:pPr marL="12700">
              <a:lnSpc>
                <a:spcPct val="100000"/>
              </a:lnSpc>
            </a:pPr>
            <a:r>
              <a:rPr sz="1400" dirty="0">
                <a:latin typeface="Arial"/>
                <a:cs typeface="Arial"/>
              </a:rPr>
              <a:t>W =</a:t>
            </a:r>
            <a:r>
              <a:rPr sz="1400" spc="-100" dirty="0">
                <a:latin typeface="Arial"/>
                <a:cs typeface="Arial"/>
              </a:rPr>
              <a:t> </a:t>
            </a:r>
            <a:r>
              <a:rPr sz="1400" dirty="0">
                <a:latin typeface="Arial"/>
                <a:cs typeface="Arial"/>
              </a:rPr>
              <a:t>0</a:t>
            </a:r>
            <a:endParaRPr sz="1400">
              <a:latin typeface="Arial"/>
              <a:cs typeface="Arial"/>
            </a:endParaRPr>
          </a:p>
        </p:txBody>
      </p:sp>
      <p:sp>
        <p:nvSpPr>
          <p:cNvPr id="84" name="object 23"/>
          <p:cNvSpPr/>
          <p:nvPr/>
        </p:nvSpPr>
        <p:spPr>
          <a:xfrm>
            <a:off x="1005086" y="1758556"/>
            <a:ext cx="3175" cy="494030"/>
          </a:xfrm>
          <a:custGeom>
            <a:avLst/>
            <a:gdLst/>
            <a:ahLst/>
            <a:cxnLst/>
            <a:rect l="l" t="t" r="r" b="b"/>
            <a:pathLst>
              <a:path w="3175" h="494030">
                <a:moveTo>
                  <a:pt x="0" y="0"/>
                </a:moveTo>
                <a:lnTo>
                  <a:pt x="3019" y="493710"/>
                </a:lnTo>
              </a:path>
            </a:pathLst>
          </a:custGeom>
          <a:ln w="12700">
            <a:solidFill>
              <a:srgbClr val="000000"/>
            </a:solidFill>
          </a:ln>
        </p:spPr>
        <p:txBody>
          <a:bodyPr wrap="square" lIns="0" tIns="0" rIns="0" bIns="0" rtlCol="0"/>
          <a:lstStyle/>
          <a:p>
            <a:endParaRPr/>
          </a:p>
        </p:txBody>
      </p:sp>
      <p:sp>
        <p:nvSpPr>
          <p:cNvPr id="85" name="object 24"/>
          <p:cNvSpPr/>
          <p:nvPr/>
        </p:nvSpPr>
        <p:spPr>
          <a:xfrm>
            <a:off x="969694" y="2201239"/>
            <a:ext cx="76200" cy="76835"/>
          </a:xfrm>
          <a:custGeom>
            <a:avLst/>
            <a:gdLst/>
            <a:ahLst/>
            <a:cxnLst/>
            <a:rect l="l" t="t" r="r" b="b"/>
            <a:pathLst>
              <a:path w="76200" h="76835">
                <a:moveTo>
                  <a:pt x="76200" y="0"/>
                </a:moveTo>
                <a:lnTo>
                  <a:pt x="0" y="457"/>
                </a:lnTo>
                <a:lnTo>
                  <a:pt x="38569" y="76428"/>
                </a:lnTo>
                <a:lnTo>
                  <a:pt x="76200" y="0"/>
                </a:lnTo>
                <a:close/>
              </a:path>
            </a:pathLst>
          </a:custGeom>
          <a:solidFill>
            <a:srgbClr val="000000"/>
          </a:solidFill>
        </p:spPr>
        <p:txBody>
          <a:bodyPr wrap="square" lIns="0" tIns="0" rIns="0" bIns="0" rtlCol="0"/>
          <a:lstStyle/>
          <a:p>
            <a:endParaRPr/>
          </a:p>
        </p:txBody>
      </p:sp>
      <p:sp>
        <p:nvSpPr>
          <p:cNvPr id="86" name="object 25"/>
          <p:cNvSpPr/>
          <p:nvPr/>
        </p:nvSpPr>
        <p:spPr>
          <a:xfrm>
            <a:off x="2217939" y="2712647"/>
            <a:ext cx="0" cy="189230"/>
          </a:xfrm>
          <a:custGeom>
            <a:avLst/>
            <a:gdLst/>
            <a:ahLst/>
            <a:cxnLst/>
            <a:rect l="l" t="t" r="r" b="b"/>
            <a:pathLst>
              <a:path h="189229">
                <a:moveTo>
                  <a:pt x="0" y="0"/>
                </a:moveTo>
                <a:lnTo>
                  <a:pt x="0" y="188910"/>
                </a:lnTo>
              </a:path>
            </a:pathLst>
          </a:custGeom>
          <a:ln w="12700">
            <a:solidFill>
              <a:srgbClr val="000000"/>
            </a:solidFill>
          </a:ln>
        </p:spPr>
        <p:txBody>
          <a:bodyPr wrap="square" lIns="0" tIns="0" rIns="0" bIns="0" rtlCol="0"/>
          <a:lstStyle/>
          <a:p>
            <a:endParaRPr/>
          </a:p>
        </p:txBody>
      </p:sp>
      <p:sp>
        <p:nvSpPr>
          <p:cNvPr id="87" name="object 26"/>
          <p:cNvSpPr/>
          <p:nvPr/>
        </p:nvSpPr>
        <p:spPr>
          <a:xfrm>
            <a:off x="2179839" y="2850755"/>
            <a:ext cx="76200" cy="76200"/>
          </a:xfrm>
          <a:custGeom>
            <a:avLst/>
            <a:gdLst/>
            <a:ahLst/>
            <a:cxnLst/>
            <a:rect l="l" t="t" r="r" b="b"/>
            <a:pathLst>
              <a:path w="76200" h="76200">
                <a:moveTo>
                  <a:pt x="76200" y="0"/>
                </a:moveTo>
                <a:lnTo>
                  <a:pt x="0" y="0"/>
                </a:lnTo>
                <a:lnTo>
                  <a:pt x="38100" y="76200"/>
                </a:lnTo>
                <a:lnTo>
                  <a:pt x="76200" y="0"/>
                </a:lnTo>
                <a:close/>
              </a:path>
            </a:pathLst>
          </a:custGeom>
          <a:solidFill>
            <a:srgbClr val="000000"/>
          </a:solidFill>
        </p:spPr>
        <p:txBody>
          <a:bodyPr wrap="square" lIns="0" tIns="0" rIns="0" bIns="0" rtlCol="0"/>
          <a:lstStyle/>
          <a:p>
            <a:endParaRPr/>
          </a:p>
        </p:txBody>
      </p:sp>
      <p:sp>
        <p:nvSpPr>
          <p:cNvPr id="88" name="object 27"/>
          <p:cNvSpPr/>
          <p:nvPr/>
        </p:nvSpPr>
        <p:spPr>
          <a:xfrm>
            <a:off x="1008261" y="2595167"/>
            <a:ext cx="1209675" cy="128905"/>
          </a:xfrm>
          <a:custGeom>
            <a:avLst/>
            <a:gdLst/>
            <a:ahLst/>
            <a:cxnLst/>
            <a:rect l="l" t="t" r="r" b="b"/>
            <a:pathLst>
              <a:path w="1209675" h="128904">
                <a:moveTo>
                  <a:pt x="0" y="0"/>
                </a:moveTo>
                <a:lnTo>
                  <a:pt x="0" y="128590"/>
                </a:lnTo>
                <a:lnTo>
                  <a:pt x="1209677" y="128590"/>
                </a:lnTo>
                <a:lnTo>
                  <a:pt x="1209677" y="117480"/>
                </a:lnTo>
              </a:path>
            </a:pathLst>
          </a:custGeom>
          <a:ln w="12700">
            <a:solidFill>
              <a:srgbClr val="000000"/>
            </a:solidFill>
          </a:ln>
        </p:spPr>
        <p:txBody>
          <a:bodyPr wrap="square" lIns="0" tIns="0" rIns="0" bIns="0" rtlCol="0"/>
          <a:lstStyle/>
          <a:p>
            <a:endParaRPr/>
          </a:p>
        </p:txBody>
      </p:sp>
      <p:sp>
        <p:nvSpPr>
          <p:cNvPr id="89" name="object 28"/>
          <p:cNvSpPr txBox="1"/>
          <p:nvPr/>
        </p:nvSpPr>
        <p:spPr>
          <a:xfrm>
            <a:off x="747279" y="1836025"/>
            <a:ext cx="223520" cy="224790"/>
          </a:xfrm>
          <a:prstGeom prst="rect">
            <a:avLst/>
          </a:prstGeom>
        </p:spPr>
        <p:txBody>
          <a:bodyPr vert="horz" wrap="square" lIns="0" tIns="0" rIns="0" bIns="0" rtlCol="0">
            <a:spAutoFit/>
          </a:bodyPr>
          <a:lstStyle/>
          <a:p>
            <a:pPr marL="12700">
              <a:lnSpc>
                <a:spcPct val="100000"/>
              </a:lnSpc>
            </a:pPr>
            <a:r>
              <a:rPr sz="1400" spc="-5" dirty="0">
                <a:latin typeface="Arial"/>
                <a:cs typeface="Arial"/>
              </a:rPr>
              <a:t>no</a:t>
            </a:r>
            <a:endParaRPr sz="1400">
              <a:latin typeface="Arial"/>
              <a:cs typeface="Arial"/>
            </a:endParaRPr>
          </a:p>
        </p:txBody>
      </p:sp>
      <p:sp>
        <p:nvSpPr>
          <p:cNvPr id="90" name="object 29"/>
          <p:cNvSpPr txBox="1"/>
          <p:nvPr/>
        </p:nvSpPr>
        <p:spPr>
          <a:xfrm>
            <a:off x="3573029" y="1864600"/>
            <a:ext cx="154305" cy="224790"/>
          </a:xfrm>
          <a:prstGeom prst="rect">
            <a:avLst/>
          </a:prstGeom>
        </p:spPr>
        <p:txBody>
          <a:bodyPr vert="horz" wrap="square" lIns="0" tIns="0" rIns="0" bIns="0" rtlCol="0">
            <a:spAutoFit/>
          </a:bodyPr>
          <a:lstStyle/>
          <a:p>
            <a:pPr marL="12700">
              <a:lnSpc>
                <a:spcPct val="100000"/>
              </a:lnSpc>
            </a:pPr>
            <a:r>
              <a:rPr sz="1400" dirty="0">
                <a:latin typeface="Arial"/>
                <a:cs typeface="Arial"/>
              </a:rPr>
              <a:t>si</a:t>
            </a:r>
            <a:endParaRPr sz="1400">
              <a:latin typeface="Arial"/>
              <a:cs typeface="Arial"/>
            </a:endParaRPr>
          </a:p>
        </p:txBody>
      </p:sp>
      <p:sp>
        <p:nvSpPr>
          <p:cNvPr id="91" name="object 31"/>
          <p:cNvSpPr txBox="1"/>
          <p:nvPr/>
        </p:nvSpPr>
        <p:spPr>
          <a:xfrm>
            <a:off x="5486400" y="1438833"/>
            <a:ext cx="2953332" cy="246221"/>
          </a:xfrm>
          <a:prstGeom prst="rect">
            <a:avLst/>
          </a:prstGeom>
        </p:spPr>
        <p:txBody>
          <a:bodyPr vert="horz" wrap="square" lIns="0" tIns="0" rIns="0" bIns="0" rtlCol="0">
            <a:spAutoFit/>
          </a:bodyPr>
          <a:lstStyle/>
          <a:p>
            <a:pPr marL="12700">
              <a:lnSpc>
                <a:spcPct val="100000"/>
              </a:lnSpc>
            </a:pPr>
            <a:r>
              <a:rPr lang="en-US" sz="1600" b="1" spc="-5" dirty="0">
                <a:latin typeface="Courier New"/>
                <a:cs typeface="Courier New"/>
              </a:rPr>
              <a:t>if </a:t>
            </a:r>
            <a:r>
              <a:rPr lang="en-US" sz="1600" spc="-5" dirty="0">
                <a:latin typeface="Courier New"/>
                <a:cs typeface="Courier New"/>
              </a:rPr>
              <a:t>(x&lt;&gt;0 AND</a:t>
            </a:r>
            <a:r>
              <a:rPr lang="en-US" sz="1600" spc="-75" dirty="0">
                <a:latin typeface="Courier New"/>
                <a:cs typeface="Courier New"/>
              </a:rPr>
              <a:t> </a:t>
            </a:r>
            <a:r>
              <a:rPr lang="en-US" sz="1600" spc="-5" dirty="0">
                <a:latin typeface="Courier New"/>
                <a:cs typeface="Courier New"/>
              </a:rPr>
              <a:t>y&lt;&gt;</a:t>
            </a:r>
            <a:r>
              <a:rPr lang="en-US" sz="1600" spc="-5" dirty="0" smtClean="0">
                <a:latin typeface="Courier New"/>
                <a:cs typeface="Courier New"/>
              </a:rPr>
              <a:t>0) </a:t>
            </a:r>
            <a:r>
              <a:rPr sz="1600" b="1" spc="-5" dirty="0" smtClean="0">
                <a:latin typeface="Courier New"/>
                <a:cs typeface="Courier New"/>
              </a:rPr>
              <a:t>then</a:t>
            </a:r>
            <a:endParaRPr sz="1600" dirty="0">
              <a:latin typeface="Courier New"/>
              <a:cs typeface="Courier New"/>
            </a:endParaRPr>
          </a:p>
        </p:txBody>
      </p:sp>
      <p:sp>
        <p:nvSpPr>
          <p:cNvPr id="92" name="object 32"/>
          <p:cNvSpPr txBox="1"/>
          <p:nvPr/>
        </p:nvSpPr>
        <p:spPr>
          <a:xfrm>
            <a:off x="5609792" y="1754301"/>
            <a:ext cx="1610995" cy="1539875"/>
          </a:xfrm>
          <a:prstGeom prst="rect">
            <a:avLst/>
          </a:prstGeom>
        </p:spPr>
        <p:txBody>
          <a:bodyPr vert="horz" wrap="square" lIns="0" tIns="0" rIns="0" bIns="0" rtlCol="0">
            <a:spAutoFit/>
          </a:bodyPr>
          <a:lstStyle/>
          <a:p>
            <a:pPr marL="378460">
              <a:lnSpc>
                <a:spcPct val="100000"/>
              </a:lnSpc>
            </a:pPr>
            <a:r>
              <a:rPr sz="1600" dirty="0">
                <a:latin typeface="Courier New"/>
                <a:cs typeface="Courier New"/>
              </a:rPr>
              <a:t>w </a:t>
            </a:r>
            <a:r>
              <a:rPr sz="1600" spc="-5" dirty="0">
                <a:latin typeface="Courier New"/>
                <a:cs typeface="Courier New"/>
              </a:rPr>
              <a:t>:= </a:t>
            </a:r>
            <a:r>
              <a:rPr sz="1600" dirty="0">
                <a:latin typeface="Courier New"/>
                <a:cs typeface="Courier New"/>
              </a:rPr>
              <a:t>x *</a:t>
            </a:r>
            <a:r>
              <a:rPr sz="1600" spc="-110" dirty="0">
                <a:latin typeface="Courier New"/>
                <a:cs typeface="Courier New"/>
              </a:rPr>
              <a:t> </a:t>
            </a:r>
            <a:r>
              <a:rPr sz="1600" dirty="0">
                <a:latin typeface="Courier New"/>
                <a:cs typeface="Courier New"/>
              </a:rPr>
              <a:t>y</a:t>
            </a:r>
          </a:p>
          <a:p>
            <a:pPr marL="12700">
              <a:lnSpc>
                <a:spcPct val="100000"/>
              </a:lnSpc>
              <a:spcBef>
                <a:spcPts val="580"/>
              </a:spcBef>
            </a:pPr>
            <a:r>
              <a:rPr sz="1600" b="1" spc="-5" dirty="0">
                <a:latin typeface="Courier New"/>
                <a:cs typeface="Courier New"/>
              </a:rPr>
              <a:t>else</a:t>
            </a:r>
            <a:endParaRPr sz="1600" dirty="0">
              <a:latin typeface="Courier New"/>
              <a:cs typeface="Courier New"/>
            </a:endParaRPr>
          </a:p>
          <a:p>
            <a:pPr marL="469900">
              <a:lnSpc>
                <a:spcPct val="100000"/>
              </a:lnSpc>
              <a:spcBef>
                <a:spcPts val="580"/>
              </a:spcBef>
            </a:pPr>
            <a:r>
              <a:rPr sz="1600" dirty="0">
                <a:latin typeface="Courier New"/>
                <a:cs typeface="Courier New"/>
              </a:rPr>
              <a:t>w </a:t>
            </a:r>
            <a:r>
              <a:rPr sz="1600" spc="-5" dirty="0">
                <a:latin typeface="Courier New"/>
                <a:cs typeface="Courier New"/>
              </a:rPr>
              <a:t>:=</a:t>
            </a:r>
            <a:r>
              <a:rPr sz="1600" spc="-105" dirty="0">
                <a:latin typeface="Courier New"/>
                <a:cs typeface="Courier New"/>
              </a:rPr>
              <a:t> </a:t>
            </a:r>
            <a:r>
              <a:rPr sz="1600" dirty="0">
                <a:latin typeface="Courier New"/>
                <a:cs typeface="Courier New"/>
              </a:rPr>
              <a:t>0</a:t>
            </a:r>
          </a:p>
          <a:p>
            <a:pPr marL="12700">
              <a:lnSpc>
                <a:spcPct val="100000"/>
              </a:lnSpc>
              <a:spcBef>
                <a:spcPts val="580"/>
              </a:spcBef>
            </a:pPr>
            <a:r>
              <a:rPr sz="1600" b="1" spc="-5" dirty="0">
                <a:latin typeface="Courier New"/>
                <a:cs typeface="Courier New"/>
              </a:rPr>
              <a:t>end</a:t>
            </a:r>
            <a:r>
              <a:rPr sz="1600" b="1" spc="-95" dirty="0">
                <a:latin typeface="Courier New"/>
                <a:cs typeface="Courier New"/>
              </a:rPr>
              <a:t> </a:t>
            </a:r>
            <a:r>
              <a:rPr sz="1600" b="1" spc="-5" dirty="0">
                <a:latin typeface="Courier New"/>
                <a:cs typeface="Courier New"/>
              </a:rPr>
              <a:t>if</a:t>
            </a:r>
            <a:endParaRPr sz="1600" dirty="0">
              <a:latin typeface="Courier New"/>
              <a:cs typeface="Courier New"/>
            </a:endParaRPr>
          </a:p>
          <a:p>
            <a:pPr marL="12700">
              <a:lnSpc>
                <a:spcPct val="100000"/>
              </a:lnSpc>
              <a:spcBef>
                <a:spcPts val="580"/>
              </a:spcBef>
            </a:pPr>
            <a:r>
              <a:rPr sz="1600" spc="-5" dirty="0">
                <a:latin typeface="Courier New"/>
                <a:cs typeface="Courier New"/>
              </a:rPr>
              <a:t>scrivi(w)</a:t>
            </a:r>
            <a:endParaRPr sz="1600" dirty="0">
              <a:latin typeface="Courier New"/>
              <a:cs typeface="Courier New"/>
            </a:endParaRPr>
          </a:p>
        </p:txBody>
      </p:sp>
      <p:sp>
        <p:nvSpPr>
          <p:cNvPr id="93" name="object 33"/>
          <p:cNvSpPr/>
          <p:nvPr/>
        </p:nvSpPr>
        <p:spPr>
          <a:xfrm>
            <a:off x="4327726" y="2244330"/>
            <a:ext cx="1056005" cy="484505"/>
          </a:xfrm>
          <a:custGeom>
            <a:avLst/>
            <a:gdLst/>
            <a:ahLst/>
            <a:cxnLst/>
            <a:rect l="l" t="t" r="r" b="b"/>
            <a:pathLst>
              <a:path w="1056004" h="484504">
                <a:moveTo>
                  <a:pt x="791768" y="0"/>
                </a:moveTo>
                <a:lnTo>
                  <a:pt x="791768" y="121043"/>
                </a:lnTo>
                <a:lnTo>
                  <a:pt x="0" y="121043"/>
                </a:lnTo>
                <a:lnTo>
                  <a:pt x="0" y="363143"/>
                </a:lnTo>
                <a:lnTo>
                  <a:pt x="791768" y="363143"/>
                </a:lnTo>
                <a:lnTo>
                  <a:pt x="791768" y="484187"/>
                </a:lnTo>
                <a:lnTo>
                  <a:pt x="1055687" y="242087"/>
                </a:lnTo>
                <a:lnTo>
                  <a:pt x="791768" y="0"/>
                </a:lnTo>
                <a:close/>
              </a:path>
            </a:pathLst>
          </a:custGeom>
          <a:solidFill>
            <a:srgbClr val="C6E6E9"/>
          </a:solidFill>
        </p:spPr>
        <p:txBody>
          <a:bodyPr wrap="square" lIns="0" tIns="0" rIns="0" bIns="0" rtlCol="0"/>
          <a:lstStyle/>
          <a:p>
            <a:endParaRPr/>
          </a:p>
        </p:txBody>
      </p:sp>
      <p:sp>
        <p:nvSpPr>
          <p:cNvPr id="94" name="object 34"/>
          <p:cNvSpPr/>
          <p:nvPr/>
        </p:nvSpPr>
        <p:spPr>
          <a:xfrm>
            <a:off x="4327720" y="2244327"/>
            <a:ext cx="1056005" cy="484505"/>
          </a:xfrm>
          <a:custGeom>
            <a:avLst/>
            <a:gdLst/>
            <a:ahLst/>
            <a:cxnLst/>
            <a:rect l="l" t="t" r="r" b="b"/>
            <a:pathLst>
              <a:path w="1056004" h="484504">
                <a:moveTo>
                  <a:pt x="0" y="121050"/>
                </a:moveTo>
                <a:lnTo>
                  <a:pt x="791770" y="121050"/>
                </a:lnTo>
                <a:lnTo>
                  <a:pt x="791770" y="0"/>
                </a:lnTo>
                <a:lnTo>
                  <a:pt x="1055690" y="242100"/>
                </a:lnTo>
                <a:lnTo>
                  <a:pt x="791770" y="484190"/>
                </a:lnTo>
                <a:lnTo>
                  <a:pt x="791770" y="363150"/>
                </a:lnTo>
                <a:lnTo>
                  <a:pt x="0" y="363150"/>
                </a:lnTo>
                <a:lnTo>
                  <a:pt x="0" y="121050"/>
                </a:lnTo>
                <a:close/>
              </a:path>
            </a:pathLst>
          </a:custGeom>
          <a:ln w="12700">
            <a:solidFill>
              <a:srgbClr val="000000"/>
            </a:solidFill>
          </a:ln>
        </p:spPr>
        <p:txBody>
          <a:bodyPr wrap="square" lIns="0" tIns="0" rIns="0" bIns="0" rtlCol="0"/>
          <a:lstStyle/>
          <a:p>
            <a:endParaRPr/>
          </a:p>
        </p:txBody>
      </p:sp>
      <p:sp>
        <p:nvSpPr>
          <p:cNvPr id="95" name="object 35"/>
          <p:cNvSpPr/>
          <p:nvPr/>
        </p:nvSpPr>
        <p:spPr>
          <a:xfrm>
            <a:off x="2217939" y="2595167"/>
            <a:ext cx="1206500" cy="128905"/>
          </a:xfrm>
          <a:custGeom>
            <a:avLst/>
            <a:gdLst/>
            <a:ahLst/>
            <a:cxnLst/>
            <a:rect l="l" t="t" r="r" b="b"/>
            <a:pathLst>
              <a:path w="1206500" h="128904">
                <a:moveTo>
                  <a:pt x="0" y="117480"/>
                </a:moveTo>
                <a:lnTo>
                  <a:pt x="0" y="128600"/>
                </a:lnTo>
                <a:lnTo>
                  <a:pt x="1206500" y="128600"/>
                </a:lnTo>
                <a:lnTo>
                  <a:pt x="1206500" y="0"/>
                </a:lnTo>
              </a:path>
            </a:pathLst>
          </a:custGeom>
          <a:ln w="12700">
            <a:solidFill>
              <a:srgbClr val="000000"/>
            </a:solidFill>
          </a:ln>
        </p:spPr>
        <p:txBody>
          <a:bodyPr wrap="square" lIns="0" tIns="0" rIns="0" bIns="0" rtlCol="0"/>
          <a:lstStyle/>
          <a:p>
            <a:endParaRPr/>
          </a:p>
        </p:txBody>
      </p:sp>
      <p:sp>
        <p:nvSpPr>
          <p:cNvPr id="96" name="object 36"/>
          <p:cNvSpPr/>
          <p:nvPr/>
        </p:nvSpPr>
        <p:spPr>
          <a:xfrm>
            <a:off x="1000323" y="5430448"/>
            <a:ext cx="0" cy="454025"/>
          </a:xfrm>
          <a:custGeom>
            <a:avLst/>
            <a:gdLst/>
            <a:ahLst/>
            <a:cxnLst/>
            <a:rect l="l" t="t" r="r" b="b"/>
            <a:pathLst>
              <a:path h="454025">
                <a:moveTo>
                  <a:pt x="0" y="0"/>
                </a:moveTo>
                <a:lnTo>
                  <a:pt x="0" y="454020"/>
                </a:lnTo>
              </a:path>
            </a:pathLst>
          </a:custGeom>
          <a:ln w="12700">
            <a:solidFill>
              <a:srgbClr val="000000"/>
            </a:solidFill>
          </a:ln>
        </p:spPr>
        <p:txBody>
          <a:bodyPr wrap="square" lIns="0" tIns="0" rIns="0" bIns="0" rtlCol="0"/>
          <a:lstStyle/>
          <a:p>
            <a:endParaRPr/>
          </a:p>
        </p:txBody>
      </p:sp>
      <p:sp>
        <p:nvSpPr>
          <p:cNvPr id="97" name="object 37"/>
          <p:cNvSpPr/>
          <p:nvPr/>
        </p:nvSpPr>
        <p:spPr>
          <a:xfrm>
            <a:off x="1000323" y="5872199"/>
            <a:ext cx="1863725" cy="0"/>
          </a:xfrm>
          <a:custGeom>
            <a:avLst/>
            <a:gdLst/>
            <a:ahLst/>
            <a:cxnLst/>
            <a:rect l="l" t="t" r="r" b="b"/>
            <a:pathLst>
              <a:path w="1863725">
                <a:moveTo>
                  <a:pt x="0" y="0"/>
                </a:moveTo>
                <a:lnTo>
                  <a:pt x="1863436" y="0"/>
                </a:lnTo>
              </a:path>
            </a:pathLst>
          </a:custGeom>
          <a:ln w="12700">
            <a:solidFill>
              <a:srgbClr val="000000"/>
            </a:solidFill>
          </a:ln>
        </p:spPr>
        <p:txBody>
          <a:bodyPr wrap="square" lIns="0" tIns="0" rIns="0" bIns="0" rtlCol="0"/>
          <a:lstStyle/>
          <a:p>
            <a:endParaRPr/>
          </a:p>
        </p:txBody>
      </p:sp>
      <p:sp>
        <p:nvSpPr>
          <p:cNvPr id="98" name="object 38"/>
          <p:cNvSpPr/>
          <p:nvPr/>
        </p:nvSpPr>
        <p:spPr>
          <a:xfrm>
            <a:off x="1000323" y="5430448"/>
            <a:ext cx="2574925" cy="0"/>
          </a:xfrm>
          <a:custGeom>
            <a:avLst/>
            <a:gdLst/>
            <a:ahLst/>
            <a:cxnLst/>
            <a:rect l="l" t="t" r="r" b="b"/>
            <a:pathLst>
              <a:path w="2574925">
                <a:moveTo>
                  <a:pt x="0" y="0"/>
                </a:moveTo>
                <a:lnTo>
                  <a:pt x="2574926" y="0"/>
                </a:lnTo>
              </a:path>
            </a:pathLst>
          </a:custGeom>
          <a:ln w="12700">
            <a:solidFill>
              <a:srgbClr val="000000"/>
            </a:solidFill>
          </a:ln>
        </p:spPr>
        <p:txBody>
          <a:bodyPr wrap="square" lIns="0" tIns="0" rIns="0" bIns="0" rtlCol="0"/>
          <a:lstStyle/>
          <a:p>
            <a:endParaRPr/>
          </a:p>
        </p:txBody>
      </p:sp>
      <p:sp>
        <p:nvSpPr>
          <p:cNvPr id="99" name="object 39"/>
          <p:cNvSpPr/>
          <p:nvPr/>
        </p:nvSpPr>
        <p:spPr>
          <a:xfrm>
            <a:off x="2863759" y="5700409"/>
            <a:ext cx="0" cy="172085"/>
          </a:xfrm>
          <a:custGeom>
            <a:avLst/>
            <a:gdLst/>
            <a:ahLst/>
            <a:cxnLst/>
            <a:rect l="l" t="t" r="r" b="b"/>
            <a:pathLst>
              <a:path h="172085">
                <a:moveTo>
                  <a:pt x="0" y="171790"/>
                </a:moveTo>
                <a:lnTo>
                  <a:pt x="0" y="0"/>
                </a:lnTo>
              </a:path>
            </a:pathLst>
          </a:custGeom>
          <a:ln w="12700">
            <a:solidFill>
              <a:srgbClr val="000000"/>
            </a:solidFill>
          </a:ln>
        </p:spPr>
        <p:txBody>
          <a:bodyPr wrap="square" lIns="0" tIns="0" rIns="0" bIns="0" rtlCol="0"/>
          <a:lstStyle/>
          <a:p>
            <a:endParaRPr/>
          </a:p>
        </p:txBody>
      </p:sp>
      <p:sp>
        <p:nvSpPr>
          <p:cNvPr id="100" name="object 40"/>
          <p:cNvSpPr/>
          <p:nvPr/>
        </p:nvSpPr>
        <p:spPr>
          <a:xfrm>
            <a:off x="2863759" y="5602238"/>
            <a:ext cx="678180" cy="123189"/>
          </a:xfrm>
          <a:custGeom>
            <a:avLst/>
            <a:gdLst/>
            <a:ahLst/>
            <a:cxnLst/>
            <a:rect l="l" t="t" r="r" b="b"/>
            <a:pathLst>
              <a:path w="678179" h="123189">
                <a:moveTo>
                  <a:pt x="0" y="122710"/>
                </a:moveTo>
                <a:lnTo>
                  <a:pt x="677610" y="0"/>
                </a:lnTo>
              </a:path>
            </a:pathLst>
          </a:custGeom>
          <a:ln w="12700">
            <a:solidFill>
              <a:srgbClr val="000000"/>
            </a:solidFill>
          </a:ln>
        </p:spPr>
        <p:txBody>
          <a:bodyPr wrap="square" lIns="0" tIns="0" rIns="0" bIns="0" rtlCol="0"/>
          <a:lstStyle/>
          <a:p>
            <a:endParaRPr/>
          </a:p>
        </p:txBody>
      </p:sp>
      <p:sp>
        <p:nvSpPr>
          <p:cNvPr id="101" name="object 41"/>
          <p:cNvSpPr txBox="1"/>
          <p:nvPr/>
        </p:nvSpPr>
        <p:spPr>
          <a:xfrm>
            <a:off x="1856192" y="5534443"/>
            <a:ext cx="795655" cy="224790"/>
          </a:xfrm>
          <a:prstGeom prst="rect">
            <a:avLst/>
          </a:prstGeom>
        </p:spPr>
        <p:txBody>
          <a:bodyPr vert="horz" wrap="square" lIns="0" tIns="0" rIns="0" bIns="0" rtlCol="0">
            <a:spAutoFit/>
          </a:bodyPr>
          <a:lstStyle/>
          <a:p>
            <a:pPr marL="12700">
              <a:lnSpc>
                <a:spcPct val="100000"/>
              </a:lnSpc>
            </a:pPr>
            <a:r>
              <a:rPr sz="1400" dirty="0">
                <a:latin typeface="Arial"/>
                <a:cs typeface="Arial"/>
              </a:rPr>
              <a:t>Scrivi</a:t>
            </a:r>
            <a:r>
              <a:rPr sz="1400" spc="-105" dirty="0">
                <a:latin typeface="Arial"/>
                <a:cs typeface="Arial"/>
              </a:rPr>
              <a:t> </a:t>
            </a:r>
            <a:r>
              <a:rPr sz="1400" dirty="0">
                <a:latin typeface="Arial"/>
                <a:cs typeface="Arial"/>
              </a:rPr>
              <a:t>(W)</a:t>
            </a:r>
            <a:endParaRPr sz="1400">
              <a:latin typeface="Arial"/>
              <a:cs typeface="Arial"/>
            </a:endParaRPr>
          </a:p>
        </p:txBody>
      </p:sp>
      <p:sp>
        <p:nvSpPr>
          <p:cNvPr id="102" name="object 42"/>
          <p:cNvSpPr/>
          <p:nvPr/>
        </p:nvSpPr>
        <p:spPr>
          <a:xfrm>
            <a:off x="3557790" y="5443148"/>
            <a:ext cx="0" cy="160655"/>
          </a:xfrm>
          <a:custGeom>
            <a:avLst/>
            <a:gdLst/>
            <a:ahLst/>
            <a:cxnLst/>
            <a:rect l="l" t="t" r="r" b="b"/>
            <a:pathLst>
              <a:path h="160654">
                <a:moveTo>
                  <a:pt x="0" y="0"/>
                </a:moveTo>
                <a:lnTo>
                  <a:pt x="0" y="160330"/>
                </a:lnTo>
              </a:path>
            </a:pathLst>
          </a:custGeom>
          <a:ln w="12700">
            <a:solidFill>
              <a:srgbClr val="000000"/>
            </a:solidFill>
          </a:ln>
        </p:spPr>
        <p:txBody>
          <a:bodyPr wrap="square" lIns="0" tIns="0" rIns="0" bIns="0" rtlCol="0"/>
          <a:lstStyle/>
          <a:p>
            <a:endParaRPr/>
          </a:p>
        </p:txBody>
      </p:sp>
      <p:sp>
        <p:nvSpPr>
          <p:cNvPr id="103" name="object 43"/>
          <p:cNvSpPr/>
          <p:nvPr/>
        </p:nvSpPr>
        <p:spPr>
          <a:xfrm>
            <a:off x="2713239" y="4784338"/>
            <a:ext cx="1440180" cy="317500"/>
          </a:xfrm>
          <a:custGeom>
            <a:avLst/>
            <a:gdLst/>
            <a:ahLst/>
            <a:cxnLst/>
            <a:rect l="l" t="t" r="r" b="b"/>
            <a:pathLst>
              <a:path w="1440179" h="317500">
                <a:moveTo>
                  <a:pt x="0" y="0"/>
                </a:moveTo>
                <a:lnTo>
                  <a:pt x="1439860" y="0"/>
                </a:lnTo>
                <a:lnTo>
                  <a:pt x="1439860" y="317500"/>
                </a:lnTo>
                <a:lnTo>
                  <a:pt x="0" y="317500"/>
                </a:lnTo>
                <a:lnTo>
                  <a:pt x="0" y="0"/>
                </a:lnTo>
                <a:close/>
              </a:path>
            </a:pathLst>
          </a:custGeom>
          <a:ln w="12700">
            <a:solidFill>
              <a:srgbClr val="000000"/>
            </a:solidFill>
          </a:ln>
        </p:spPr>
        <p:txBody>
          <a:bodyPr wrap="square" lIns="0" tIns="0" rIns="0" bIns="0" rtlCol="0"/>
          <a:lstStyle/>
          <a:p>
            <a:endParaRPr/>
          </a:p>
        </p:txBody>
      </p:sp>
      <p:sp>
        <p:nvSpPr>
          <p:cNvPr id="104" name="object 44"/>
          <p:cNvSpPr txBox="1"/>
          <p:nvPr/>
        </p:nvSpPr>
        <p:spPr>
          <a:xfrm>
            <a:off x="3033279" y="4836400"/>
            <a:ext cx="798195" cy="224790"/>
          </a:xfrm>
          <a:prstGeom prst="rect">
            <a:avLst/>
          </a:prstGeom>
        </p:spPr>
        <p:txBody>
          <a:bodyPr vert="horz" wrap="square" lIns="0" tIns="0" rIns="0" bIns="0" rtlCol="0">
            <a:spAutoFit/>
          </a:bodyPr>
          <a:lstStyle/>
          <a:p>
            <a:pPr marL="12700">
              <a:lnSpc>
                <a:spcPct val="100000"/>
              </a:lnSpc>
            </a:pPr>
            <a:r>
              <a:rPr sz="1400" dirty="0">
                <a:latin typeface="Arial"/>
                <a:cs typeface="Arial"/>
              </a:rPr>
              <a:t>W = X *</a:t>
            </a:r>
            <a:r>
              <a:rPr sz="1400" spc="-125" dirty="0">
                <a:latin typeface="Arial"/>
                <a:cs typeface="Arial"/>
              </a:rPr>
              <a:t> </a:t>
            </a:r>
            <a:r>
              <a:rPr sz="1400" dirty="0">
                <a:latin typeface="Arial"/>
                <a:cs typeface="Arial"/>
              </a:rPr>
              <a:t>Y</a:t>
            </a:r>
            <a:endParaRPr sz="1400">
              <a:latin typeface="Arial"/>
              <a:cs typeface="Arial"/>
            </a:endParaRPr>
          </a:p>
        </p:txBody>
      </p:sp>
      <p:sp>
        <p:nvSpPr>
          <p:cNvPr id="105" name="object 45"/>
          <p:cNvSpPr/>
          <p:nvPr/>
        </p:nvSpPr>
        <p:spPr>
          <a:xfrm>
            <a:off x="2236989" y="5868599"/>
            <a:ext cx="0" cy="244475"/>
          </a:xfrm>
          <a:custGeom>
            <a:avLst/>
            <a:gdLst/>
            <a:ahLst/>
            <a:cxnLst/>
            <a:rect l="l" t="t" r="r" b="b"/>
            <a:pathLst>
              <a:path h="244475">
                <a:moveTo>
                  <a:pt x="0" y="0"/>
                </a:moveTo>
                <a:lnTo>
                  <a:pt x="0" y="244470"/>
                </a:lnTo>
              </a:path>
            </a:pathLst>
          </a:custGeom>
          <a:ln w="12700">
            <a:solidFill>
              <a:srgbClr val="000000"/>
            </a:solidFill>
          </a:ln>
        </p:spPr>
        <p:txBody>
          <a:bodyPr wrap="square" lIns="0" tIns="0" rIns="0" bIns="0" rtlCol="0"/>
          <a:lstStyle/>
          <a:p>
            <a:endParaRPr/>
          </a:p>
        </p:txBody>
      </p:sp>
      <p:sp>
        <p:nvSpPr>
          <p:cNvPr id="106" name="object 46"/>
          <p:cNvSpPr/>
          <p:nvPr/>
        </p:nvSpPr>
        <p:spPr>
          <a:xfrm>
            <a:off x="2198889" y="6062267"/>
            <a:ext cx="76200" cy="76200"/>
          </a:xfrm>
          <a:custGeom>
            <a:avLst/>
            <a:gdLst/>
            <a:ahLst/>
            <a:cxnLst/>
            <a:rect l="l" t="t" r="r" b="b"/>
            <a:pathLst>
              <a:path w="76200" h="76200">
                <a:moveTo>
                  <a:pt x="76200" y="0"/>
                </a:moveTo>
                <a:lnTo>
                  <a:pt x="0" y="0"/>
                </a:lnTo>
                <a:lnTo>
                  <a:pt x="38100" y="76199"/>
                </a:lnTo>
                <a:lnTo>
                  <a:pt x="76200" y="0"/>
                </a:lnTo>
                <a:close/>
              </a:path>
            </a:pathLst>
          </a:custGeom>
          <a:solidFill>
            <a:srgbClr val="000000"/>
          </a:solidFill>
        </p:spPr>
        <p:txBody>
          <a:bodyPr wrap="square" lIns="0" tIns="0" rIns="0" bIns="0" rtlCol="0"/>
          <a:lstStyle/>
          <a:p>
            <a:endParaRPr/>
          </a:p>
        </p:txBody>
      </p:sp>
      <p:sp>
        <p:nvSpPr>
          <p:cNvPr id="107" name="object 47"/>
          <p:cNvSpPr/>
          <p:nvPr/>
        </p:nvSpPr>
        <p:spPr>
          <a:xfrm>
            <a:off x="2226329" y="3847707"/>
            <a:ext cx="4445" cy="243204"/>
          </a:xfrm>
          <a:custGeom>
            <a:avLst/>
            <a:gdLst/>
            <a:ahLst/>
            <a:cxnLst/>
            <a:rect l="l" t="t" r="r" b="b"/>
            <a:pathLst>
              <a:path w="4444" h="243204">
                <a:moveTo>
                  <a:pt x="4310" y="0"/>
                </a:moveTo>
                <a:lnTo>
                  <a:pt x="0" y="242890"/>
                </a:lnTo>
              </a:path>
            </a:pathLst>
          </a:custGeom>
          <a:ln w="12700">
            <a:solidFill>
              <a:srgbClr val="000000"/>
            </a:solidFill>
          </a:ln>
        </p:spPr>
        <p:txBody>
          <a:bodyPr wrap="square" lIns="0" tIns="0" rIns="0" bIns="0" rtlCol="0"/>
          <a:lstStyle/>
          <a:p>
            <a:endParaRPr/>
          </a:p>
        </p:txBody>
      </p:sp>
      <p:sp>
        <p:nvSpPr>
          <p:cNvPr id="108" name="object 48"/>
          <p:cNvSpPr/>
          <p:nvPr/>
        </p:nvSpPr>
        <p:spPr>
          <a:xfrm>
            <a:off x="2189135" y="4039132"/>
            <a:ext cx="76200" cy="77470"/>
          </a:xfrm>
          <a:custGeom>
            <a:avLst/>
            <a:gdLst/>
            <a:ahLst/>
            <a:cxnLst/>
            <a:rect l="l" t="t" r="r" b="b"/>
            <a:pathLst>
              <a:path w="76200" h="77470">
                <a:moveTo>
                  <a:pt x="0" y="0"/>
                </a:moveTo>
                <a:lnTo>
                  <a:pt x="36741" y="76860"/>
                </a:lnTo>
                <a:lnTo>
                  <a:pt x="76187" y="1346"/>
                </a:lnTo>
                <a:lnTo>
                  <a:pt x="0" y="0"/>
                </a:lnTo>
                <a:close/>
              </a:path>
            </a:pathLst>
          </a:custGeom>
          <a:solidFill>
            <a:srgbClr val="000000"/>
          </a:solidFill>
        </p:spPr>
        <p:txBody>
          <a:bodyPr wrap="square" lIns="0" tIns="0" rIns="0" bIns="0" rtlCol="0"/>
          <a:lstStyle/>
          <a:p>
            <a:endParaRPr/>
          </a:p>
        </p:txBody>
      </p:sp>
      <p:sp>
        <p:nvSpPr>
          <p:cNvPr id="109" name="object 49"/>
          <p:cNvSpPr/>
          <p:nvPr/>
        </p:nvSpPr>
        <p:spPr>
          <a:xfrm>
            <a:off x="1014611" y="4115998"/>
            <a:ext cx="2421255" cy="298450"/>
          </a:xfrm>
          <a:custGeom>
            <a:avLst/>
            <a:gdLst/>
            <a:ahLst/>
            <a:cxnLst/>
            <a:rect l="l" t="t" r="r" b="b"/>
            <a:pathLst>
              <a:path w="2421254" h="298450">
                <a:moveTo>
                  <a:pt x="0" y="149220"/>
                </a:moveTo>
                <a:lnTo>
                  <a:pt x="484187" y="0"/>
                </a:lnTo>
                <a:lnTo>
                  <a:pt x="1936748" y="0"/>
                </a:lnTo>
                <a:lnTo>
                  <a:pt x="2420938" y="149220"/>
                </a:lnTo>
                <a:lnTo>
                  <a:pt x="1936748" y="298450"/>
                </a:lnTo>
                <a:lnTo>
                  <a:pt x="484187" y="298450"/>
                </a:lnTo>
                <a:lnTo>
                  <a:pt x="0" y="149220"/>
                </a:lnTo>
                <a:close/>
              </a:path>
            </a:pathLst>
          </a:custGeom>
          <a:ln w="12700">
            <a:solidFill>
              <a:srgbClr val="000000"/>
            </a:solidFill>
          </a:ln>
        </p:spPr>
        <p:txBody>
          <a:bodyPr wrap="square" lIns="0" tIns="0" rIns="0" bIns="0" rtlCol="0"/>
          <a:lstStyle/>
          <a:p>
            <a:endParaRPr/>
          </a:p>
        </p:txBody>
      </p:sp>
      <p:sp>
        <p:nvSpPr>
          <p:cNvPr id="110" name="object 50"/>
          <p:cNvSpPr txBox="1"/>
          <p:nvPr/>
        </p:nvSpPr>
        <p:spPr>
          <a:xfrm>
            <a:off x="1421966" y="4158538"/>
            <a:ext cx="1628479" cy="215444"/>
          </a:xfrm>
          <a:prstGeom prst="rect">
            <a:avLst/>
          </a:prstGeom>
        </p:spPr>
        <p:txBody>
          <a:bodyPr vert="horz" wrap="square" lIns="0" tIns="0" rIns="0" bIns="0" rtlCol="0">
            <a:spAutoFit/>
          </a:bodyPr>
          <a:lstStyle/>
          <a:p>
            <a:pPr marL="12700">
              <a:lnSpc>
                <a:spcPct val="100000"/>
              </a:lnSpc>
            </a:pPr>
            <a:r>
              <a:rPr sz="1400" dirty="0">
                <a:latin typeface="Arial"/>
                <a:cs typeface="Arial"/>
              </a:rPr>
              <a:t>X </a:t>
            </a:r>
            <a:r>
              <a:rPr lang="it-IT" sz="1400" dirty="0" smtClean="0">
                <a:latin typeface="Arial"/>
                <a:cs typeface="Arial"/>
              </a:rPr>
              <a:t>&lt;&gt;</a:t>
            </a:r>
            <a:r>
              <a:rPr sz="1400" dirty="0" smtClean="0">
                <a:latin typeface="Arial"/>
                <a:cs typeface="Arial"/>
              </a:rPr>
              <a:t> </a:t>
            </a:r>
            <a:r>
              <a:rPr sz="1400" dirty="0">
                <a:latin typeface="Arial"/>
                <a:cs typeface="Arial"/>
              </a:rPr>
              <a:t>0 AND Y </a:t>
            </a:r>
            <a:r>
              <a:rPr lang="it-IT" sz="1400" dirty="0" smtClean="0">
                <a:latin typeface="Arial"/>
                <a:cs typeface="Arial"/>
              </a:rPr>
              <a:t>&lt;&gt;</a:t>
            </a:r>
            <a:r>
              <a:rPr sz="1400" spc="-229" dirty="0" smtClean="0">
                <a:latin typeface="Arial"/>
                <a:cs typeface="Arial"/>
              </a:rPr>
              <a:t> </a:t>
            </a:r>
            <a:r>
              <a:rPr sz="1400" dirty="0">
                <a:latin typeface="Arial"/>
                <a:cs typeface="Arial"/>
              </a:rPr>
              <a:t>0</a:t>
            </a:r>
          </a:p>
        </p:txBody>
      </p:sp>
      <p:sp>
        <p:nvSpPr>
          <p:cNvPr id="111" name="object 51"/>
          <p:cNvSpPr/>
          <p:nvPr/>
        </p:nvSpPr>
        <p:spPr>
          <a:xfrm>
            <a:off x="3434040" y="4265218"/>
            <a:ext cx="1905" cy="494030"/>
          </a:xfrm>
          <a:custGeom>
            <a:avLst/>
            <a:gdLst/>
            <a:ahLst/>
            <a:cxnLst/>
            <a:rect l="l" t="t" r="r" b="b"/>
            <a:pathLst>
              <a:path w="1904" h="494029">
                <a:moveTo>
                  <a:pt x="1510" y="0"/>
                </a:moveTo>
                <a:lnTo>
                  <a:pt x="0" y="493720"/>
                </a:lnTo>
              </a:path>
            </a:pathLst>
          </a:custGeom>
          <a:ln w="12700">
            <a:solidFill>
              <a:srgbClr val="000000"/>
            </a:solidFill>
          </a:ln>
        </p:spPr>
        <p:txBody>
          <a:bodyPr wrap="square" lIns="0" tIns="0" rIns="0" bIns="0" rtlCol="0"/>
          <a:lstStyle/>
          <a:p>
            <a:endParaRPr/>
          </a:p>
        </p:txBody>
      </p:sp>
      <p:sp>
        <p:nvSpPr>
          <p:cNvPr id="112" name="object 52"/>
          <p:cNvSpPr/>
          <p:nvPr/>
        </p:nvSpPr>
        <p:spPr>
          <a:xfrm>
            <a:off x="3396093" y="4708016"/>
            <a:ext cx="76200" cy="76835"/>
          </a:xfrm>
          <a:custGeom>
            <a:avLst/>
            <a:gdLst/>
            <a:ahLst/>
            <a:cxnLst/>
            <a:rect l="l" t="t" r="r" b="b"/>
            <a:pathLst>
              <a:path w="76200" h="76835">
                <a:moveTo>
                  <a:pt x="0" y="0"/>
                </a:moveTo>
                <a:lnTo>
                  <a:pt x="37871" y="76314"/>
                </a:lnTo>
                <a:lnTo>
                  <a:pt x="76200" y="228"/>
                </a:lnTo>
                <a:lnTo>
                  <a:pt x="0" y="0"/>
                </a:lnTo>
                <a:close/>
              </a:path>
            </a:pathLst>
          </a:custGeom>
          <a:solidFill>
            <a:srgbClr val="000000"/>
          </a:solidFill>
        </p:spPr>
        <p:txBody>
          <a:bodyPr wrap="square" lIns="0" tIns="0" rIns="0" bIns="0" rtlCol="0"/>
          <a:lstStyle/>
          <a:p>
            <a:endParaRPr/>
          </a:p>
        </p:txBody>
      </p:sp>
      <p:sp>
        <p:nvSpPr>
          <p:cNvPr id="113" name="object 53"/>
          <p:cNvSpPr/>
          <p:nvPr/>
        </p:nvSpPr>
        <p:spPr>
          <a:xfrm>
            <a:off x="2227459" y="5219308"/>
            <a:ext cx="0" cy="189230"/>
          </a:xfrm>
          <a:custGeom>
            <a:avLst/>
            <a:gdLst/>
            <a:ahLst/>
            <a:cxnLst/>
            <a:rect l="l" t="t" r="r" b="b"/>
            <a:pathLst>
              <a:path h="189229">
                <a:moveTo>
                  <a:pt x="0" y="0"/>
                </a:moveTo>
                <a:lnTo>
                  <a:pt x="0" y="188910"/>
                </a:lnTo>
              </a:path>
            </a:pathLst>
          </a:custGeom>
          <a:ln w="12700">
            <a:solidFill>
              <a:srgbClr val="000000"/>
            </a:solidFill>
          </a:ln>
        </p:spPr>
        <p:txBody>
          <a:bodyPr wrap="square" lIns="0" tIns="0" rIns="0" bIns="0" rtlCol="0"/>
          <a:lstStyle/>
          <a:p>
            <a:endParaRPr/>
          </a:p>
        </p:txBody>
      </p:sp>
      <p:sp>
        <p:nvSpPr>
          <p:cNvPr id="114" name="object 54"/>
          <p:cNvSpPr/>
          <p:nvPr/>
        </p:nvSpPr>
        <p:spPr>
          <a:xfrm>
            <a:off x="2189364" y="5357418"/>
            <a:ext cx="76200" cy="76200"/>
          </a:xfrm>
          <a:custGeom>
            <a:avLst/>
            <a:gdLst/>
            <a:ahLst/>
            <a:cxnLst/>
            <a:rect l="l" t="t" r="r" b="b"/>
            <a:pathLst>
              <a:path w="76200" h="76200">
                <a:moveTo>
                  <a:pt x="76200" y="0"/>
                </a:moveTo>
                <a:lnTo>
                  <a:pt x="0" y="0"/>
                </a:lnTo>
                <a:lnTo>
                  <a:pt x="38100" y="76200"/>
                </a:lnTo>
                <a:lnTo>
                  <a:pt x="76200" y="0"/>
                </a:lnTo>
                <a:close/>
              </a:path>
            </a:pathLst>
          </a:custGeom>
          <a:solidFill>
            <a:srgbClr val="000000"/>
          </a:solidFill>
        </p:spPr>
        <p:txBody>
          <a:bodyPr wrap="square" lIns="0" tIns="0" rIns="0" bIns="0" rtlCol="0"/>
          <a:lstStyle/>
          <a:p>
            <a:endParaRPr/>
          </a:p>
        </p:txBody>
      </p:sp>
      <p:sp>
        <p:nvSpPr>
          <p:cNvPr id="115" name="object 55"/>
          <p:cNvSpPr/>
          <p:nvPr/>
        </p:nvSpPr>
        <p:spPr>
          <a:xfrm>
            <a:off x="1000287" y="4265218"/>
            <a:ext cx="1227455" cy="963930"/>
          </a:xfrm>
          <a:custGeom>
            <a:avLst/>
            <a:gdLst/>
            <a:ahLst/>
            <a:cxnLst/>
            <a:rect l="l" t="t" r="r" b="b"/>
            <a:pathLst>
              <a:path w="1227455" h="963929">
                <a:moveTo>
                  <a:pt x="14324" y="0"/>
                </a:moveTo>
                <a:lnTo>
                  <a:pt x="0" y="0"/>
                </a:lnTo>
                <a:lnTo>
                  <a:pt x="0" y="963580"/>
                </a:lnTo>
                <a:lnTo>
                  <a:pt x="1227171" y="963580"/>
                </a:lnTo>
                <a:lnTo>
                  <a:pt x="1227171" y="954090"/>
                </a:lnTo>
              </a:path>
            </a:pathLst>
          </a:custGeom>
          <a:ln w="12700">
            <a:solidFill>
              <a:srgbClr val="000000"/>
            </a:solidFill>
          </a:ln>
        </p:spPr>
        <p:txBody>
          <a:bodyPr wrap="square" lIns="0" tIns="0" rIns="0" bIns="0" rtlCol="0"/>
          <a:lstStyle/>
          <a:p>
            <a:endParaRPr/>
          </a:p>
        </p:txBody>
      </p:sp>
      <p:sp>
        <p:nvSpPr>
          <p:cNvPr id="116" name="object 56"/>
          <p:cNvSpPr txBox="1"/>
          <p:nvPr/>
        </p:nvSpPr>
        <p:spPr>
          <a:xfrm>
            <a:off x="756804" y="4342688"/>
            <a:ext cx="223520" cy="224790"/>
          </a:xfrm>
          <a:prstGeom prst="rect">
            <a:avLst/>
          </a:prstGeom>
        </p:spPr>
        <p:txBody>
          <a:bodyPr vert="horz" wrap="square" lIns="0" tIns="0" rIns="0" bIns="0" rtlCol="0">
            <a:spAutoFit/>
          </a:bodyPr>
          <a:lstStyle/>
          <a:p>
            <a:pPr marL="12700">
              <a:lnSpc>
                <a:spcPct val="100000"/>
              </a:lnSpc>
            </a:pPr>
            <a:r>
              <a:rPr sz="1400" spc="-5" dirty="0">
                <a:latin typeface="Arial"/>
                <a:cs typeface="Arial"/>
              </a:rPr>
              <a:t>no</a:t>
            </a:r>
            <a:endParaRPr sz="1400">
              <a:latin typeface="Arial"/>
              <a:cs typeface="Arial"/>
            </a:endParaRPr>
          </a:p>
        </p:txBody>
      </p:sp>
      <p:sp>
        <p:nvSpPr>
          <p:cNvPr id="117" name="object 57"/>
          <p:cNvSpPr txBox="1"/>
          <p:nvPr/>
        </p:nvSpPr>
        <p:spPr>
          <a:xfrm>
            <a:off x="3582554" y="4371263"/>
            <a:ext cx="154305" cy="224790"/>
          </a:xfrm>
          <a:prstGeom prst="rect">
            <a:avLst/>
          </a:prstGeom>
        </p:spPr>
        <p:txBody>
          <a:bodyPr vert="horz" wrap="square" lIns="0" tIns="0" rIns="0" bIns="0" rtlCol="0">
            <a:spAutoFit/>
          </a:bodyPr>
          <a:lstStyle/>
          <a:p>
            <a:pPr marL="12700">
              <a:lnSpc>
                <a:spcPct val="100000"/>
              </a:lnSpc>
            </a:pPr>
            <a:r>
              <a:rPr sz="1400" dirty="0">
                <a:latin typeface="Arial"/>
                <a:cs typeface="Arial"/>
              </a:rPr>
              <a:t>si</a:t>
            </a:r>
            <a:endParaRPr sz="1400">
              <a:latin typeface="Arial"/>
              <a:cs typeface="Arial"/>
            </a:endParaRPr>
          </a:p>
        </p:txBody>
      </p:sp>
      <p:sp>
        <p:nvSpPr>
          <p:cNvPr id="118" name="object 58"/>
          <p:cNvSpPr txBox="1"/>
          <p:nvPr/>
        </p:nvSpPr>
        <p:spPr>
          <a:xfrm>
            <a:off x="7936177" y="4374120"/>
            <a:ext cx="513080" cy="269875"/>
          </a:xfrm>
          <a:prstGeom prst="rect">
            <a:avLst/>
          </a:prstGeom>
        </p:spPr>
        <p:txBody>
          <a:bodyPr vert="horz" wrap="square" lIns="0" tIns="0" rIns="0" bIns="0" rtlCol="0">
            <a:spAutoFit/>
          </a:bodyPr>
          <a:lstStyle/>
          <a:p>
            <a:pPr marL="12700">
              <a:lnSpc>
                <a:spcPct val="100000"/>
              </a:lnSpc>
            </a:pPr>
            <a:r>
              <a:rPr sz="1600" b="1" spc="-5" dirty="0">
                <a:latin typeface="Courier New"/>
                <a:cs typeface="Courier New"/>
              </a:rPr>
              <a:t>then</a:t>
            </a:r>
            <a:endParaRPr sz="1600">
              <a:latin typeface="Courier New"/>
              <a:cs typeface="Courier New"/>
            </a:endParaRPr>
          </a:p>
        </p:txBody>
      </p:sp>
      <p:sp>
        <p:nvSpPr>
          <p:cNvPr id="119" name="object 59"/>
          <p:cNvSpPr txBox="1"/>
          <p:nvPr/>
        </p:nvSpPr>
        <p:spPr>
          <a:xfrm>
            <a:off x="5619317" y="4374120"/>
            <a:ext cx="2219960" cy="1220470"/>
          </a:xfrm>
          <a:prstGeom prst="rect">
            <a:avLst/>
          </a:prstGeom>
        </p:spPr>
        <p:txBody>
          <a:bodyPr vert="horz" wrap="square" lIns="0" tIns="0" rIns="0" bIns="0" rtlCol="0">
            <a:spAutoFit/>
          </a:bodyPr>
          <a:lstStyle/>
          <a:p>
            <a:pPr marL="12700">
              <a:lnSpc>
                <a:spcPct val="100000"/>
              </a:lnSpc>
            </a:pPr>
            <a:r>
              <a:rPr sz="1600" b="1" spc="-5" dirty="0">
                <a:latin typeface="Courier New"/>
                <a:cs typeface="Courier New"/>
              </a:rPr>
              <a:t>if </a:t>
            </a:r>
            <a:r>
              <a:rPr sz="1600" spc="-5" dirty="0">
                <a:latin typeface="Courier New"/>
                <a:cs typeface="Courier New"/>
              </a:rPr>
              <a:t>(x&lt;&gt;0 AND</a:t>
            </a:r>
            <a:r>
              <a:rPr sz="1600" spc="-75" dirty="0">
                <a:latin typeface="Courier New"/>
                <a:cs typeface="Courier New"/>
              </a:rPr>
              <a:t> </a:t>
            </a:r>
            <a:r>
              <a:rPr sz="1600" spc="-5" dirty="0">
                <a:latin typeface="Courier New"/>
                <a:cs typeface="Courier New"/>
              </a:rPr>
              <a:t>y&lt;&gt;0)</a:t>
            </a:r>
            <a:endParaRPr sz="1600" dirty="0">
              <a:latin typeface="Courier New"/>
              <a:cs typeface="Courier New"/>
            </a:endParaRPr>
          </a:p>
          <a:p>
            <a:pPr marL="12700" marR="614045" indent="365760">
              <a:lnSpc>
                <a:spcPts val="2500"/>
              </a:lnSpc>
              <a:spcBef>
                <a:spcPts val="165"/>
              </a:spcBef>
            </a:pPr>
            <a:r>
              <a:rPr sz="1600" dirty="0">
                <a:latin typeface="Courier New"/>
                <a:cs typeface="Courier New"/>
              </a:rPr>
              <a:t>w </a:t>
            </a:r>
            <a:r>
              <a:rPr sz="1600" spc="-5" dirty="0">
                <a:latin typeface="Courier New"/>
                <a:cs typeface="Courier New"/>
              </a:rPr>
              <a:t>:= </a:t>
            </a:r>
            <a:r>
              <a:rPr sz="1600" dirty="0">
                <a:latin typeface="Courier New"/>
                <a:cs typeface="Courier New"/>
              </a:rPr>
              <a:t>x *</a:t>
            </a:r>
            <a:r>
              <a:rPr sz="1600" spc="-110" dirty="0">
                <a:latin typeface="Courier New"/>
                <a:cs typeface="Courier New"/>
              </a:rPr>
              <a:t> </a:t>
            </a:r>
            <a:r>
              <a:rPr sz="1600" dirty="0">
                <a:latin typeface="Courier New"/>
                <a:cs typeface="Courier New"/>
              </a:rPr>
              <a:t>y  </a:t>
            </a:r>
            <a:r>
              <a:rPr sz="1600" b="1" spc="-5" dirty="0">
                <a:latin typeface="Courier New"/>
                <a:cs typeface="Courier New"/>
              </a:rPr>
              <a:t>end if  </a:t>
            </a:r>
            <a:r>
              <a:rPr sz="1600" spc="-5" dirty="0">
                <a:latin typeface="Courier New"/>
                <a:cs typeface="Courier New"/>
              </a:rPr>
              <a:t>scrivi(w)</a:t>
            </a:r>
            <a:endParaRPr sz="1600" dirty="0">
              <a:latin typeface="Courier New"/>
              <a:cs typeface="Courier New"/>
            </a:endParaRPr>
          </a:p>
        </p:txBody>
      </p:sp>
      <p:sp>
        <p:nvSpPr>
          <p:cNvPr id="120" name="object 60"/>
          <p:cNvSpPr/>
          <p:nvPr/>
        </p:nvSpPr>
        <p:spPr>
          <a:xfrm>
            <a:off x="4337251" y="4750993"/>
            <a:ext cx="1056005" cy="484505"/>
          </a:xfrm>
          <a:custGeom>
            <a:avLst/>
            <a:gdLst/>
            <a:ahLst/>
            <a:cxnLst/>
            <a:rect l="l" t="t" r="r" b="b"/>
            <a:pathLst>
              <a:path w="1056004" h="484504">
                <a:moveTo>
                  <a:pt x="791768" y="0"/>
                </a:moveTo>
                <a:lnTo>
                  <a:pt x="791768" y="121043"/>
                </a:lnTo>
                <a:lnTo>
                  <a:pt x="0" y="121043"/>
                </a:lnTo>
                <a:lnTo>
                  <a:pt x="0" y="363143"/>
                </a:lnTo>
                <a:lnTo>
                  <a:pt x="791768" y="363143"/>
                </a:lnTo>
                <a:lnTo>
                  <a:pt x="791768" y="484187"/>
                </a:lnTo>
                <a:lnTo>
                  <a:pt x="1055687" y="242087"/>
                </a:lnTo>
                <a:lnTo>
                  <a:pt x="791768" y="0"/>
                </a:lnTo>
                <a:close/>
              </a:path>
            </a:pathLst>
          </a:custGeom>
          <a:solidFill>
            <a:srgbClr val="C6E6E9"/>
          </a:solidFill>
        </p:spPr>
        <p:txBody>
          <a:bodyPr wrap="square" lIns="0" tIns="0" rIns="0" bIns="0" rtlCol="0"/>
          <a:lstStyle/>
          <a:p>
            <a:endParaRPr/>
          </a:p>
        </p:txBody>
      </p:sp>
      <p:sp>
        <p:nvSpPr>
          <p:cNvPr id="121" name="object 61"/>
          <p:cNvSpPr/>
          <p:nvPr/>
        </p:nvSpPr>
        <p:spPr>
          <a:xfrm>
            <a:off x="4337250" y="4750998"/>
            <a:ext cx="1056005" cy="484505"/>
          </a:xfrm>
          <a:custGeom>
            <a:avLst/>
            <a:gdLst/>
            <a:ahLst/>
            <a:cxnLst/>
            <a:rect l="l" t="t" r="r" b="b"/>
            <a:pathLst>
              <a:path w="1056004" h="484504">
                <a:moveTo>
                  <a:pt x="0" y="121040"/>
                </a:moveTo>
                <a:lnTo>
                  <a:pt x="791770" y="121040"/>
                </a:lnTo>
                <a:lnTo>
                  <a:pt x="791770" y="0"/>
                </a:lnTo>
                <a:lnTo>
                  <a:pt x="1055690" y="242090"/>
                </a:lnTo>
                <a:lnTo>
                  <a:pt x="791770" y="484190"/>
                </a:lnTo>
                <a:lnTo>
                  <a:pt x="791770" y="363140"/>
                </a:lnTo>
                <a:lnTo>
                  <a:pt x="0" y="363140"/>
                </a:lnTo>
                <a:lnTo>
                  <a:pt x="0" y="121040"/>
                </a:lnTo>
                <a:close/>
              </a:path>
            </a:pathLst>
          </a:custGeom>
          <a:ln w="12700">
            <a:solidFill>
              <a:srgbClr val="000000"/>
            </a:solidFill>
          </a:ln>
        </p:spPr>
        <p:txBody>
          <a:bodyPr wrap="square" lIns="0" tIns="0" rIns="0" bIns="0" rtlCol="0"/>
          <a:lstStyle/>
          <a:p>
            <a:endParaRPr/>
          </a:p>
        </p:txBody>
      </p:sp>
      <p:sp>
        <p:nvSpPr>
          <p:cNvPr id="122" name="object 62"/>
          <p:cNvSpPr/>
          <p:nvPr/>
        </p:nvSpPr>
        <p:spPr>
          <a:xfrm>
            <a:off x="2227459" y="5101838"/>
            <a:ext cx="1206500" cy="128905"/>
          </a:xfrm>
          <a:custGeom>
            <a:avLst/>
            <a:gdLst/>
            <a:ahLst/>
            <a:cxnLst/>
            <a:rect l="l" t="t" r="r" b="b"/>
            <a:pathLst>
              <a:path w="1206500" h="128904">
                <a:moveTo>
                  <a:pt x="0" y="117470"/>
                </a:moveTo>
                <a:lnTo>
                  <a:pt x="0" y="128590"/>
                </a:lnTo>
                <a:lnTo>
                  <a:pt x="1206500" y="128590"/>
                </a:lnTo>
                <a:lnTo>
                  <a:pt x="1206500" y="0"/>
                </a:lnTo>
              </a:path>
            </a:pathLst>
          </a:custGeom>
          <a:ln w="12700">
            <a:solidFill>
              <a:srgbClr val="000000"/>
            </a:solidFill>
          </a:ln>
        </p:spPr>
        <p:txBody>
          <a:bodyPr wrap="square" lIns="0" tIns="0" rIns="0" bIns="0" rtlCol="0"/>
          <a:lstStyle/>
          <a:p>
            <a:endParaRPr/>
          </a:p>
        </p:txBody>
      </p:sp>
      <p:sp>
        <p:nvSpPr>
          <p:cNvPr id="123" name="object 63"/>
          <p:cNvSpPr/>
          <p:nvPr/>
        </p:nvSpPr>
        <p:spPr>
          <a:xfrm>
            <a:off x="176411" y="3798497"/>
            <a:ext cx="8847455" cy="14604"/>
          </a:xfrm>
          <a:custGeom>
            <a:avLst/>
            <a:gdLst/>
            <a:ahLst/>
            <a:cxnLst/>
            <a:rect l="l" t="t" r="r" b="b"/>
            <a:pathLst>
              <a:path w="8847455" h="14604">
                <a:moveTo>
                  <a:pt x="0" y="0"/>
                </a:moveTo>
                <a:lnTo>
                  <a:pt x="8847142" y="14280"/>
                </a:lnTo>
              </a:path>
            </a:pathLst>
          </a:custGeom>
          <a:ln w="12700">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6752366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it-IT" dirty="0" smtClean="0"/>
              <a:t>Iterazione post-condizione</a:t>
            </a:r>
            <a:r>
              <a:rPr lang="it-IT" dirty="0" smtClean="0">
                <a:latin typeface="Courier New" panose="02070309020205020404" pitchFamily="49" charset="0"/>
                <a:cs typeface="Courier New" panose="02070309020205020404" pitchFamily="49" charset="0"/>
              </a:rPr>
              <a:t> do-</a:t>
            </a:r>
            <a:r>
              <a:rPr lang="it-IT" dirty="0" err="1" smtClean="0">
                <a:latin typeface="Courier New" panose="02070309020205020404" pitchFamily="49" charset="0"/>
                <a:cs typeface="Courier New" panose="02070309020205020404" pitchFamily="49" charset="0"/>
              </a:rPr>
              <a:t>while</a:t>
            </a:r>
            <a:r>
              <a:rPr lang="it-IT" dirty="0" smtClean="0"/>
              <a:t> </a:t>
            </a: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87</a:t>
            </a:fld>
            <a:endParaRPr lang="it-IT" dirty="0"/>
          </a:p>
        </p:txBody>
      </p:sp>
      <p:sp>
        <p:nvSpPr>
          <p:cNvPr id="5" name="object 5"/>
          <p:cNvSpPr/>
          <p:nvPr/>
        </p:nvSpPr>
        <p:spPr>
          <a:xfrm>
            <a:off x="1152359" y="3366380"/>
            <a:ext cx="2555875" cy="269875"/>
          </a:xfrm>
          <a:custGeom>
            <a:avLst/>
            <a:gdLst/>
            <a:ahLst/>
            <a:cxnLst/>
            <a:rect l="l" t="t" r="r" b="b"/>
            <a:pathLst>
              <a:path w="2555875" h="269875">
                <a:moveTo>
                  <a:pt x="0" y="0"/>
                </a:moveTo>
                <a:lnTo>
                  <a:pt x="2555871" y="0"/>
                </a:lnTo>
                <a:lnTo>
                  <a:pt x="2555871" y="269875"/>
                </a:lnTo>
                <a:lnTo>
                  <a:pt x="0" y="269875"/>
                </a:lnTo>
                <a:lnTo>
                  <a:pt x="0" y="0"/>
                </a:lnTo>
                <a:close/>
              </a:path>
            </a:pathLst>
          </a:custGeom>
          <a:ln w="12700">
            <a:solidFill>
              <a:srgbClr val="000000"/>
            </a:solidFill>
          </a:ln>
        </p:spPr>
        <p:txBody>
          <a:bodyPr wrap="square" lIns="0" tIns="0" rIns="0" bIns="0" rtlCol="0"/>
          <a:lstStyle/>
          <a:p>
            <a:endParaRPr/>
          </a:p>
        </p:txBody>
      </p:sp>
      <p:sp>
        <p:nvSpPr>
          <p:cNvPr id="6" name="object 6"/>
          <p:cNvSpPr txBox="1"/>
          <p:nvPr/>
        </p:nvSpPr>
        <p:spPr>
          <a:xfrm>
            <a:off x="2158203" y="3394641"/>
            <a:ext cx="548640" cy="224790"/>
          </a:xfrm>
          <a:prstGeom prst="rect">
            <a:avLst/>
          </a:prstGeom>
        </p:spPr>
        <p:txBody>
          <a:bodyPr vert="horz" wrap="square" lIns="0" tIns="0" rIns="0" bIns="0" rtlCol="0">
            <a:spAutoFit/>
          </a:bodyPr>
          <a:lstStyle/>
          <a:p>
            <a:pPr marL="12700">
              <a:lnSpc>
                <a:spcPct val="100000"/>
              </a:lnSpc>
            </a:pPr>
            <a:r>
              <a:rPr sz="1400" spc="-80" dirty="0">
                <a:latin typeface="Arial"/>
                <a:cs typeface="Arial"/>
              </a:rPr>
              <a:t>Y</a:t>
            </a:r>
            <a:r>
              <a:rPr sz="1400" dirty="0">
                <a:latin typeface="Arial"/>
                <a:cs typeface="Arial"/>
              </a:rPr>
              <a:t>:=</a:t>
            </a:r>
            <a:r>
              <a:rPr sz="1400" spc="-130" dirty="0">
                <a:latin typeface="Arial"/>
                <a:cs typeface="Arial"/>
              </a:rPr>
              <a:t>Y</a:t>
            </a:r>
            <a:r>
              <a:rPr sz="1400" dirty="0">
                <a:latin typeface="Arial"/>
                <a:cs typeface="Arial"/>
              </a:rPr>
              <a:t>-1</a:t>
            </a:r>
            <a:endParaRPr sz="1400">
              <a:latin typeface="Arial"/>
              <a:cs typeface="Arial"/>
            </a:endParaRPr>
          </a:p>
        </p:txBody>
      </p:sp>
      <p:sp>
        <p:nvSpPr>
          <p:cNvPr id="7" name="object 7"/>
          <p:cNvSpPr/>
          <p:nvPr/>
        </p:nvSpPr>
        <p:spPr>
          <a:xfrm>
            <a:off x="1220622" y="3936301"/>
            <a:ext cx="2421255" cy="298450"/>
          </a:xfrm>
          <a:custGeom>
            <a:avLst/>
            <a:gdLst/>
            <a:ahLst/>
            <a:cxnLst/>
            <a:rect l="l" t="t" r="r" b="b"/>
            <a:pathLst>
              <a:path w="2421254" h="298450">
                <a:moveTo>
                  <a:pt x="0" y="149220"/>
                </a:moveTo>
                <a:lnTo>
                  <a:pt x="484192" y="0"/>
                </a:lnTo>
                <a:lnTo>
                  <a:pt x="1936753" y="0"/>
                </a:lnTo>
                <a:lnTo>
                  <a:pt x="2420933" y="149220"/>
                </a:lnTo>
                <a:lnTo>
                  <a:pt x="1936753" y="298450"/>
                </a:lnTo>
                <a:lnTo>
                  <a:pt x="484192" y="298450"/>
                </a:lnTo>
                <a:lnTo>
                  <a:pt x="0" y="149220"/>
                </a:lnTo>
                <a:close/>
              </a:path>
            </a:pathLst>
          </a:custGeom>
          <a:ln w="12700">
            <a:solidFill>
              <a:srgbClr val="000000"/>
            </a:solidFill>
          </a:ln>
        </p:spPr>
        <p:txBody>
          <a:bodyPr wrap="square" lIns="0" tIns="0" rIns="0" bIns="0" rtlCol="0"/>
          <a:lstStyle/>
          <a:p>
            <a:endParaRPr/>
          </a:p>
        </p:txBody>
      </p:sp>
      <p:sp>
        <p:nvSpPr>
          <p:cNvPr id="8" name="object 8"/>
          <p:cNvSpPr txBox="1"/>
          <p:nvPr/>
        </p:nvSpPr>
        <p:spPr>
          <a:xfrm>
            <a:off x="2253453" y="3978841"/>
            <a:ext cx="346710" cy="224790"/>
          </a:xfrm>
          <a:prstGeom prst="rect">
            <a:avLst/>
          </a:prstGeom>
        </p:spPr>
        <p:txBody>
          <a:bodyPr vert="horz" wrap="square" lIns="0" tIns="0" rIns="0" bIns="0" rtlCol="0">
            <a:spAutoFit/>
          </a:bodyPr>
          <a:lstStyle/>
          <a:p>
            <a:pPr marL="12700">
              <a:lnSpc>
                <a:spcPct val="100000"/>
              </a:lnSpc>
            </a:pPr>
            <a:r>
              <a:rPr sz="1400" dirty="0">
                <a:latin typeface="Arial"/>
                <a:cs typeface="Arial"/>
              </a:rPr>
              <a:t>Y&gt;0</a:t>
            </a:r>
            <a:endParaRPr sz="1400">
              <a:latin typeface="Arial"/>
              <a:cs typeface="Arial"/>
            </a:endParaRPr>
          </a:p>
        </p:txBody>
      </p:sp>
      <p:sp>
        <p:nvSpPr>
          <p:cNvPr id="9" name="object 9"/>
          <p:cNvSpPr txBox="1"/>
          <p:nvPr/>
        </p:nvSpPr>
        <p:spPr>
          <a:xfrm>
            <a:off x="2161378" y="4309041"/>
            <a:ext cx="223520" cy="224790"/>
          </a:xfrm>
          <a:prstGeom prst="rect">
            <a:avLst/>
          </a:prstGeom>
        </p:spPr>
        <p:txBody>
          <a:bodyPr vert="horz" wrap="square" lIns="0" tIns="0" rIns="0" bIns="0" rtlCol="0">
            <a:spAutoFit/>
          </a:bodyPr>
          <a:lstStyle/>
          <a:p>
            <a:pPr marL="12700">
              <a:lnSpc>
                <a:spcPct val="100000"/>
              </a:lnSpc>
            </a:pPr>
            <a:r>
              <a:rPr sz="1400" spc="-5" dirty="0">
                <a:latin typeface="Arial"/>
                <a:cs typeface="Arial"/>
              </a:rPr>
              <a:t>no</a:t>
            </a:r>
            <a:endParaRPr sz="1400">
              <a:latin typeface="Arial"/>
              <a:cs typeface="Arial"/>
            </a:endParaRPr>
          </a:p>
        </p:txBody>
      </p:sp>
      <p:sp>
        <p:nvSpPr>
          <p:cNvPr id="10" name="object 10"/>
          <p:cNvSpPr txBox="1"/>
          <p:nvPr/>
        </p:nvSpPr>
        <p:spPr>
          <a:xfrm>
            <a:off x="3731415" y="4077266"/>
            <a:ext cx="154305" cy="224790"/>
          </a:xfrm>
          <a:prstGeom prst="rect">
            <a:avLst/>
          </a:prstGeom>
        </p:spPr>
        <p:txBody>
          <a:bodyPr vert="horz" wrap="square" lIns="0" tIns="0" rIns="0" bIns="0" rtlCol="0">
            <a:spAutoFit/>
          </a:bodyPr>
          <a:lstStyle/>
          <a:p>
            <a:pPr marL="12700">
              <a:lnSpc>
                <a:spcPct val="100000"/>
              </a:lnSpc>
            </a:pPr>
            <a:r>
              <a:rPr sz="1400" dirty="0">
                <a:latin typeface="Arial"/>
                <a:cs typeface="Arial"/>
              </a:rPr>
              <a:t>si</a:t>
            </a:r>
            <a:endParaRPr sz="1400">
              <a:latin typeface="Arial"/>
              <a:cs typeface="Arial"/>
            </a:endParaRPr>
          </a:p>
        </p:txBody>
      </p:sp>
      <p:sp>
        <p:nvSpPr>
          <p:cNvPr id="11" name="object 11"/>
          <p:cNvSpPr/>
          <p:nvPr/>
        </p:nvSpPr>
        <p:spPr>
          <a:xfrm>
            <a:off x="1152359" y="4644321"/>
            <a:ext cx="2557780" cy="269875"/>
          </a:xfrm>
          <a:custGeom>
            <a:avLst/>
            <a:gdLst/>
            <a:ahLst/>
            <a:cxnLst/>
            <a:rect l="l" t="t" r="r" b="b"/>
            <a:pathLst>
              <a:path w="2557779" h="269875">
                <a:moveTo>
                  <a:pt x="0" y="0"/>
                </a:moveTo>
                <a:lnTo>
                  <a:pt x="2557461" y="0"/>
                </a:lnTo>
                <a:lnTo>
                  <a:pt x="2557461" y="269875"/>
                </a:lnTo>
                <a:lnTo>
                  <a:pt x="0" y="269875"/>
                </a:lnTo>
                <a:lnTo>
                  <a:pt x="0" y="0"/>
                </a:lnTo>
                <a:close/>
              </a:path>
            </a:pathLst>
          </a:custGeom>
          <a:ln w="12700">
            <a:solidFill>
              <a:srgbClr val="000000"/>
            </a:solidFill>
          </a:ln>
        </p:spPr>
        <p:txBody>
          <a:bodyPr wrap="square" lIns="0" tIns="0" rIns="0" bIns="0" rtlCol="0"/>
          <a:lstStyle/>
          <a:p>
            <a:endParaRPr/>
          </a:p>
        </p:txBody>
      </p:sp>
      <p:sp>
        <p:nvSpPr>
          <p:cNvPr id="12" name="object 12"/>
          <p:cNvSpPr txBox="1"/>
          <p:nvPr/>
        </p:nvSpPr>
        <p:spPr>
          <a:xfrm>
            <a:off x="2145503" y="4672578"/>
            <a:ext cx="581025" cy="224790"/>
          </a:xfrm>
          <a:prstGeom prst="rect">
            <a:avLst/>
          </a:prstGeom>
        </p:spPr>
        <p:txBody>
          <a:bodyPr vert="horz" wrap="square" lIns="0" tIns="0" rIns="0" bIns="0" rtlCol="0">
            <a:spAutoFit/>
          </a:bodyPr>
          <a:lstStyle/>
          <a:p>
            <a:pPr marL="12700">
              <a:lnSpc>
                <a:spcPct val="100000"/>
              </a:lnSpc>
            </a:pPr>
            <a:r>
              <a:rPr sz="1400" spc="-25" dirty="0">
                <a:latin typeface="Arial"/>
                <a:cs typeface="Arial"/>
              </a:rPr>
              <a:t>W</a:t>
            </a:r>
            <a:r>
              <a:rPr sz="1400" dirty="0">
                <a:latin typeface="Arial"/>
                <a:cs typeface="Arial"/>
              </a:rPr>
              <a:t>:=SP</a:t>
            </a:r>
            <a:endParaRPr sz="1400">
              <a:latin typeface="Arial"/>
              <a:cs typeface="Arial"/>
            </a:endParaRPr>
          </a:p>
        </p:txBody>
      </p:sp>
      <p:graphicFrame>
        <p:nvGraphicFramePr>
          <p:cNvPr id="13" name="object 13"/>
          <p:cNvGraphicFramePr>
            <a:graphicFrameLocks noGrp="1"/>
          </p:cNvGraphicFramePr>
          <p:nvPr>
            <p:extLst/>
          </p:nvPr>
        </p:nvGraphicFramePr>
        <p:xfrm>
          <a:off x="1131722" y="2255140"/>
          <a:ext cx="2557460" cy="890585"/>
        </p:xfrm>
        <a:graphic>
          <a:graphicData uri="http://schemas.openxmlformats.org/drawingml/2006/table">
            <a:tbl>
              <a:tblPr firstRow="1" bandRow="1">
                <a:tableStyleId>{2D5ABB26-0587-4C30-8999-92F81FD0307C}</a:tableStyleId>
              </a:tblPr>
              <a:tblGrid>
                <a:gridCol w="1279522"/>
                <a:gridCol w="1277938"/>
              </a:tblGrid>
              <a:tr h="269875">
                <a:tc gridSpan="2">
                  <a:txBody>
                    <a:bodyPr/>
                    <a:lstStyle/>
                    <a:p>
                      <a:pPr algn="ctr">
                        <a:lnSpc>
                          <a:spcPct val="100000"/>
                        </a:lnSpc>
                        <a:spcBef>
                          <a:spcPts val="170"/>
                        </a:spcBef>
                      </a:pPr>
                      <a:r>
                        <a:rPr sz="1400" dirty="0">
                          <a:latin typeface="Arial"/>
                          <a:cs typeface="Arial"/>
                        </a:rPr>
                        <a:t>SP:=0</a:t>
                      </a:r>
                      <a:endParaRPr sz="14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r>
              <a:tr h="350835">
                <a:tc>
                  <a:txBody>
                    <a:bodyPr/>
                    <a:lstStyle/>
                    <a:p>
                      <a:endParaRPr sz="1400">
                        <a:latin typeface="Arial"/>
                        <a:cs typeface="Arial"/>
                      </a:endParaRPr>
                    </a:p>
                  </a:txBody>
                  <a:tcPr marL="0" marR="0" marT="0" marB="0">
                    <a:lnR w="12700">
                      <a:solidFill>
                        <a:srgbClr val="000000"/>
                      </a:solidFill>
                      <a:prstDash val="solid"/>
                    </a:lnR>
                    <a:lnT w="12700">
                      <a:solidFill>
                        <a:srgbClr val="000000"/>
                      </a:solidFill>
                      <a:prstDash val="solid"/>
                    </a:lnT>
                    <a:lnB w="12700">
                      <a:solidFill>
                        <a:srgbClr val="000000"/>
                      </a:solidFill>
                      <a:prstDash val="solid"/>
                    </a:lnB>
                  </a:tcPr>
                </a:tc>
                <a:tc>
                  <a:txBody>
                    <a:bodyPr/>
                    <a:lstStyle/>
                    <a:p>
                      <a:endParaRPr sz="1400">
                        <a:latin typeface="Arial"/>
                        <a:cs typeface="Arial"/>
                      </a:endParaRPr>
                    </a:p>
                  </a:txBody>
                  <a:tcPr marL="0" marR="0" marT="0" marB="0">
                    <a:lnL w="12700">
                      <a:solidFill>
                        <a:srgbClr val="000000"/>
                      </a:solidFill>
                      <a:prstDash val="solid"/>
                    </a:lnL>
                    <a:lnT w="12700">
                      <a:solidFill>
                        <a:srgbClr val="000000"/>
                      </a:solidFill>
                      <a:prstDash val="solid"/>
                    </a:lnT>
                    <a:lnB w="12700">
                      <a:solidFill>
                        <a:srgbClr val="000000"/>
                      </a:solidFill>
                      <a:prstDash val="solid"/>
                    </a:lnB>
                  </a:tcPr>
                </a:tc>
              </a:tr>
              <a:tr h="269875">
                <a:tc gridSpan="2">
                  <a:txBody>
                    <a:bodyPr/>
                    <a:lstStyle/>
                    <a:p>
                      <a:pPr marL="847090">
                        <a:lnSpc>
                          <a:spcPct val="100000"/>
                        </a:lnSpc>
                        <a:spcBef>
                          <a:spcPts val="170"/>
                        </a:spcBef>
                      </a:pPr>
                      <a:r>
                        <a:rPr sz="1400" dirty="0">
                          <a:latin typeface="Arial"/>
                          <a:cs typeface="Arial"/>
                        </a:rPr>
                        <a:t>SP:=SP+X</a:t>
                      </a:r>
                      <a:endParaRPr sz="14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r>
            </a:tbl>
          </a:graphicData>
        </a:graphic>
      </p:graphicFrame>
      <p:sp>
        <p:nvSpPr>
          <p:cNvPr id="14" name="object 14"/>
          <p:cNvSpPr/>
          <p:nvPr/>
        </p:nvSpPr>
        <p:spPr>
          <a:xfrm>
            <a:off x="2379500" y="2805996"/>
            <a:ext cx="76200" cy="76200"/>
          </a:xfrm>
          <a:custGeom>
            <a:avLst/>
            <a:gdLst/>
            <a:ahLst/>
            <a:cxnLst/>
            <a:rect l="l" t="t" r="r" b="b"/>
            <a:pathLst>
              <a:path w="76200" h="76200">
                <a:moveTo>
                  <a:pt x="76200" y="0"/>
                </a:moveTo>
                <a:lnTo>
                  <a:pt x="0" y="0"/>
                </a:lnTo>
                <a:lnTo>
                  <a:pt x="38100" y="76200"/>
                </a:lnTo>
                <a:lnTo>
                  <a:pt x="76200" y="0"/>
                </a:lnTo>
                <a:close/>
              </a:path>
            </a:pathLst>
          </a:custGeom>
          <a:solidFill>
            <a:srgbClr val="000000"/>
          </a:solidFill>
        </p:spPr>
        <p:txBody>
          <a:bodyPr wrap="square" lIns="0" tIns="0" rIns="0" bIns="0" rtlCol="0"/>
          <a:lstStyle/>
          <a:p>
            <a:endParaRPr/>
          </a:p>
        </p:txBody>
      </p:sp>
      <p:sp>
        <p:nvSpPr>
          <p:cNvPr id="15" name="object 15"/>
          <p:cNvSpPr/>
          <p:nvPr/>
        </p:nvSpPr>
        <p:spPr>
          <a:xfrm>
            <a:off x="2417595" y="3152070"/>
            <a:ext cx="11430" cy="189230"/>
          </a:xfrm>
          <a:custGeom>
            <a:avLst/>
            <a:gdLst/>
            <a:ahLst/>
            <a:cxnLst/>
            <a:rect l="l" t="t" r="r" b="b"/>
            <a:pathLst>
              <a:path w="11430" h="189229">
                <a:moveTo>
                  <a:pt x="0" y="0"/>
                </a:moveTo>
                <a:lnTo>
                  <a:pt x="11200" y="188960"/>
                </a:lnTo>
              </a:path>
            </a:pathLst>
          </a:custGeom>
          <a:ln w="12700">
            <a:solidFill>
              <a:srgbClr val="000000"/>
            </a:solidFill>
          </a:ln>
        </p:spPr>
        <p:txBody>
          <a:bodyPr wrap="square" lIns="0" tIns="0" rIns="0" bIns="0" rtlCol="0"/>
          <a:lstStyle/>
          <a:p>
            <a:endParaRPr/>
          </a:p>
        </p:txBody>
      </p:sp>
      <p:sp>
        <p:nvSpPr>
          <p:cNvPr id="16" name="object 16"/>
          <p:cNvSpPr/>
          <p:nvPr/>
        </p:nvSpPr>
        <p:spPr>
          <a:xfrm>
            <a:off x="2387755" y="3288062"/>
            <a:ext cx="76200" cy="78740"/>
          </a:xfrm>
          <a:custGeom>
            <a:avLst/>
            <a:gdLst/>
            <a:ahLst/>
            <a:cxnLst/>
            <a:rect l="l" t="t" r="r" b="b"/>
            <a:pathLst>
              <a:path w="76200" h="78739">
                <a:moveTo>
                  <a:pt x="76060" y="0"/>
                </a:moveTo>
                <a:lnTo>
                  <a:pt x="0" y="4508"/>
                </a:lnTo>
                <a:lnTo>
                  <a:pt x="42544" y="78320"/>
                </a:lnTo>
                <a:lnTo>
                  <a:pt x="76060" y="0"/>
                </a:lnTo>
                <a:close/>
              </a:path>
            </a:pathLst>
          </a:custGeom>
          <a:solidFill>
            <a:srgbClr val="000000"/>
          </a:solidFill>
        </p:spPr>
        <p:txBody>
          <a:bodyPr wrap="square" lIns="0" tIns="0" rIns="0" bIns="0" rtlCol="0"/>
          <a:lstStyle/>
          <a:p>
            <a:endParaRPr/>
          </a:p>
        </p:txBody>
      </p:sp>
      <p:sp>
        <p:nvSpPr>
          <p:cNvPr id="17" name="object 17"/>
          <p:cNvSpPr/>
          <p:nvPr/>
        </p:nvSpPr>
        <p:spPr>
          <a:xfrm>
            <a:off x="2430295" y="3636260"/>
            <a:ext cx="1905" cy="274955"/>
          </a:xfrm>
          <a:custGeom>
            <a:avLst/>
            <a:gdLst/>
            <a:ahLst/>
            <a:cxnLst/>
            <a:rect l="l" t="t" r="r" b="b"/>
            <a:pathLst>
              <a:path w="1905" h="274954">
                <a:moveTo>
                  <a:pt x="0" y="0"/>
                </a:moveTo>
                <a:lnTo>
                  <a:pt x="1460" y="274640"/>
                </a:lnTo>
              </a:path>
            </a:pathLst>
          </a:custGeom>
          <a:ln w="12700">
            <a:solidFill>
              <a:srgbClr val="000000"/>
            </a:solidFill>
          </a:ln>
        </p:spPr>
        <p:txBody>
          <a:bodyPr wrap="square" lIns="0" tIns="0" rIns="0" bIns="0" rtlCol="0"/>
          <a:lstStyle/>
          <a:p>
            <a:endParaRPr/>
          </a:p>
        </p:txBody>
      </p:sp>
      <p:sp>
        <p:nvSpPr>
          <p:cNvPr id="18" name="object 18"/>
          <p:cNvSpPr/>
          <p:nvPr/>
        </p:nvSpPr>
        <p:spPr>
          <a:xfrm>
            <a:off x="2393381" y="3859893"/>
            <a:ext cx="76200" cy="76835"/>
          </a:xfrm>
          <a:custGeom>
            <a:avLst/>
            <a:gdLst/>
            <a:ahLst/>
            <a:cxnLst/>
            <a:rect l="l" t="t" r="r" b="b"/>
            <a:pathLst>
              <a:path w="76200" h="76835">
                <a:moveTo>
                  <a:pt x="76200" y="0"/>
                </a:moveTo>
                <a:lnTo>
                  <a:pt x="0" y="406"/>
                </a:lnTo>
                <a:lnTo>
                  <a:pt x="38506" y="76403"/>
                </a:lnTo>
                <a:lnTo>
                  <a:pt x="76200" y="0"/>
                </a:lnTo>
                <a:close/>
              </a:path>
            </a:pathLst>
          </a:custGeom>
          <a:solidFill>
            <a:srgbClr val="000000"/>
          </a:solidFill>
        </p:spPr>
        <p:txBody>
          <a:bodyPr wrap="square" lIns="0" tIns="0" rIns="0" bIns="0" rtlCol="0"/>
          <a:lstStyle/>
          <a:p>
            <a:endParaRPr/>
          </a:p>
        </p:txBody>
      </p:sp>
      <p:sp>
        <p:nvSpPr>
          <p:cNvPr id="19" name="object 19"/>
          <p:cNvSpPr/>
          <p:nvPr/>
        </p:nvSpPr>
        <p:spPr>
          <a:xfrm>
            <a:off x="2431885" y="4234751"/>
            <a:ext cx="0" cy="384175"/>
          </a:xfrm>
          <a:custGeom>
            <a:avLst/>
            <a:gdLst/>
            <a:ahLst/>
            <a:cxnLst/>
            <a:rect l="l" t="t" r="r" b="b"/>
            <a:pathLst>
              <a:path h="384175">
                <a:moveTo>
                  <a:pt x="0" y="0"/>
                </a:moveTo>
                <a:lnTo>
                  <a:pt x="0" y="384170"/>
                </a:lnTo>
              </a:path>
            </a:pathLst>
          </a:custGeom>
          <a:ln w="12700">
            <a:solidFill>
              <a:srgbClr val="000000"/>
            </a:solidFill>
          </a:ln>
        </p:spPr>
        <p:txBody>
          <a:bodyPr wrap="square" lIns="0" tIns="0" rIns="0" bIns="0" rtlCol="0"/>
          <a:lstStyle/>
          <a:p>
            <a:endParaRPr/>
          </a:p>
        </p:txBody>
      </p:sp>
      <p:sp>
        <p:nvSpPr>
          <p:cNvPr id="20" name="object 20"/>
          <p:cNvSpPr/>
          <p:nvPr/>
        </p:nvSpPr>
        <p:spPr>
          <a:xfrm>
            <a:off x="2393788" y="4568121"/>
            <a:ext cx="76200" cy="76200"/>
          </a:xfrm>
          <a:custGeom>
            <a:avLst/>
            <a:gdLst/>
            <a:ahLst/>
            <a:cxnLst/>
            <a:rect l="l" t="t" r="r" b="b"/>
            <a:pathLst>
              <a:path w="76200" h="76200">
                <a:moveTo>
                  <a:pt x="76200" y="0"/>
                </a:moveTo>
                <a:lnTo>
                  <a:pt x="0" y="0"/>
                </a:lnTo>
                <a:lnTo>
                  <a:pt x="38100" y="76200"/>
                </a:lnTo>
                <a:lnTo>
                  <a:pt x="76200" y="0"/>
                </a:lnTo>
                <a:close/>
              </a:path>
            </a:pathLst>
          </a:custGeom>
          <a:solidFill>
            <a:srgbClr val="000000"/>
          </a:solidFill>
        </p:spPr>
        <p:txBody>
          <a:bodyPr wrap="square" lIns="0" tIns="0" rIns="0" bIns="0" rtlCol="0"/>
          <a:lstStyle/>
          <a:p>
            <a:endParaRPr/>
          </a:p>
        </p:txBody>
      </p:sp>
      <p:sp>
        <p:nvSpPr>
          <p:cNvPr id="21" name="object 21"/>
          <p:cNvSpPr/>
          <p:nvPr/>
        </p:nvSpPr>
        <p:spPr>
          <a:xfrm>
            <a:off x="2484275" y="2631370"/>
            <a:ext cx="1457325" cy="1454150"/>
          </a:xfrm>
          <a:custGeom>
            <a:avLst/>
            <a:gdLst/>
            <a:ahLst/>
            <a:cxnLst/>
            <a:rect l="l" t="t" r="r" b="b"/>
            <a:pathLst>
              <a:path w="1457325" h="1454150">
                <a:moveTo>
                  <a:pt x="1157290" y="1454150"/>
                </a:moveTo>
                <a:lnTo>
                  <a:pt x="1457320" y="1454150"/>
                </a:lnTo>
                <a:lnTo>
                  <a:pt x="1457320" y="0"/>
                </a:lnTo>
                <a:lnTo>
                  <a:pt x="0" y="6240"/>
                </a:lnTo>
              </a:path>
            </a:pathLst>
          </a:custGeom>
          <a:ln w="12700">
            <a:solidFill>
              <a:srgbClr val="000000"/>
            </a:solidFill>
          </a:ln>
        </p:spPr>
        <p:txBody>
          <a:bodyPr wrap="square" lIns="0" tIns="0" rIns="0" bIns="0" rtlCol="0"/>
          <a:lstStyle/>
          <a:p>
            <a:endParaRPr/>
          </a:p>
        </p:txBody>
      </p:sp>
      <p:sp>
        <p:nvSpPr>
          <p:cNvPr id="22" name="object 22"/>
          <p:cNvSpPr/>
          <p:nvPr/>
        </p:nvSpPr>
        <p:spPr>
          <a:xfrm>
            <a:off x="2458875" y="2599290"/>
            <a:ext cx="76835" cy="76200"/>
          </a:xfrm>
          <a:custGeom>
            <a:avLst/>
            <a:gdLst/>
            <a:ahLst/>
            <a:cxnLst/>
            <a:rect l="l" t="t" r="r" b="b"/>
            <a:pathLst>
              <a:path w="76835" h="76200">
                <a:moveTo>
                  <a:pt x="76034" y="0"/>
                </a:moveTo>
                <a:lnTo>
                  <a:pt x="0" y="38430"/>
                </a:lnTo>
                <a:lnTo>
                  <a:pt x="76352" y="76200"/>
                </a:lnTo>
                <a:lnTo>
                  <a:pt x="76034" y="0"/>
                </a:lnTo>
                <a:close/>
              </a:path>
            </a:pathLst>
          </a:custGeom>
          <a:solidFill>
            <a:srgbClr val="000000"/>
          </a:solidFill>
        </p:spPr>
        <p:txBody>
          <a:bodyPr wrap="square" lIns="0" tIns="0" rIns="0" bIns="0" rtlCol="0"/>
          <a:lstStyle/>
          <a:p>
            <a:endParaRPr/>
          </a:p>
        </p:txBody>
      </p:sp>
      <p:sp>
        <p:nvSpPr>
          <p:cNvPr id="23" name="object 23"/>
          <p:cNvSpPr txBox="1"/>
          <p:nvPr/>
        </p:nvSpPr>
        <p:spPr>
          <a:xfrm>
            <a:off x="6455565" y="2681536"/>
            <a:ext cx="1366520" cy="1220470"/>
          </a:xfrm>
          <a:prstGeom prst="rect">
            <a:avLst/>
          </a:prstGeom>
        </p:spPr>
        <p:txBody>
          <a:bodyPr vert="horz" wrap="square" lIns="0" tIns="0" rIns="0" bIns="0" rtlCol="0">
            <a:spAutoFit/>
          </a:bodyPr>
          <a:lstStyle/>
          <a:p>
            <a:pPr marL="12700">
              <a:lnSpc>
                <a:spcPct val="100000"/>
              </a:lnSpc>
            </a:pPr>
            <a:r>
              <a:rPr sz="1600" spc="-5" dirty="0">
                <a:latin typeface="Courier New"/>
                <a:cs typeface="Courier New"/>
              </a:rPr>
              <a:t>sp:=0</a:t>
            </a:r>
            <a:endParaRPr sz="1600">
              <a:latin typeface="Courier New"/>
              <a:cs typeface="Courier New"/>
            </a:endParaRPr>
          </a:p>
          <a:p>
            <a:pPr marL="12700">
              <a:lnSpc>
                <a:spcPct val="100000"/>
              </a:lnSpc>
              <a:spcBef>
                <a:spcPts val="560"/>
              </a:spcBef>
            </a:pPr>
            <a:r>
              <a:rPr sz="1600" b="1" spc="-5" dirty="0">
                <a:latin typeface="Courier New"/>
                <a:cs typeface="Courier New"/>
              </a:rPr>
              <a:t>do</a:t>
            </a:r>
            <a:endParaRPr sz="1600">
              <a:latin typeface="Courier New"/>
              <a:cs typeface="Courier New"/>
            </a:endParaRPr>
          </a:p>
          <a:p>
            <a:pPr marL="378460" marR="5080">
              <a:lnSpc>
                <a:spcPct val="130200"/>
              </a:lnSpc>
            </a:pPr>
            <a:r>
              <a:rPr sz="1600" spc="-5" dirty="0">
                <a:latin typeface="Courier New"/>
                <a:cs typeface="Courier New"/>
              </a:rPr>
              <a:t>sp:=sp+x  y:=y-1</a:t>
            </a:r>
            <a:endParaRPr sz="1600">
              <a:latin typeface="Courier New"/>
              <a:cs typeface="Courier New"/>
            </a:endParaRPr>
          </a:p>
        </p:txBody>
      </p:sp>
      <p:sp>
        <p:nvSpPr>
          <p:cNvPr id="24" name="object 24"/>
          <p:cNvSpPr txBox="1"/>
          <p:nvPr/>
        </p:nvSpPr>
        <p:spPr>
          <a:xfrm>
            <a:off x="6455565" y="3875864"/>
            <a:ext cx="1366520" cy="661035"/>
          </a:xfrm>
          <a:prstGeom prst="rect">
            <a:avLst/>
          </a:prstGeom>
        </p:spPr>
        <p:txBody>
          <a:bodyPr vert="horz" wrap="square" lIns="0" tIns="0" rIns="0" bIns="0" rtlCol="0">
            <a:spAutoFit/>
          </a:bodyPr>
          <a:lstStyle/>
          <a:p>
            <a:pPr marL="12700" marR="5080">
              <a:lnSpc>
                <a:spcPct val="130200"/>
              </a:lnSpc>
            </a:pPr>
            <a:r>
              <a:rPr sz="1600" b="1" spc="-5" dirty="0">
                <a:latin typeface="Courier New"/>
                <a:cs typeface="Courier New"/>
              </a:rPr>
              <a:t>while</a:t>
            </a:r>
            <a:r>
              <a:rPr sz="1600" b="1" spc="-90" dirty="0">
                <a:latin typeface="Courier New"/>
                <a:cs typeface="Courier New"/>
              </a:rPr>
              <a:t> </a:t>
            </a:r>
            <a:r>
              <a:rPr sz="1600" spc="-5" dirty="0">
                <a:latin typeface="Courier New"/>
                <a:cs typeface="Courier New"/>
              </a:rPr>
              <a:t>(y&gt;0)  w:=sp</a:t>
            </a:r>
            <a:endParaRPr sz="1600">
              <a:latin typeface="Courier New"/>
              <a:cs typeface="Courier New"/>
            </a:endParaRPr>
          </a:p>
        </p:txBody>
      </p:sp>
      <p:sp>
        <p:nvSpPr>
          <p:cNvPr id="25" name="object 25"/>
          <p:cNvSpPr/>
          <p:nvPr/>
        </p:nvSpPr>
        <p:spPr>
          <a:xfrm>
            <a:off x="4424200" y="3280658"/>
            <a:ext cx="1498600" cy="669925"/>
          </a:xfrm>
          <a:custGeom>
            <a:avLst/>
            <a:gdLst/>
            <a:ahLst/>
            <a:cxnLst/>
            <a:rect l="l" t="t" r="r" b="b"/>
            <a:pathLst>
              <a:path w="1498600" h="669925">
                <a:moveTo>
                  <a:pt x="1123950" y="0"/>
                </a:moveTo>
                <a:lnTo>
                  <a:pt x="1123950" y="167474"/>
                </a:lnTo>
                <a:lnTo>
                  <a:pt x="0" y="167474"/>
                </a:lnTo>
                <a:lnTo>
                  <a:pt x="0" y="502437"/>
                </a:lnTo>
                <a:lnTo>
                  <a:pt x="1123950" y="502437"/>
                </a:lnTo>
                <a:lnTo>
                  <a:pt x="1123950" y="669925"/>
                </a:lnTo>
                <a:lnTo>
                  <a:pt x="1498600" y="334962"/>
                </a:lnTo>
                <a:lnTo>
                  <a:pt x="1123950" y="0"/>
                </a:lnTo>
                <a:close/>
              </a:path>
            </a:pathLst>
          </a:custGeom>
          <a:solidFill>
            <a:srgbClr val="C6E6E9"/>
          </a:solidFill>
        </p:spPr>
        <p:txBody>
          <a:bodyPr wrap="square" lIns="0" tIns="0" rIns="0" bIns="0" rtlCol="0"/>
          <a:lstStyle/>
          <a:p>
            <a:endParaRPr/>
          </a:p>
        </p:txBody>
      </p:sp>
      <p:sp>
        <p:nvSpPr>
          <p:cNvPr id="26" name="object 26"/>
          <p:cNvSpPr/>
          <p:nvPr/>
        </p:nvSpPr>
        <p:spPr>
          <a:xfrm>
            <a:off x="4424196" y="3280660"/>
            <a:ext cx="1498600" cy="669925"/>
          </a:xfrm>
          <a:custGeom>
            <a:avLst/>
            <a:gdLst/>
            <a:ahLst/>
            <a:cxnLst/>
            <a:rect l="l" t="t" r="r" b="b"/>
            <a:pathLst>
              <a:path w="1498600" h="669925">
                <a:moveTo>
                  <a:pt x="0" y="167480"/>
                </a:moveTo>
                <a:lnTo>
                  <a:pt x="1123950" y="167480"/>
                </a:lnTo>
                <a:lnTo>
                  <a:pt x="1123950" y="0"/>
                </a:lnTo>
                <a:lnTo>
                  <a:pt x="1498600" y="334960"/>
                </a:lnTo>
                <a:lnTo>
                  <a:pt x="1123950" y="669920"/>
                </a:lnTo>
                <a:lnTo>
                  <a:pt x="1123950" y="502440"/>
                </a:lnTo>
                <a:lnTo>
                  <a:pt x="0" y="502440"/>
                </a:lnTo>
                <a:lnTo>
                  <a:pt x="0" y="167480"/>
                </a:lnTo>
                <a:close/>
              </a:path>
            </a:pathLst>
          </a:custGeom>
          <a:ln w="12700">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4416283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dirty="0" smtClean="0"/>
              <a:t>Iterazione pre-condizione</a:t>
            </a:r>
            <a:r>
              <a:rPr lang="it-IT" dirty="0" smtClean="0">
                <a:latin typeface="Courier New" panose="02070309020205020404" pitchFamily="49" charset="0"/>
                <a:cs typeface="Courier New" panose="02070309020205020404" pitchFamily="49" charset="0"/>
              </a:rPr>
              <a:t> </a:t>
            </a:r>
            <a:r>
              <a:rPr lang="it-IT" dirty="0" err="1" smtClean="0">
                <a:latin typeface="Courier New" panose="02070309020205020404" pitchFamily="49" charset="0"/>
                <a:cs typeface="Courier New" panose="02070309020205020404" pitchFamily="49" charset="0"/>
              </a:rPr>
              <a:t>while</a:t>
            </a:r>
            <a:r>
              <a:rPr lang="it-IT" dirty="0" smtClean="0">
                <a:latin typeface="Courier New" panose="02070309020205020404" pitchFamily="49" charset="0"/>
                <a:cs typeface="Courier New" panose="02070309020205020404" pitchFamily="49" charset="0"/>
              </a:rPr>
              <a:t>-do</a:t>
            </a:r>
            <a:r>
              <a:rPr lang="it-IT" dirty="0" smtClean="0"/>
              <a:t> </a:t>
            </a: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88</a:t>
            </a:fld>
            <a:endParaRPr lang="it-IT" dirty="0"/>
          </a:p>
        </p:txBody>
      </p:sp>
      <p:sp>
        <p:nvSpPr>
          <p:cNvPr id="27" name="object 5"/>
          <p:cNvSpPr txBox="1"/>
          <p:nvPr/>
        </p:nvSpPr>
        <p:spPr>
          <a:xfrm>
            <a:off x="6525234" y="2455113"/>
            <a:ext cx="1366520" cy="1855470"/>
          </a:xfrm>
          <a:prstGeom prst="rect">
            <a:avLst/>
          </a:prstGeom>
        </p:spPr>
        <p:txBody>
          <a:bodyPr vert="horz" wrap="square" lIns="0" tIns="0" rIns="0" bIns="0" rtlCol="0">
            <a:spAutoFit/>
          </a:bodyPr>
          <a:lstStyle/>
          <a:p>
            <a:pPr marL="12700">
              <a:lnSpc>
                <a:spcPct val="100000"/>
              </a:lnSpc>
            </a:pPr>
            <a:r>
              <a:rPr sz="1600" spc="-5" dirty="0">
                <a:latin typeface="Courier New"/>
                <a:cs typeface="Courier New"/>
              </a:rPr>
              <a:t>sp:=0</a:t>
            </a:r>
            <a:endParaRPr sz="1600">
              <a:latin typeface="Courier New"/>
              <a:cs typeface="Courier New"/>
            </a:endParaRPr>
          </a:p>
          <a:p>
            <a:pPr marL="378460" marR="5080" indent="-365760" algn="just">
              <a:lnSpc>
                <a:spcPts val="2500"/>
              </a:lnSpc>
              <a:spcBef>
                <a:spcPts val="160"/>
              </a:spcBef>
            </a:pPr>
            <a:r>
              <a:rPr sz="1600" b="1" spc="-5" dirty="0">
                <a:latin typeface="Courier New"/>
                <a:cs typeface="Courier New"/>
              </a:rPr>
              <a:t>while</a:t>
            </a:r>
            <a:r>
              <a:rPr sz="1600" b="1" spc="-90" dirty="0">
                <a:latin typeface="Courier New"/>
                <a:cs typeface="Courier New"/>
              </a:rPr>
              <a:t> </a:t>
            </a:r>
            <a:r>
              <a:rPr sz="1600" spc="-5" dirty="0">
                <a:latin typeface="Courier New"/>
                <a:cs typeface="Courier New"/>
              </a:rPr>
              <a:t>(y&gt;0)  sp:=sp+x  y:=y-1</a:t>
            </a:r>
            <a:endParaRPr sz="1600">
              <a:latin typeface="Courier New"/>
              <a:cs typeface="Courier New"/>
            </a:endParaRPr>
          </a:p>
          <a:p>
            <a:pPr marL="12700">
              <a:lnSpc>
                <a:spcPct val="100000"/>
              </a:lnSpc>
              <a:spcBef>
                <a:spcPts val="400"/>
              </a:spcBef>
            </a:pPr>
            <a:r>
              <a:rPr sz="1600" b="1" spc="-5" dirty="0">
                <a:latin typeface="Courier New"/>
                <a:cs typeface="Courier New"/>
              </a:rPr>
              <a:t>do</a:t>
            </a:r>
            <a:endParaRPr sz="1600">
              <a:latin typeface="Courier New"/>
              <a:cs typeface="Courier New"/>
            </a:endParaRPr>
          </a:p>
          <a:p>
            <a:pPr marL="12700">
              <a:lnSpc>
                <a:spcPct val="100000"/>
              </a:lnSpc>
              <a:spcBef>
                <a:spcPts val="580"/>
              </a:spcBef>
            </a:pPr>
            <a:r>
              <a:rPr sz="1600" spc="-5" dirty="0">
                <a:latin typeface="Courier New"/>
                <a:cs typeface="Courier New"/>
              </a:rPr>
              <a:t>w:=sp</a:t>
            </a:r>
            <a:endParaRPr sz="1600">
              <a:latin typeface="Courier New"/>
              <a:cs typeface="Courier New"/>
            </a:endParaRPr>
          </a:p>
        </p:txBody>
      </p:sp>
      <p:sp>
        <p:nvSpPr>
          <p:cNvPr id="28" name="object 6"/>
          <p:cNvSpPr/>
          <p:nvPr/>
        </p:nvSpPr>
        <p:spPr>
          <a:xfrm>
            <a:off x="4493869" y="3054235"/>
            <a:ext cx="1498600" cy="669925"/>
          </a:xfrm>
          <a:custGeom>
            <a:avLst/>
            <a:gdLst/>
            <a:ahLst/>
            <a:cxnLst/>
            <a:rect l="l" t="t" r="r" b="b"/>
            <a:pathLst>
              <a:path w="1498600" h="669925">
                <a:moveTo>
                  <a:pt x="1123950" y="0"/>
                </a:moveTo>
                <a:lnTo>
                  <a:pt x="1123950" y="167474"/>
                </a:lnTo>
                <a:lnTo>
                  <a:pt x="0" y="167474"/>
                </a:lnTo>
                <a:lnTo>
                  <a:pt x="0" y="502437"/>
                </a:lnTo>
                <a:lnTo>
                  <a:pt x="1123950" y="502437"/>
                </a:lnTo>
                <a:lnTo>
                  <a:pt x="1123950" y="669925"/>
                </a:lnTo>
                <a:lnTo>
                  <a:pt x="1498600" y="334962"/>
                </a:lnTo>
                <a:lnTo>
                  <a:pt x="1123950" y="0"/>
                </a:lnTo>
                <a:close/>
              </a:path>
            </a:pathLst>
          </a:custGeom>
          <a:solidFill>
            <a:srgbClr val="C6E6E9"/>
          </a:solidFill>
        </p:spPr>
        <p:txBody>
          <a:bodyPr wrap="square" lIns="0" tIns="0" rIns="0" bIns="0" rtlCol="0"/>
          <a:lstStyle/>
          <a:p>
            <a:endParaRPr/>
          </a:p>
        </p:txBody>
      </p:sp>
      <p:sp>
        <p:nvSpPr>
          <p:cNvPr id="29" name="object 7"/>
          <p:cNvSpPr/>
          <p:nvPr/>
        </p:nvSpPr>
        <p:spPr>
          <a:xfrm>
            <a:off x="4493865" y="3054237"/>
            <a:ext cx="1498600" cy="669925"/>
          </a:xfrm>
          <a:custGeom>
            <a:avLst/>
            <a:gdLst/>
            <a:ahLst/>
            <a:cxnLst/>
            <a:rect l="l" t="t" r="r" b="b"/>
            <a:pathLst>
              <a:path w="1498600" h="669925">
                <a:moveTo>
                  <a:pt x="0" y="167480"/>
                </a:moveTo>
                <a:lnTo>
                  <a:pt x="1123950" y="167480"/>
                </a:lnTo>
                <a:lnTo>
                  <a:pt x="1123950" y="0"/>
                </a:lnTo>
                <a:lnTo>
                  <a:pt x="1498600" y="334960"/>
                </a:lnTo>
                <a:lnTo>
                  <a:pt x="1123950" y="669920"/>
                </a:lnTo>
                <a:lnTo>
                  <a:pt x="1123950" y="502440"/>
                </a:lnTo>
                <a:lnTo>
                  <a:pt x="0" y="502440"/>
                </a:lnTo>
                <a:lnTo>
                  <a:pt x="0" y="167480"/>
                </a:lnTo>
                <a:close/>
              </a:path>
            </a:pathLst>
          </a:custGeom>
          <a:ln w="12700">
            <a:solidFill>
              <a:srgbClr val="000000"/>
            </a:solidFill>
          </a:ln>
        </p:spPr>
        <p:txBody>
          <a:bodyPr wrap="square" lIns="0" tIns="0" rIns="0" bIns="0" rtlCol="0"/>
          <a:lstStyle/>
          <a:p>
            <a:endParaRPr/>
          </a:p>
        </p:txBody>
      </p:sp>
      <p:sp>
        <p:nvSpPr>
          <p:cNvPr id="30" name="object 8"/>
          <p:cNvSpPr/>
          <p:nvPr/>
        </p:nvSpPr>
        <p:spPr>
          <a:xfrm>
            <a:off x="1204566" y="3420947"/>
            <a:ext cx="2555875" cy="257175"/>
          </a:xfrm>
          <a:custGeom>
            <a:avLst/>
            <a:gdLst/>
            <a:ahLst/>
            <a:cxnLst/>
            <a:rect l="l" t="t" r="r" b="b"/>
            <a:pathLst>
              <a:path w="2555875" h="257175">
                <a:moveTo>
                  <a:pt x="0" y="0"/>
                </a:moveTo>
                <a:lnTo>
                  <a:pt x="2555871" y="0"/>
                </a:lnTo>
                <a:lnTo>
                  <a:pt x="2555871" y="257175"/>
                </a:lnTo>
                <a:lnTo>
                  <a:pt x="0" y="257175"/>
                </a:lnTo>
                <a:lnTo>
                  <a:pt x="0" y="0"/>
                </a:lnTo>
                <a:close/>
              </a:path>
            </a:pathLst>
          </a:custGeom>
          <a:ln w="12700">
            <a:solidFill>
              <a:srgbClr val="000000"/>
            </a:solidFill>
          </a:ln>
        </p:spPr>
        <p:txBody>
          <a:bodyPr wrap="square" lIns="0" tIns="0" rIns="0" bIns="0" rtlCol="0"/>
          <a:lstStyle/>
          <a:p>
            <a:endParaRPr/>
          </a:p>
        </p:txBody>
      </p:sp>
      <p:sp>
        <p:nvSpPr>
          <p:cNvPr id="31" name="object 9"/>
          <p:cNvSpPr txBox="1"/>
          <p:nvPr/>
        </p:nvSpPr>
        <p:spPr>
          <a:xfrm>
            <a:off x="2045309" y="3442855"/>
            <a:ext cx="875665" cy="224790"/>
          </a:xfrm>
          <a:prstGeom prst="rect">
            <a:avLst/>
          </a:prstGeom>
        </p:spPr>
        <p:txBody>
          <a:bodyPr vert="horz" wrap="square" lIns="0" tIns="0" rIns="0" bIns="0" rtlCol="0">
            <a:spAutoFit/>
          </a:bodyPr>
          <a:lstStyle/>
          <a:p>
            <a:pPr marL="12700">
              <a:lnSpc>
                <a:spcPct val="100000"/>
              </a:lnSpc>
            </a:pPr>
            <a:r>
              <a:rPr sz="1400" dirty="0">
                <a:latin typeface="Arial"/>
                <a:cs typeface="Arial"/>
              </a:rPr>
              <a:t>SP:=SP+X</a:t>
            </a:r>
            <a:endParaRPr sz="1400">
              <a:latin typeface="Arial"/>
              <a:cs typeface="Arial"/>
            </a:endParaRPr>
          </a:p>
        </p:txBody>
      </p:sp>
      <p:sp>
        <p:nvSpPr>
          <p:cNvPr id="32" name="object 10"/>
          <p:cNvSpPr/>
          <p:nvPr/>
        </p:nvSpPr>
        <p:spPr>
          <a:xfrm>
            <a:off x="1215678" y="3968638"/>
            <a:ext cx="2557780" cy="257175"/>
          </a:xfrm>
          <a:custGeom>
            <a:avLst/>
            <a:gdLst/>
            <a:ahLst/>
            <a:cxnLst/>
            <a:rect l="l" t="t" r="r" b="b"/>
            <a:pathLst>
              <a:path w="2557779" h="257175">
                <a:moveTo>
                  <a:pt x="0" y="0"/>
                </a:moveTo>
                <a:lnTo>
                  <a:pt x="2557461" y="0"/>
                </a:lnTo>
                <a:lnTo>
                  <a:pt x="2557461" y="257175"/>
                </a:lnTo>
                <a:lnTo>
                  <a:pt x="0" y="257175"/>
                </a:lnTo>
                <a:lnTo>
                  <a:pt x="0" y="0"/>
                </a:lnTo>
                <a:close/>
              </a:path>
            </a:pathLst>
          </a:custGeom>
          <a:ln w="12700">
            <a:solidFill>
              <a:srgbClr val="000000"/>
            </a:solidFill>
          </a:ln>
        </p:spPr>
        <p:txBody>
          <a:bodyPr wrap="square" lIns="0" tIns="0" rIns="0" bIns="0" rtlCol="0"/>
          <a:lstStyle/>
          <a:p>
            <a:endParaRPr/>
          </a:p>
        </p:txBody>
      </p:sp>
      <p:sp>
        <p:nvSpPr>
          <p:cNvPr id="33" name="object 11"/>
          <p:cNvSpPr txBox="1"/>
          <p:nvPr/>
        </p:nvSpPr>
        <p:spPr>
          <a:xfrm>
            <a:off x="2221522" y="3990543"/>
            <a:ext cx="548640" cy="224790"/>
          </a:xfrm>
          <a:prstGeom prst="rect">
            <a:avLst/>
          </a:prstGeom>
        </p:spPr>
        <p:txBody>
          <a:bodyPr vert="horz" wrap="square" lIns="0" tIns="0" rIns="0" bIns="0" rtlCol="0">
            <a:spAutoFit/>
          </a:bodyPr>
          <a:lstStyle/>
          <a:p>
            <a:pPr marL="12700">
              <a:lnSpc>
                <a:spcPct val="100000"/>
              </a:lnSpc>
            </a:pPr>
            <a:r>
              <a:rPr sz="1400" spc="-80" dirty="0">
                <a:latin typeface="Arial"/>
                <a:cs typeface="Arial"/>
              </a:rPr>
              <a:t>Y</a:t>
            </a:r>
            <a:r>
              <a:rPr sz="1400" dirty="0">
                <a:latin typeface="Arial"/>
                <a:cs typeface="Arial"/>
              </a:rPr>
              <a:t>:=</a:t>
            </a:r>
            <a:r>
              <a:rPr sz="1400" spc="-130" dirty="0">
                <a:latin typeface="Arial"/>
                <a:cs typeface="Arial"/>
              </a:rPr>
              <a:t>Y</a:t>
            </a:r>
            <a:r>
              <a:rPr sz="1400" dirty="0">
                <a:latin typeface="Arial"/>
                <a:cs typeface="Arial"/>
              </a:rPr>
              <a:t>-1</a:t>
            </a:r>
            <a:endParaRPr sz="1400">
              <a:latin typeface="Arial"/>
              <a:cs typeface="Arial"/>
            </a:endParaRPr>
          </a:p>
        </p:txBody>
      </p:sp>
      <p:sp>
        <p:nvSpPr>
          <p:cNvPr id="34" name="object 12"/>
          <p:cNvSpPr/>
          <p:nvPr/>
        </p:nvSpPr>
        <p:spPr>
          <a:xfrm>
            <a:off x="1282353" y="2758967"/>
            <a:ext cx="2421255" cy="333375"/>
          </a:xfrm>
          <a:custGeom>
            <a:avLst/>
            <a:gdLst/>
            <a:ahLst/>
            <a:cxnLst/>
            <a:rect l="l" t="t" r="r" b="b"/>
            <a:pathLst>
              <a:path w="2421254" h="333375">
                <a:moveTo>
                  <a:pt x="0" y="166680"/>
                </a:moveTo>
                <a:lnTo>
                  <a:pt x="484190" y="0"/>
                </a:lnTo>
                <a:lnTo>
                  <a:pt x="1936751" y="0"/>
                </a:lnTo>
                <a:lnTo>
                  <a:pt x="2420941" y="166680"/>
                </a:lnTo>
                <a:lnTo>
                  <a:pt x="1936751" y="333370"/>
                </a:lnTo>
                <a:lnTo>
                  <a:pt x="484190" y="333370"/>
                </a:lnTo>
                <a:lnTo>
                  <a:pt x="0" y="166680"/>
                </a:lnTo>
                <a:close/>
              </a:path>
            </a:pathLst>
          </a:custGeom>
          <a:ln w="12700">
            <a:solidFill>
              <a:srgbClr val="000000"/>
            </a:solidFill>
          </a:ln>
        </p:spPr>
        <p:txBody>
          <a:bodyPr wrap="square" lIns="0" tIns="0" rIns="0" bIns="0" rtlCol="0"/>
          <a:lstStyle/>
          <a:p>
            <a:endParaRPr/>
          </a:p>
        </p:txBody>
      </p:sp>
      <p:sp>
        <p:nvSpPr>
          <p:cNvPr id="35" name="object 13"/>
          <p:cNvSpPr txBox="1"/>
          <p:nvPr/>
        </p:nvSpPr>
        <p:spPr>
          <a:xfrm>
            <a:off x="2315184" y="2818968"/>
            <a:ext cx="346710" cy="224790"/>
          </a:xfrm>
          <a:prstGeom prst="rect">
            <a:avLst/>
          </a:prstGeom>
        </p:spPr>
        <p:txBody>
          <a:bodyPr vert="horz" wrap="square" lIns="0" tIns="0" rIns="0" bIns="0" rtlCol="0">
            <a:spAutoFit/>
          </a:bodyPr>
          <a:lstStyle/>
          <a:p>
            <a:pPr marL="12700">
              <a:lnSpc>
                <a:spcPct val="100000"/>
              </a:lnSpc>
            </a:pPr>
            <a:r>
              <a:rPr sz="1400" dirty="0">
                <a:latin typeface="Arial"/>
                <a:cs typeface="Arial"/>
              </a:rPr>
              <a:t>Y&gt;0</a:t>
            </a:r>
            <a:endParaRPr sz="1400">
              <a:latin typeface="Arial"/>
              <a:cs typeface="Arial"/>
            </a:endParaRPr>
          </a:p>
        </p:txBody>
      </p:sp>
      <p:sp>
        <p:nvSpPr>
          <p:cNvPr id="36" name="object 14"/>
          <p:cNvSpPr txBox="1"/>
          <p:nvPr/>
        </p:nvSpPr>
        <p:spPr>
          <a:xfrm>
            <a:off x="1030893" y="2658630"/>
            <a:ext cx="223520" cy="224790"/>
          </a:xfrm>
          <a:prstGeom prst="rect">
            <a:avLst/>
          </a:prstGeom>
        </p:spPr>
        <p:txBody>
          <a:bodyPr vert="horz" wrap="square" lIns="0" tIns="0" rIns="0" bIns="0" rtlCol="0">
            <a:spAutoFit/>
          </a:bodyPr>
          <a:lstStyle/>
          <a:p>
            <a:pPr marL="12700">
              <a:lnSpc>
                <a:spcPct val="100000"/>
              </a:lnSpc>
            </a:pPr>
            <a:r>
              <a:rPr sz="1400" spc="-5" dirty="0">
                <a:latin typeface="Arial"/>
                <a:cs typeface="Arial"/>
              </a:rPr>
              <a:t>no</a:t>
            </a:r>
            <a:endParaRPr sz="1400">
              <a:latin typeface="Arial"/>
              <a:cs typeface="Arial"/>
            </a:endParaRPr>
          </a:p>
        </p:txBody>
      </p:sp>
      <p:sp>
        <p:nvSpPr>
          <p:cNvPr id="37" name="object 15"/>
          <p:cNvSpPr/>
          <p:nvPr/>
        </p:nvSpPr>
        <p:spPr>
          <a:xfrm>
            <a:off x="2942874" y="2546237"/>
            <a:ext cx="1236980" cy="0"/>
          </a:xfrm>
          <a:custGeom>
            <a:avLst/>
            <a:gdLst/>
            <a:ahLst/>
            <a:cxnLst/>
            <a:rect l="l" t="t" r="r" b="b"/>
            <a:pathLst>
              <a:path w="1236979">
                <a:moveTo>
                  <a:pt x="1236670" y="0"/>
                </a:moveTo>
                <a:lnTo>
                  <a:pt x="0" y="0"/>
                </a:lnTo>
              </a:path>
            </a:pathLst>
          </a:custGeom>
          <a:ln w="12700">
            <a:solidFill>
              <a:srgbClr val="000000"/>
            </a:solidFill>
          </a:ln>
        </p:spPr>
        <p:txBody>
          <a:bodyPr wrap="square" lIns="0" tIns="0" rIns="0" bIns="0" rtlCol="0"/>
          <a:lstStyle/>
          <a:p>
            <a:endParaRPr/>
          </a:p>
        </p:txBody>
      </p:sp>
      <p:sp>
        <p:nvSpPr>
          <p:cNvPr id="38" name="object 16"/>
          <p:cNvSpPr txBox="1"/>
          <p:nvPr/>
        </p:nvSpPr>
        <p:spPr>
          <a:xfrm>
            <a:off x="2154847" y="3174568"/>
            <a:ext cx="154305" cy="224790"/>
          </a:xfrm>
          <a:prstGeom prst="rect">
            <a:avLst/>
          </a:prstGeom>
        </p:spPr>
        <p:txBody>
          <a:bodyPr vert="horz" wrap="square" lIns="0" tIns="0" rIns="0" bIns="0" rtlCol="0">
            <a:spAutoFit/>
          </a:bodyPr>
          <a:lstStyle/>
          <a:p>
            <a:pPr marL="12700">
              <a:lnSpc>
                <a:spcPct val="100000"/>
              </a:lnSpc>
            </a:pPr>
            <a:r>
              <a:rPr sz="1400" dirty="0">
                <a:latin typeface="Arial"/>
                <a:cs typeface="Arial"/>
              </a:rPr>
              <a:t>si</a:t>
            </a:r>
            <a:endParaRPr sz="1400">
              <a:latin typeface="Arial"/>
              <a:cs typeface="Arial"/>
            </a:endParaRPr>
          </a:p>
        </p:txBody>
      </p:sp>
      <p:sp>
        <p:nvSpPr>
          <p:cNvPr id="39" name="object 17"/>
          <p:cNvSpPr/>
          <p:nvPr/>
        </p:nvSpPr>
        <p:spPr>
          <a:xfrm>
            <a:off x="2498374" y="2541477"/>
            <a:ext cx="459105" cy="5080"/>
          </a:xfrm>
          <a:custGeom>
            <a:avLst/>
            <a:gdLst/>
            <a:ahLst/>
            <a:cxnLst/>
            <a:rect l="l" t="t" r="r" b="b"/>
            <a:pathLst>
              <a:path w="459105" h="5079">
                <a:moveTo>
                  <a:pt x="458790" y="0"/>
                </a:moveTo>
                <a:lnTo>
                  <a:pt x="0" y="4510"/>
                </a:lnTo>
              </a:path>
            </a:pathLst>
          </a:custGeom>
          <a:ln w="12700">
            <a:solidFill>
              <a:srgbClr val="000000"/>
            </a:solidFill>
          </a:ln>
        </p:spPr>
        <p:txBody>
          <a:bodyPr wrap="square" lIns="0" tIns="0" rIns="0" bIns="0" rtlCol="0"/>
          <a:lstStyle/>
          <a:p>
            <a:endParaRPr/>
          </a:p>
        </p:txBody>
      </p:sp>
      <p:sp>
        <p:nvSpPr>
          <p:cNvPr id="40" name="object 18"/>
          <p:cNvSpPr/>
          <p:nvPr/>
        </p:nvSpPr>
        <p:spPr>
          <a:xfrm>
            <a:off x="2472982" y="2507386"/>
            <a:ext cx="76835" cy="76200"/>
          </a:xfrm>
          <a:custGeom>
            <a:avLst/>
            <a:gdLst/>
            <a:ahLst/>
            <a:cxnLst/>
            <a:rect l="l" t="t" r="r" b="b"/>
            <a:pathLst>
              <a:path w="76835" h="76200">
                <a:moveTo>
                  <a:pt x="75818" y="0"/>
                </a:moveTo>
                <a:lnTo>
                  <a:pt x="0" y="38849"/>
                </a:lnTo>
                <a:lnTo>
                  <a:pt x="76568" y="76200"/>
                </a:lnTo>
                <a:lnTo>
                  <a:pt x="75818" y="0"/>
                </a:lnTo>
                <a:close/>
              </a:path>
            </a:pathLst>
          </a:custGeom>
          <a:solidFill>
            <a:srgbClr val="000000"/>
          </a:solidFill>
        </p:spPr>
        <p:txBody>
          <a:bodyPr wrap="square" lIns="0" tIns="0" rIns="0" bIns="0" rtlCol="0"/>
          <a:lstStyle/>
          <a:p>
            <a:endParaRPr/>
          </a:p>
        </p:txBody>
      </p:sp>
      <p:sp>
        <p:nvSpPr>
          <p:cNvPr id="41" name="object 19"/>
          <p:cNvSpPr/>
          <p:nvPr/>
        </p:nvSpPr>
        <p:spPr>
          <a:xfrm>
            <a:off x="2495204" y="2546237"/>
            <a:ext cx="1685925" cy="1908175"/>
          </a:xfrm>
          <a:custGeom>
            <a:avLst/>
            <a:gdLst/>
            <a:ahLst/>
            <a:cxnLst/>
            <a:rect l="l" t="t" r="r" b="b"/>
            <a:pathLst>
              <a:path w="1685925" h="1908175">
                <a:moveTo>
                  <a:pt x="0" y="1679580"/>
                </a:moveTo>
                <a:lnTo>
                  <a:pt x="0" y="1908181"/>
                </a:lnTo>
                <a:lnTo>
                  <a:pt x="1685920" y="1908181"/>
                </a:lnTo>
                <a:lnTo>
                  <a:pt x="1685920" y="0"/>
                </a:lnTo>
              </a:path>
            </a:pathLst>
          </a:custGeom>
          <a:ln w="12700">
            <a:solidFill>
              <a:srgbClr val="000000"/>
            </a:solidFill>
          </a:ln>
        </p:spPr>
        <p:txBody>
          <a:bodyPr wrap="square" lIns="0" tIns="0" rIns="0" bIns="0" rtlCol="0"/>
          <a:lstStyle/>
          <a:p>
            <a:endParaRPr/>
          </a:p>
        </p:txBody>
      </p:sp>
      <p:sp>
        <p:nvSpPr>
          <p:cNvPr id="42" name="object 20"/>
          <p:cNvSpPr/>
          <p:nvPr/>
        </p:nvSpPr>
        <p:spPr>
          <a:xfrm>
            <a:off x="2483364" y="3092337"/>
            <a:ext cx="10795" cy="303530"/>
          </a:xfrm>
          <a:custGeom>
            <a:avLst/>
            <a:gdLst/>
            <a:ahLst/>
            <a:cxnLst/>
            <a:rect l="l" t="t" r="r" b="b"/>
            <a:pathLst>
              <a:path w="10794" h="303529">
                <a:moveTo>
                  <a:pt x="10250" y="0"/>
                </a:moveTo>
                <a:lnTo>
                  <a:pt x="0" y="303230"/>
                </a:lnTo>
              </a:path>
            </a:pathLst>
          </a:custGeom>
          <a:ln w="12700">
            <a:solidFill>
              <a:srgbClr val="000000"/>
            </a:solidFill>
          </a:ln>
        </p:spPr>
        <p:txBody>
          <a:bodyPr wrap="square" lIns="0" tIns="0" rIns="0" bIns="0" rtlCol="0"/>
          <a:lstStyle/>
          <a:p>
            <a:endParaRPr/>
          </a:p>
        </p:txBody>
      </p:sp>
      <p:sp>
        <p:nvSpPr>
          <p:cNvPr id="43" name="object 21"/>
          <p:cNvSpPr/>
          <p:nvPr/>
        </p:nvSpPr>
        <p:spPr>
          <a:xfrm>
            <a:off x="2446997" y="3343503"/>
            <a:ext cx="76200" cy="77470"/>
          </a:xfrm>
          <a:custGeom>
            <a:avLst/>
            <a:gdLst/>
            <a:ahLst/>
            <a:cxnLst/>
            <a:rect l="l" t="t" r="r" b="b"/>
            <a:pathLst>
              <a:path w="76200" h="77470">
                <a:moveTo>
                  <a:pt x="0" y="0"/>
                </a:moveTo>
                <a:lnTo>
                  <a:pt x="35509" y="77444"/>
                </a:lnTo>
                <a:lnTo>
                  <a:pt x="76161" y="2578"/>
                </a:lnTo>
                <a:lnTo>
                  <a:pt x="0" y="0"/>
                </a:lnTo>
                <a:close/>
              </a:path>
            </a:pathLst>
          </a:custGeom>
          <a:solidFill>
            <a:srgbClr val="000000"/>
          </a:solidFill>
        </p:spPr>
        <p:txBody>
          <a:bodyPr wrap="square" lIns="0" tIns="0" rIns="0" bIns="0" rtlCol="0"/>
          <a:lstStyle/>
          <a:p>
            <a:endParaRPr/>
          </a:p>
        </p:txBody>
      </p:sp>
      <p:sp>
        <p:nvSpPr>
          <p:cNvPr id="44" name="object 22"/>
          <p:cNvSpPr/>
          <p:nvPr/>
        </p:nvSpPr>
        <p:spPr>
          <a:xfrm>
            <a:off x="2482504" y="3678128"/>
            <a:ext cx="12065" cy="265430"/>
          </a:xfrm>
          <a:custGeom>
            <a:avLst/>
            <a:gdLst/>
            <a:ahLst/>
            <a:cxnLst/>
            <a:rect l="l" t="t" r="r" b="b"/>
            <a:pathLst>
              <a:path w="12064" h="265429">
                <a:moveTo>
                  <a:pt x="0" y="0"/>
                </a:moveTo>
                <a:lnTo>
                  <a:pt x="11590" y="265130"/>
                </a:lnTo>
              </a:path>
            </a:pathLst>
          </a:custGeom>
          <a:ln w="12700">
            <a:solidFill>
              <a:srgbClr val="000000"/>
            </a:solidFill>
          </a:ln>
        </p:spPr>
        <p:txBody>
          <a:bodyPr wrap="square" lIns="0" tIns="0" rIns="0" bIns="0" rtlCol="0"/>
          <a:lstStyle/>
          <a:p>
            <a:endParaRPr/>
          </a:p>
        </p:txBody>
      </p:sp>
      <p:sp>
        <p:nvSpPr>
          <p:cNvPr id="45" name="object 23"/>
          <p:cNvSpPr/>
          <p:nvPr/>
        </p:nvSpPr>
        <p:spPr>
          <a:xfrm>
            <a:off x="2453805" y="3890848"/>
            <a:ext cx="76200" cy="78105"/>
          </a:xfrm>
          <a:custGeom>
            <a:avLst/>
            <a:gdLst/>
            <a:ahLst/>
            <a:cxnLst/>
            <a:rect l="l" t="t" r="r" b="b"/>
            <a:pathLst>
              <a:path w="76200" h="78104">
                <a:moveTo>
                  <a:pt x="76136" y="0"/>
                </a:moveTo>
                <a:lnTo>
                  <a:pt x="0" y="3327"/>
                </a:lnTo>
                <a:lnTo>
                  <a:pt x="41401" y="77787"/>
                </a:lnTo>
                <a:lnTo>
                  <a:pt x="76136" y="0"/>
                </a:lnTo>
                <a:close/>
              </a:path>
            </a:pathLst>
          </a:custGeom>
          <a:solidFill>
            <a:srgbClr val="000000"/>
          </a:solidFill>
        </p:spPr>
        <p:txBody>
          <a:bodyPr wrap="square" lIns="0" tIns="0" rIns="0" bIns="0" rtlCol="0"/>
          <a:lstStyle/>
          <a:p>
            <a:endParaRPr/>
          </a:p>
        </p:txBody>
      </p:sp>
      <p:sp>
        <p:nvSpPr>
          <p:cNvPr id="46" name="object 24"/>
          <p:cNvSpPr txBox="1"/>
          <p:nvPr/>
        </p:nvSpPr>
        <p:spPr>
          <a:xfrm>
            <a:off x="1207741" y="2092207"/>
            <a:ext cx="2557780" cy="269875"/>
          </a:xfrm>
          <a:prstGeom prst="rect">
            <a:avLst/>
          </a:prstGeom>
          <a:ln w="12700">
            <a:solidFill>
              <a:srgbClr val="000000"/>
            </a:solidFill>
          </a:ln>
        </p:spPr>
        <p:txBody>
          <a:bodyPr vert="horz" wrap="square" lIns="0" tIns="21590" rIns="0" bIns="0" rtlCol="0">
            <a:spAutoFit/>
          </a:bodyPr>
          <a:lstStyle/>
          <a:p>
            <a:pPr algn="ctr">
              <a:lnSpc>
                <a:spcPct val="100000"/>
              </a:lnSpc>
              <a:spcBef>
                <a:spcPts val="170"/>
              </a:spcBef>
            </a:pPr>
            <a:r>
              <a:rPr sz="1400" dirty="0">
                <a:latin typeface="Arial"/>
                <a:cs typeface="Arial"/>
              </a:rPr>
              <a:t>SP:=0</a:t>
            </a:r>
            <a:endParaRPr sz="1400">
              <a:latin typeface="Arial"/>
              <a:cs typeface="Arial"/>
            </a:endParaRPr>
          </a:p>
        </p:txBody>
      </p:sp>
      <p:sp>
        <p:nvSpPr>
          <p:cNvPr id="47" name="object 25"/>
          <p:cNvSpPr/>
          <p:nvPr/>
        </p:nvSpPr>
        <p:spPr>
          <a:xfrm>
            <a:off x="2487264" y="2362087"/>
            <a:ext cx="6350" cy="371475"/>
          </a:xfrm>
          <a:custGeom>
            <a:avLst/>
            <a:gdLst/>
            <a:ahLst/>
            <a:cxnLst/>
            <a:rect l="l" t="t" r="r" b="b"/>
            <a:pathLst>
              <a:path w="6350" h="371475">
                <a:moveTo>
                  <a:pt x="0" y="0"/>
                </a:moveTo>
                <a:lnTo>
                  <a:pt x="5950" y="371480"/>
                </a:lnTo>
              </a:path>
            </a:pathLst>
          </a:custGeom>
          <a:ln w="12700">
            <a:solidFill>
              <a:srgbClr val="000000"/>
            </a:solidFill>
          </a:ln>
        </p:spPr>
        <p:txBody>
          <a:bodyPr wrap="square" lIns="0" tIns="0" rIns="0" bIns="0" rtlCol="0"/>
          <a:lstStyle/>
          <a:p>
            <a:endParaRPr/>
          </a:p>
        </p:txBody>
      </p:sp>
      <p:sp>
        <p:nvSpPr>
          <p:cNvPr id="48" name="object 26"/>
          <p:cNvSpPr/>
          <p:nvPr/>
        </p:nvSpPr>
        <p:spPr>
          <a:xfrm>
            <a:off x="2454300" y="2682163"/>
            <a:ext cx="76200" cy="76835"/>
          </a:xfrm>
          <a:custGeom>
            <a:avLst/>
            <a:gdLst/>
            <a:ahLst/>
            <a:cxnLst/>
            <a:rect l="l" t="t" r="r" b="b"/>
            <a:pathLst>
              <a:path w="76200" h="76835">
                <a:moveTo>
                  <a:pt x="76187" y="0"/>
                </a:moveTo>
                <a:lnTo>
                  <a:pt x="0" y="1219"/>
                </a:lnTo>
                <a:lnTo>
                  <a:pt x="39319" y="76796"/>
                </a:lnTo>
                <a:lnTo>
                  <a:pt x="76187" y="0"/>
                </a:lnTo>
                <a:close/>
              </a:path>
            </a:pathLst>
          </a:custGeom>
          <a:solidFill>
            <a:srgbClr val="000000"/>
          </a:solidFill>
        </p:spPr>
        <p:txBody>
          <a:bodyPr wrap="square" lIns="0" tIns="0" rIns="0" bIns="0" rtlCol="0"/>
          <a:lstStyle/>
          <a:p>
            <a:endParaRPr/>
          </a:p>
        </p:txBody>
      </p:sp>
      <p:sp>
        <p:nvSpPr>
          <p:cNvPr id="49" name="object 27"/>
          <p:cNvSpPr/>
          <p:nvPr/>
        </p:nvSpPr>
        <p:spPr>
          <a:xfrm>
            <a:off x="1207741" y="4844938"/>
            <a:ext cx="2557780" cy="269875"/>
          </a:xfrm>
          <a:custGeom>
            <a:avLst/>
            <a:gdLst/>
            <a:ahLst/>
            <a:cxnLst/>
            <a:rect l="l" t="t" r="r" b="b"/>
            <a:pathLst>
              <a:path w="2557779" h="269875">
                <a:moveTo>
                  <a:pt x="0" y="0"/>
                </a:moveTo>
                <a:lnTo>
                  <a:pt x="2557461" y="0"/>
                </a:lnTo>
                <a:lnTo>
                  <a:pt x="2557461" y="269875"/>
                </a:lnTo>
                <a:lnTo>
                  <a:pt x="0" y="269875"/>
                </a:lnTo>
                <a:lnTo>
                  <a:pt x="0" y="0"/>
                </a:lnTo>
                <a:close/>
              </a:path>
            </a:pathLst>
          </a:custGeom>
          <a:ln w="12700">
            <a:solidFill>
              <a:srgbClr val="000000"/>
            </a:solidFill>
          </a:ln>
        </p:spPr>
        <p:txBody>
          <a:bodyPr wrap="square" lIns="0" tIns="0" rIns="0" bIns="0" rtlCol="0"/>
          <a:lstStyle/>
          <a:p>
            <a:endParaRPr/>
          </a:p>
        </p:txBody>
      </p:sp>
      <p:sp>
        <p:nvSpPr>
          <p:cNvPr id="50" name="object 28"/>
          <p:cNvSpPr txBox="1"/>
          <p:nvPr/>
        </p:nvSpPr>
        <p:spPr>
          <a:xfrm>
            <a:off x="2200884" y="4873193"/>
            <a:ext cx="581025" cy="224790"/>
          </a:xfrm>
          <a:prstGeom prst="rect">
            <a:avLst/>
          </a:prstGeom>
        </p:spPr>
        <p:txBody>
          <a:bodyPr vert="horz" wrap="square" lIns="0" tIns="0" rIns="0" bIns="0" rtlCol="0">
            <a:spAutoFit/>
          </a:bodyPr>
          <a:lstStyle/>
          <a:p>
            <a:pPr marL="12700">
              <a:lnSpc>
                <a:spcPct val="100000"/>
              </a:lnSpc>
            </a:pPr>
            <a:r>
              <a:rPr sz="1400" spc="-25" dirty="0">
                <a:latin typeface="Arial"/>
                <a:cs typeface="Arial"/>
              </a:rPr>
              <a:t>W</a:t>
            </a:r>
            <a:r>
              <a:rPr sz="1400" dirty="0">
                <a:latin typeface="Arial"/>
                <a:cs typeface="Arial"/>
              </a:rPr>
              <a:t>:=SP</a:t>
            </a:r>
            <a:endParaRPr sz="1400">
              <a:latin typeface="Arial"/>
              <a:cs typeface="Arial"/>
            </a:endParaRPr>
          </a:p>
        </p:txBody>
      </p:sp>
      <p:sp>
        <p:nvSpPr>
          <p:cNvPr id="51" name="object 29"/>
          <p:cNvSpPr/>
          <p:nvPr/>
        </p:nvSpPr>
        <p:spPr>
          <a:xfrm>
            <a:off x="1053753" y="2925647"/>
            <a:ext cx="1433830" cy="1894205"/>
          </a:xfrm>
          <a:custGeom>
            <a:avLst/>
            <a:gdLst/>
            <a:ahLst/>
            <a:cxnLst/>
            <a:rect l="l" t="t" r="r" b="b"/>
            <a:pathLst>
              <a:path w="1433830" h="1894204">
                <a:moveTo>
                  <a:pt x="228600" y="0"/>
                </a:moveTo>
                <a:lnTo>
                  <a:pt x="0" y="0"/>
                </a:lnTo>
                <a:lnTo>
                  <a:pt x="0" y="1698630"/>
                </a:lnTo>
                <a:lnTo>
                  <a:pt x="1433510" y="1698630"/>
                </a:lnTo>
                <a:lnTo>
                  <a:pt x="1433510" y="1893891"/>
                </a:lnTo>
              </a:path>
            </a:pathLst>
          </a:custGeom>
          <a:ln w="12700">
            <a:solidFill>
              <a:srgbClr val="000000"/>
            </a:solidFill>
          </a:ln>
        </p:spPr>
        <p:txBody>
          <a:bodyPr wrap="square" lIns="0" tIns="0" rIns="0" bIns="0" rtlCol="0"/>
          <a:lstStyle/>
          <a:p>
            <a:endParaRPr/>
          </a:p>
        </p:txBody>
      </p:sp>
      <p:sp>
        <p:nvSpPr>
          <p:cNvPr id="52" name="object 30"/>
          <p:cNvSpPr/>
          <p:nvPr/>
        </p:nvSpPr>
        <p:spPr>
          <a:xfrm>
            <a:off x="2449169" y="4768735"/>
            <a:ext cx="76200" cy="76200"/>
          </a:xfrm>
          <a:custGeom>
            <a:avLst/>
            <a:gdLst/>
            <a:ahLst/>
            <a:cxnLst/>
            <a:rect l="l" t="t" r="r" b="b"/>
            <a:pathLst>
              <a:path w="76200" h="76200">
                <a:moveTo>
                  <a:pt x="76200" y="0"/>
                </a:moveTo>
                <a:lnTo>
                  <a:pt x="0" y="0"/>
                </a:lnTo>
                <a:lnTo>
                  <a:pt x="38100" y="76200"/>
                </a:lnTo>
                <a:lnTo>
                  <a:pt x="76200"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426313163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Flusso di esecuzione</a:t>
            </a:r>
            <a:endParaRPr lang="it-IT" dirty="0"/>
          </a:p>
        </p:txBody>
      </p:sp>
      <p:sp>
        <p:nvSpPr>
          <p:cNvPr id="3" name="Segnaposto contenuto 2"/>
          <p:cNvSpPr>
            <a:spLocks noGrp="1"/>
          </p:cNvSpPr>
          <p:nvPr>
            <p:ph idx="1"/>
          </p:nvPr>
        </p:nvSpPr>
        <p:spPr/>
        <p:txBody>
          <a:bodyPr>
            <a:normAutofit/>
          </a:bodyPr>
          <a:lstStyle/>
          <a:p>
            <a:pPr marL="480695" indent="-467995">
              <a:lnSpc>
                <a:spcPct val="100000"/>
              </a:lnSpc>
              <a:tabLst>
                <a:tab pos="355600" algn="l"/>
              </a:tabLst>
            </a:pPr>
            <a:r>
              <a:rPr lang="it-IT" sz="2200" dirty="0"/>
              <a:t>Il flusso </a:t>
            </a:r>
            <a:r>
              <a:rPr lang="it-IT" sz="2200" spc="-5" dirty="0"/>
              <a:t>di</a:t>
            </a:r>
            <a:r>
              <a:rPr lang="it-IT" sz="2200" spc="-114" dirty="0"/>
              <a:t> </a:t>
            </a:r>
            <a:r>
              <a:rPr lang="it-IT" sz="2200" dirty="0"/>
              <a:t>controllo:</a:t>
            </a:r>
          </a:p>
          <a:p>
            <a:pPr marL="868680" lvl="1" indent="-398780">
              <a:lnSpc>
                <a:spcPct val="100000"/>
              </a:lnSpc>
              <a:spcBef>
                <a:spcPts val="254"/>
              </a:spcBef>
              <a:buChar char="–"/>
              <a:tabLst>
                <a:tab pos="755650" algn="l"/>
              </a:tabLst>
            </a:pPr>
            <a:r>
              <a:rPr lang="it-IT" sz="2200" spc="-5" dirty="0"/>
              <a:t>definisce tutti </a:t>
            </a:r>
            <a:r>
              <a:rPr lang="it-IT" sz="2200" dirty="0"/>
              <a:t>i cammini </a:t>
            </a:r>
            <a:r>
              <a:rPr lang="it-IT" sz="2200" spc="-5" dirty="0"/>
              <a:t>possibili di</a:t>
            </a:r>
            <a:r>
              <a:rPr lang="it-IT" sz="2200" spc="-70" dirty="0"/>
              <a:t> </a:t>
            </a:r>
            <a:r>
              <a:rPr lang="it-IT" sz="2200" dirty="0"/>
              <a:t>esecuzione</a:t>
            </a:r>
          </a:p>
          <a:p>
            <a:pPr marL="868680" marR="43815" lvl="1" indent="-398780">
              <a:lnSpc>
                <a:spcPts val="2620"/>
              </a:lnSpc>
              <a:spcBef>
                <a:spcPts val="625"/>
              </a:spcBef>
              <a:buChar char="–"/>
              <a:tabLst>
                <a:tab pos="755650" algn="l"/>
              </a:tabLst>
            </a:pPr>
            <a:r>
              <a:rPr lang="it-IT" sz="2200" dirty="0"/>
              <a:t>si </a:t>
            </a:r>
            <a:r>
              <a:rPr lang="it-IT" sz="2200" spc="-5" dirty="0"/>
              <a:t>basa </a:t>
            </a:r>
            <a:r>
              <a:rPr lang="it-IT" sz="2200" dirty="0"/>
              <a:t>su </a:t>
            </a:r>
            <a:r>
              <a:rPr lang="it-IT" sz="2200" spc="-5" dirty="0"/>
              <a:t>ipotesi </a:t>
            </a:r>
            <a:r>
              <a:rPr lang="it-IT" sz="2200" dirty="0"/>
              <a:t>relative ai valori assumibili </a:t>
            </a:r>
            <a:r>
              <a:rPr lang="it-IT" sz="2200" spc="-5" dirty="0"/>
              <a:t>dalle  </a:t>
            </a:r>
            <a:r>
              <a:rPr lang="it-IT" sz="2200" dirty="0"/>
              <a:t>variabili</a:t>
            </a:r>
          </a:p>
          <a:p>
            <a:pPr marL="355600" indent="-342900">
              <a:lnSpc>
                <a:spcPct val="100000"/>
              </a:lnSpc>
              <a:spcBef>
                <a:spcPts val="305"/>
              </a:spcBef>
              <a:tabLst>
                <a:tab pos="355600" algn="l"/>
              </a:tabLst>
            </a:pPr>
            <a:r>
              <a:rPr lang="it-IT" sz="2200" dirty="0"/>
              <a:t>Il flusso </a:t>
            </a:r>
            <a:r>
              <a:rPr lang="it-IT" sz="2200" spc="-5" dirty="0"/>
              <a:t>di</a:t>
            </a:r>
            <a:r>
              <a:rPr lang="it-IT" sz="2200" spc="-114" dirty="0"/>
              <a:t> </a:t>
            </a:r>
            <a:r>
              <a:rPr lang="it-IT" sz="2200" dirty="0"/>
              <a:t>esecuzione:</a:t>
            </a:r>
          </a:p>
          <a:p>
            <a:pPr marL="868680" lvl="1" indent="-398780">
              <a:lnSpc>
                <a:spcPct val="100000"/>
              </a:lnSpc>
              <a:spcBef>
                <a:spcPts val="185"/>
              </a:spcBef>
              <a:buChar char="–"/>
              <a:tabLst>
                <a:tab pos="755650" algn="l"/>
              </a:tabLst>
            </a:pPr>
            <a:r>
              <a:rPr lang="it-IT" sz="2200" spc="-5" dirty="0"/>
              <a:t>definisce </a:t>
            </a:r>
            <a:r>
              <a:rPr lang="it-IT" sz="2200" dirty="0"/>
              <a:t>un </a:t>
            </a:r>
            <a:r>
              <a:rPr lang="it-IT" sz="2200" spc="-5" dirty="0"/>
              <a:t>particolare </a:t>
            </a:r>
            <a:r>
              <a:rPr lang="it-IT" sz="2200" dirty="0"/>
              <a:t>cammino </a:t>
            </a:r>
            <a:r>
              <a:rPr lang="it-IT" sz="2200" spc="-5" dirty="0"/>
              <a:t>di</a:t>
            </a:r>
            <a:r>
              <a:rPr lang="it-IT" sz="2200" spc="-70" dirty="0"/>
              <a:t> </a:t>
            </a:r>
            <a:r>
              <a:rPr lang="it-IT" sz="2200" dirty="0"/>
              <a:t>esecuzione</a:t>
            </a:r>
          </a:p>
          <a:p>
            <a:pPr marL="868680" marR="5080" lvl="1" indent="-398780">
              <a:lnSpc>
                <a:spcPts val="2620"/>
              </a:lnSpc>
              <a:spcBef>
                <a:spcPts val="625"/>
              </a:spcBef>
              <a:buChar char="–"/>
              <a:tabLst>
                <a:tab pos="755650" algn="l"/>
              </a:tabLst>
            </a:pPr>
            <a:r>
              <a:rPr lang="it-IT" sz="2200" dirty="0"/>
              <a:t>si </a:t>
            </a:r>
            <a:r>
              <a:rPr lang="it-IT" sz="2200" spc="-5" dirty="0"/>
              <a:t>basa </a:t>
            </a:r>
            <a:r>
              <a:rPr lang="it-IT" sz="2200" dirty="0"/>
              <a:t>su valori </a:t>
            </a:r>
            <a:r>
              <a:rPr lang="it-IT" sz="2200" spc="-5" dirty="0"/>
              <a:t>precisi date </a:t>
            </a:r>
            <a:r>
              <a:rPr lang="it-IT" sz="2200" dirty="0"/>
              <a:t>alle variabili ottenute  anche </a:t>
            </a:r>
            <a:r>
              <a:rPr lang="it-IT" sz="2200" spc="-5" dirty="0"/>
              <a:t>dai dati in ingresso</a:t>
            </a:r>
            <a:r>
              <a:rPr lang="it-IT" sz="2200" spc="-55" dirty="0"/>
              <a:t> </a:t>
            </a:r>
            <a:r>
              <a:rPr lang="it-IT" sz="2200" spc="-5" dirty="0"/>
              <a:t>dall’utente</a:t>
            </a:r>
            <a:endParaRPr lang="it-IT" sz="2200" dirty="0"/>
          </a:p>
          <a:p>
            <a:pPr marL="480695" marR="130810" indent="-467995">
              <a:lnSpc>
                <a:spcPct val="89600"/>
              </a:lnSpc>
              <a:spcBef>
                <a:spcPts val="655"/>
              </a:spcBef>
              <a:tabLst>
                <a:tab pos="355600" algn="l"/>
              </a:tabLst>
            </a:pPr>
            <a:r>
              <a:rPr lang="it-IT" sz="2200" dirty="0"/>
              <a:t>Il </a:t>
            </a:r>
            <a:r>
              <a:rPr lang="it-IT" sz="2200" spc="-5" dirty="0" err="1"/>
              <a:t>tracing</a:t>
            </a:r>
            <a:r>
              <a:rPr lang="it-IT" sz="2200" spc="-5" dirty="0"/>
              <a:t> </a:t>
            </a:r>
            <a:r>
              <a:rPr lang="it-IT" sz="2200" dirty="0"/>
              <a:t>è </a:t>
            </a:r>
            <a:r>
              <a:rPr lang="it-IT" sz="2200" spc="-5" dirty="0"/>
              <a:t>il </a:t>
            </a:r>
            <a:r>
              <a:rPr lang="it-IT" sz="2200" dirty="0"/>
              <a:t>meccanismo che </a:t>
            </a:r>
            <a:r>
              <a:rPr lang="it-IT" sz="2200" spc="-5" dirty="0"/>
              <a:t>permette di  </a:t>
            </a:r>
            <a:r>
              <a:rPr lang="it-IT" sz="2200" dirty="0"/>
              <a:t>controllare </a:t>
            </a:r>
            <a:r>
              <a:rPr lang="it-IT" sz="2200" spc="-5" dirty="0"/>
              <a:t>il </a:t>
            </a:r>
            <a:r>
              <a:rPr lang="it-IT" sz="2200" dirty="0"/>
              <a:t>funzionamento </a:t>
            </a:r>
            <a:r>
              <a:rPr lang="it-IT" sz="2200" spc="-5" dirty="0"/>
              <a:t>di </a:t>
            </a:r>
            <a:r>
              <a:rPr lang="it-IT" sz="2200" dirty="0"/>
              <a:t>un</a:t>
            </a:r>
            <a:r>
              <a:rPr lang="it-IT" sz="2200" spc="-105" dirty="0"/>
              <a:t> </a:t>
            </a:r>
            <a:r>
              <a:rPr lang="it-IT" sz="2200" dirty="0"/>
              <a:t>algoritmo  analizzando </a:t>
            </a:r>
            <a:r>
              <a:rPr lang="it-IT" sz="2200" spc="-5" dirty="0"/>
              <a:t>il </a:t>
            </a:r>
            <a:r>
              <a:rPr lang="it-IT" sz="2200" dirty="0"/>
              <a:t>valore </a:t>
            </a:r>
            <a:r>
              <a:rPr lang="it-IT" sz="2200" spc="-5" dirty="0"/>
              <a:t>delle </a:t>
            </a:r>
            <a:r>
              <a:rPr lang="it-IT" sz="2200" dirty="0"/>
              <a:t>variabili </a:t>
            </a:r>
            <a:r>
              <a:rPr lang="it-IT" sz="2200" spc="-5" dirty="0"/>
              <a:t>durante  l’esecuzione</a:t>
            </a:r>
            <a:endParaRPr lang="it-IT" sz="2200" dirty="0"/>
          </a:p>
          <a:p>
            <a:pPr marL="0" indent="0">
              <a:buNone/>
            </a:pP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89</a:t>
            </a:fld>
            <a:endParaRPr lang="it-IT" dirty="0"/>
          </a:p>
        </p:txBody>
      </p:sp>
    </p:spTree>
    <p:extLst>
      <p:ext uri="{BB962C8B-B14F-4D97-AF65-F5344CB8AC3E}">
        <p14:creationId xmlns:p14="http://schemas.microsoft.com/office/powerpoint/2010/main" val="24323877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L’informatica</a:t>
            </a:r>
            <a:endParaRPr lang="it-IT" dirty="0"/>
          </a:p>
        </p:txBody>
      </p:sp>
      <p:sp>
        <p:nvSpPr>
          <p:cNvPr id="3" name="Segnaposto contenuto 2"/>
          <p:cNvSpPr>
            <a:spLocks noGrp="1"/>
          </p:cNvSpPr>
          <p:nvPr>
            <p:ph idx="1"/>
          </p:nvPr>
        </p:nvSpPr>
        <p:spPr/>
        <p:txBody>
          <a:bodyPr anchor="ctr"/>
          <a:lstStyle/>
          <a:p>
            <a:pPr marL="0" indent="0" algn="just">
              <a:buFont typeface="Wingdings" panose="05000000000000000000" pitchFamily="2" charset="2"/>
              <a:buNone/>
            </a:pPr>
            <a:r>
              <a:rPr lang="it-IT" altLang="it-IT" sz="2400" dirty="0" smtClean="0"/>
              <a:t>L’informatica </a:t>
            </a:r>
            <a:r>
              <a:rPr lang="it-IT" altLang="it-IT" sz="2400" dirty="0"/>
              <a:t>è una scienza che è nata e vissuta anche quando il computer non era ancora stato inventato.</a:t>
            </a:r>
          </a:p>
          <a:p>
            <a:pPr marL="0" indent="0" algn="just">
              <a:buFont typeface="Wingdings" panose="05000000000000000000" pitchFamily="2" charset="2"/>
              <a:buNone/>
            </a:pPr>
            <a:endParaRPr lang="it-IT" altLang="it-IT" sz="2400" dirty="0"/>
          </a:p>
          <a:p>
            <a:pPr marL="0" indent="0" algn="just">
              <a:buFont typeface="Wingdings" panose="05000000000000000000" pitchFamily="2" charset="2"/>
              <a:buNone/>
            </a:pPr>
            <a:r>
              <a:rPr lang="it-IT" altLang="it-IT" sz="2400" dirty="0"/>
              <a:t>La parola deriva dal termine francese coniato nel 1962 da </a:t>
            </a:r>
            <a:r>
              <a:rPr lang="it-IT" altLang="it-IT" sz="2400" dirty="0" smtClean="0"/>
              <a:t>Philippe </a:t>
            </a:r>
            <a:r>
              <a:rPr lang="it-IT" altLang="it-IT" sz="2400" dirty="0" err="1" smtClean="0"/>
              <a:t>Dreyfus</a:t>
            </a:r>
            <a:r>
              <a:rPr lang="it-IT" altLang="it-IT" sz="2400" dirty="0" smtClean="0"/>
              <a:t> </a:t>
            </a:r>
            <a:r>
              <a:rPr lang="it-IT" altLang="it-IT" sz="2400" b="1" dirty="0" err="1"/>
              <a:t>informatique</a:t>
            </a:r>
            <a:r>
              <a:rPr lang="it-IT" altLang="it-IT" sz="2400" b="1" dirty="0"/>
              <a:t> </a:t>
            </a:r>
            <a:r>
              <a:rPr lang="it-IT" altLang="it-IT" sz="2400" dirty="0"/>
              <a:t>che è </a:t>
            </a:r>
            <a:r>
              <a:rPr lang="it-IT" altLang="it-IT" sz="2400" dirty="0" smtClean="0"/>
              <a:t>l’unione delle </a:t>
            </a:r>
            <a:r>
              <a:rPr lang="it-IT" altLang="it-IT" sz="2400" dirty="0"/>
              <a:t>parole </a:t>
            </a:r>
            <a:r>
              <a:rPr lang="it-IT" altLang="it-IT" sz="2400" i="1" dirty="0"/>
              <a:t>information</a:t>
            </a:r>
            <a:r>
              <a:rPr lang="it-IT" altLang="it-IT" sz="2400" dirty="0"/>
              <a:t> </a:t>
            </a:r>
            <a:r>
              <a:rPr lang="it-IT" altLang="it-IT" sz="2400" dirty="0" smtClean="0"/>
              <a:t>ed </a:t>
            </a:r>
            <a:r>
              <a:rPr lang="it-IT" altLang="it-IT" sz="2400" i="1" dirty="0" err="1" smtClean="0"/>
              <a:t>automatique</a:t>
            </a:r>
            <a:r>
              <a:rPr lang="it-IT" altLang="it-IT" sz="2400" i="1" dirty="0" smtClean="0"/>
              <a:t>.</a:t>
            </a:r>
            <a:endParaRPr lang="it-IT" altLang="it-IT" sz="2400" b="1" i="1" dirty="0"/>
          </a:p>
          <a:p>
            <a:pPr marL="0" indent="0">
              <a:buNone/>
            </a:pPr>
            <a:endParaRPr lang="it-IT" dirty="0"/>
          </a:p>
        </p:txBody>
      </p:sp>
      <p:sp>
        <p:nvSpPr>
          <p:cNvPr id="4" name="Segnaposto numero diapositiva 3"/>
          <p:cNvSpPr txBox="1">
            <a:spLocks/>
          </p:cNvSpPr>
          <p:nvPr/>
        </p:nvSpPr>
        <p:spPr>
          <a:xfrm>
            <a:off x="4034068" y="6138467"/>
            <a:ext cx="794708" cy="365125"/>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a:t>7</a:t>
            </a:r>
          </a:p>
        </p:txBody>
      </p:sp>
    </p:spTree>
    <p:extLst>
      <p:ext uri="{BB962C8B-B14F-4D97-AF65-F5344CB8AC3E}">
        <p14:creationId xmlns:p14="http://schemas.microsoft.com/office/powerpoint/2010/main" val="138544292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Tracing</a:t>
            </a: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90</a:t>
            </a:fld>
            <a:endParaRPr lang="it-IT" dirty="0"/>
          </a:p>
        </p:txBody>
      </p:sp>
      <p:sp>
        <p:nvSpPr>
          <p:cNvPr id="6" name="object 4"/>
          <p:cNvSpPr txBox="1"/>
          <p:nvPr/>
        </p:nvSpPr>
        <p:spPr>
          <a:xfrm>
            <a:off x="3723002" y="331614"/>
            <a:ext cx="5420998" cy="1049005"/>
          </a:xfrm>
          <a:prstGeom prst="rect">
            <a:avLst/>
          </a:prstGeom>
        </p:spPr>
        <p:txBody>
          <a:bodyPr vert="horz" wrap="square" lIns="0" tIns="0" rIns="0" bIns="0" rtlCol="0">
            <a:spAutoFit/>
          </a:bodyPr>
          <a:lstStyle/>
          <a:p>
            <a:pPr marL="435609" indent="-422909">
              <a:lnSpc>
                <a:spcPct val="100000"/>
              </a:lnSpc>
              <a:buChar char="•"/>
              <a:tabLst>
                <a:tab pos="355600" algn="l"/>
              </a:tabLst>
            </a:pPr>
            <a:r>
              <a:rPr sz="1600" dirty="0">
                <a:latin typeface="Verdana"/>
                <a:cs typeface="Verdana"/>
              </a:rPr>
              <a:t>In una </a:t>
            </a:r>
            <a:r>
              <a:rPr sz="1600" spc="-5" dirty="0">
                <a:latin typeface="Verdana"/>
                <a:cs typeface="Verdana"/>
              </a:rPr>
              <a:t>griglia </a:t>
            </a:r>
            <a:r>
              <a:rPr sz="1600" dirty="0">
                <a:latin typeface="Verdana"/>
                <a:cs typeface="Verdana"/>
              </a:rPr>
              <a:t>vanno messe </a:t>
            </a:r>
            <a:r>
              <a:rPr sz="1600" spc="-5" dirty="0">
                <a:latin typeface="Verdana"/>
                <a:cs typeface="Verdana"/>
              </a:rPr>
              <a:t>tutte le </a:t>
            </a:r>
            <a:r>
              <a:rPr sz="1600" dirty="0">
                <a:latin typeface="Verdana"/>
                <a:cs typeface="Verdana"/>
              </a:rPr>
              <a:t>variabili </a:t>
            </a:r>
            <a:r>
              <a:rPr sz="1600" spc="-5" dirty="0">
                <a:latin typeface="Verdana"/>
                <a:cs typeface="Verdana"/>
              </a:rPr>
              <a:t>definite</a:t>
            </a:r>
            <a:r>
              <a:rPr sz="1600" spc="-85" dirty="0">
                <a:latin typeface="Verdana"/>
                <a:cs typeface="Verdana"/>
              </a:rPr>
              <a:t> </a:t>
            </a:r>
            <a:r>
              <a:rPr sz="1600" dirty="0">
                <a:latin typeface="Verdana"/>
                <a:cs typeface="Verdana"/>
              </a:rPr>
              <a:t>nell’algoritmo</a:t>
            </a:r>
          </a:p>
          <a:p>
            <a:pPr marL="435609" marR="5080" indent="-422909">
              <a:lnSpc>
                <a:spcPct val="100000"/>
              </a:lnSpc>
              <a:spcBef>
                <a:spcPts val="470"/>
              </a:spcBef>
              <a:buChar char="•"/>
              <a:tabLst>
                <a:tab pos="355600" algn="l"/>
              </a:tabLst>
            </a:pPr>
            <a:r>
              <a:rPr sz="1600" dirty="0">
                <a:latin typeface="Verdana"/>
                <a:cs typeface="Verdana"/>
              </a:rPr>
              <a:t>In ogni riga va </a:t>
            </a:r>
            <a:r>
              <a:rPr sz="1600" spc="-5" dirty="0">
                <a:latin typeface="Verdana"/>
                <a:cs typeface="Verdana"/>
              </a:rPr>
              <a:t>indicato il </a:t>
            </a:r>
            <a:r>
              <a:rPr sz="1600" dirty="0">
                <a:latin typeface="Verdana"/>
                <a:cs typeface="Verdana"/>
              </a:rPr>
              <a:t>valore </a:t>
            </a:r>
            <a:r>
              <a:rPr sz="1600" spc="-5" dirty="0">
                <a:latin typeface="Verdana"/>
                <a:cs typeface="Verdana"/>
              </a:rPr>
              <a:t>della </a:t>
            </a:r>
            <a:r>
              <a:rPr sz="1600" dirty="0">
                <a:latin typeface="Verdana"/>
                <a:cs typeface="Verdana"/>
              </a:rPr>
              <a:t>variabile </a:t>
            </a:r>
            <a:r>
              <a:rPr sz="1600" spc="-5" dirty="0">
                <a:latin typeface="Verdana"/>
                <a:cs typeface="Verdana"/>
              </a:rPr>
              <a:t>per </a:t>
            </a:r>
            <a:r>
              <a:rPr sz="1600" dirty="0">
                <a:latin typeface="Verdana"/>
                <a:cs typeface="Verdana"/>
              </a:rPr>
              <a:t>ogni operazione  eseguita</a:t>
            </a:r>
          </a:p>
        </p:txBody>
      </p:sp>
      <p:sp>
        <p:nvSpPr>
          <p:cNvPr id="7" name="object 5"/>
          <p:cNvSpPr txBox="1"/>
          <p:nvPr/>
        </p:nvSpPr>
        <p:spPr>
          <a:xfrm>
            <a:off x="821391" y="2663600"/>
            <a:ext cx="1122680" cy="1293495"/>
          </a:xfrm>
          <a:prstGeom prst="rect">
            <a:avLst/>
          </a:prstGeom>
        </p:spPr>
        <p:txBody>
          <a:bodyPr vert="horz" wrap="square" lIns="0" tIns="0" rIns="0" bIns="0" rtlCol="0">
            <a:spAutoFit/>
          </a:bodyPr>
          <a:lstStyle/>
          <a:p>
            <a:pPr marL="12700" marR="5080">
              <a:lnSpc>
                <a:spcPct val="129900"/>
              </a:lnSpc>
            </a:pPr>
            <a:r>
              <a:rPr sz="1600" spc="-5" dirty="0">
                <a:latin typeface="Courier New"/>
                <a:cs typeface="Courier New"/>
              </a:rPr>
              <a:t>leggi</a:t>
            </a:r>
            <a:r>
              <a:rPr sz="1600" spc="-95" dirty="0">
                <a:latin typeface="Courier New"/>
                <a:cs typeface="Courier New"/>
              </a:rPr>
              <a:t> </a:t>
            </a:r>
            <a:r>
              <a:rPr sz="1600" spc="-5" dirty="0">
                <a:latin typeface="Courier New"/>
                <a:cs typeface="Courier New"/>
              </a:rPr>
              <a:t>(x)  leggi</a:t>
            </a:r>
            <a:r>
              <a:rPr sz="1600" spc="-95" dirty="0">
                <a:latin typeface="Courier New"/>
                <a:cs typeface="Courier New"/>
              </a:rPr>
              <a:t> </a:t>
            </a:r>
            <a:r>
              <a:rPr sz="1600" spc="-5" dirty="0">
                <a:latin typeface="Courier New"/>
                <a:cs typeface="Courier New"/>
              </a:rPr>
              <a:t>(y)  sp:=0  while</a:t>
            </a:r>
            <a:endParaRPr sz="1600">
              <a:latin typeface="Courier New"/>
              <a:cs typeface="Courier New"/>
            </a:endParaRPr>
          </a:p>
        </p:txBody>
      </p:sp>
      <p:sp>
        <p:nvSpPr>
          <p:cNvPr id="8" name="object 6"/>
          <p:cNvSpPr txBox="1"/>
          <p:nvPr/>
        </p:nvSpPr>
        <p:spPr>
          <a:xfrm>
            <a:off x="1552911" y="3686976"/>
            <a:ext cx="635000" cy="269875"/>
          </a:xfrm>
          <a:prstGeom prst="rect">
            <a:avLst/>
          </a:prstGeom>
        </p:spPr>
        <p:txBody>
          <a:bodyPr vert="horz" wrap="square" lIns="0" tIns="0" rIns="0" bIns="0" rtlCol="0">
            <a:spAutoFit/>
          </a:bodyPr>
          <a:lstStyle/>
          <a:p>
            <a:pPr marL="12700">
              <a:lnSpc>
                <a:spcPct val="100000"/>
              </a:lnSpc>
            </a:pPr>
            <a:r>
              <a:rPr sz="1600" spc="-5" dirty="0">
                <a:latin typeface="Courier New"/>
                <a:cs typeface="Courier New"/>
              </a:rPr>
              <a:t>(y&gt;0)</a:t>
            </a:r>
            <a:endParaRPr sz="1600">
              <a:latin typeface="Courier New"/>
              <a:cs typeface="Courier New"/>
            </a:endParaRPr>
          </a:p>
        </p:txBody>
      </p:sp>
      <p:sp>
        <p:nvSpPr>
          <p:cNvPr id="9" name="object 7"/>
          <p:cNvSpPr txBox="1"/>
          <p:nvPr/>
        </p:nvSpPr>
        <p:spPr>
          <a:xfrm>
            <a:off x="821391" y="3930837"/>
            <a:ext cx="1366520" cy="1613535"/>
          </a:xfrm>
          <a:prstGeom prst="rect">
            <a:avLst/>
          </a:prstGeom>
        </p:spPr>
        <p:txBody>
          <a:bodyPr vert="horz" wrap="square" lIns="0" tIns="0" rIns="0" bIns="0" rtlCol="0">
            <a:spAutoFit/>
          </a:bodyPr>
          <a:lstStyle/>
          <a:p>
            <a:pPr marL="378460" marR="5080">
              <a:lnSpc>
                <a:spcPct val="130200"/>
              </a:lnSpc>
            </a:pPr>
            <a:r>
              <a:rPr sz="1600" spc="-5" dirty="0">
                <a:latin typeface="Courier New"/>
                <a:cs typeface="Courier New"/>
              </a:rPr>
              <a:t>sp:=sp+x  y:=y-1</a:t>
            </a:r>
            <a:endParaRPr sz="1600">
              <a:latin typeface="Courier New"/>
              <a:cs typeface="Courier New"/>
            </a:endParaRPr>
          </a:p>
          <a:p>
            <a:pPr marL="12700" marR="735965">
              <a:lnSpc>
                <a:spcPct val="130200"/>
              </a:lnSpc>
            </a:pPr>
            <a:r>
              <a:rPr sz="1600" spc="-5" dirty="0">
                <a:latin typeface="Courier New"/>
                <a:cs typeface="Courier New"/>
              </a:rPr>
              <a:t>do  w:=sp</a:t>
            </a:r>
            <a:endParaRPr sz="1600">
              <a:latin typeface="Courier New"/>
              <a:cs typeface="Courier New"/>
            </a:endParaRPr>
          </a:p>
          <a:p>
            <a:pPr marL="12700">
              <a:lnSpc>
                <a:spcPct val="100000"/>
              </a:lnSpc>
              <a:spcBef>
                <a:spcPts val="580"/>
              </a:spcBef>
            </a:pPr>
            <a:r>
              <a:rPr sz="1600" spc="-5" dirty="0">
                <a:latin typeface="Courier New"/>
                <a:cs typeface="Courier New"/>
              </a:rPr>
              <a:t>scrivi(w)</a:t>
            </a:r>
            <a:endParaRPr sz="1600">
              <a:latin typeface="Courier New"/>
              <a:cs typeface="Courier New"/>
            </a:endParaRPr>
          </a:p>
        </p:txBody>
      </p:sp>
      <p:graphicFrame>
        <p:nvGraphicFramePr>
          <p:cNvPr id="10" name="object 8"/>
          <p:cNvGraphicFramePr>
            <a:graphicFrameLocks noGrp="1"/>
          </p:cNvGraphicFramePr>
          <p:nvPr>
            <p:extLst/>
          </p:nvPr>
        </p:nvGraphicFramePr>
        <p:xfrm>
          <a:off x="3623963" y="2424406"/>
          <a:ext cx="5395910" cy="3586480"/>
        </p:xfrm>
        <a:graphic>
          <a:graphicData uri="http://schemas.openxmlformats.org/drawingml/2006/table">
            <a:tbl>
              <a:tblPr firstRow="1" bandRow="1">
                <a:tableStyleId>{2D5ABB26-0587-4C30-8999-92F81FD0307C}</a:tableStyleId>
              </a:tblPr>
              <a:tblGrid>
                <a:gridCol w="1349380"/>
                <a:gridCol w="1347780"/>
                <a:gridCol w="1349380"/>
                <a:gridCol w="1349370"/>
              </a:tblGrid>
              <a:tr h="335280">
                <a:tc>
                  <a:txBody>
                    <a:bodyPr/>
                    <a:lstStyle/>
                    <a:p>
                      <a:pPr marL="584835">
                        <a:lnSpc>
                          <a:spcPct val="100000"/>
                        </a:lnSpc>
                        <a:spcBef>
                          <a:spcPts val="245"/>
                        </a:spcBef>
                      </a:pPr>
                      <a:r>
                        <a:rPr sz="1600" b="1" dirty="0">
                          <a:latin typeface="Verdana"/>
                          <a:cs typeface="Verdana"/>
                        </a:rPr>
                        <a:t>X</a:t>
                      </a:r>
                      <a:endParaRPr sz="1600">
                        <a:latin typeface="Verdana"/>
                        <a:cs typeface="Verdana"/>
                      </a:endParaRPr>
                    </a:p>
                  </a:txBody>
                  <a:tcPr marL="0" marR="0" marT="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4445" algn="ctr">
                        <a:lnSpc>
                          <a:spcPct val="100000"/>
                        </a:lnSpc>
                        <a:spcBef>
                          <a:spcPts val="245"/>
                        </a:spcBef>
                      </a:pPr>
                      <a:r>
                        <a:rPr sz="1600" b="1" dirty="0">
                          <a:latin typeface="Verdana"/>
                          <a:cs typeface="Verdana"/>
                        </a:rPr>
                        <a:t>Y</a:t>
                      </a:r>
                      <a:endParaRPr sz="1600">
                        <a:latin typeface="Verdana"/>
                        <a:cs typeface="Verdana"/>
                      </a:endParaRPr>
                    </a:p>
                  </a:txBody>
                  <a:tcPr marL="0" marR="0" marT="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4445" algn="ctr">
                        <a:lnSpc>
                          <a:spcPct val="100000"/>
                        </a:lnSpc>
                        <a:spcBef>
                          <a:spcPts val="245"/>
                        </a:spcBef>
                      </a:pPr>
                      <a:r>
                        <a:rPr sz="1600" b="1" spc="-5" dirty="0">
                          <a:latin typeface="Verdana"/>
                          <a:cs typeface="Verdana"/>
                        </a:rPr>
                        <a:t>SP</a:t>
                      </a:r>
                      <a:endParaRPr sz="1600">
                        <a:latin typeface="Verdana"/>
                        <a:cs typeface="Verdana"/>
                      </a:endParaRPr>
                    </a:p>
                  </a:txBody>
                  <a:tcPr marL="0" marR="0" marT="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12700" algn="ctr">
                        <a:lnSpc>
                          <a:spcPct val="100000"/>
                        </a:lnSpc>
                        <a:spcBef>
                          <a:spcPts val="245"/>
                        </a:spcBef>
                      </a:pPr>
                      <a:r>
                        <a:rPr sz="1600" b="1" dirty="0">
                          <a:latin typeface="Verdana"/>
                          <a:cs typeface="Verdana"/>
                        </a:rPr>
                        <a:t>W</a:t>
                      </a:r>
                      <a:endParaRPr sz="1600">
                        <a:latin typeface="Verdana"/>
                        <a:cs typeface="Verdana"/>
                      </a:endParaRPr>
                    </a:p>
                  </a:txBody>
                  <a:tcPr marL="0" marR="0" marT="0"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tr>
              <a:tr h="406400">
                <a:tc>
                  <a:txBody>
                    <a:bodyPr/>
                    <a:lstStyle/>
                    <a:p>
                      <a:pPr marL="598170">
                        <a:lnSpc>
                          <a:spcPct val="100000"/>
                        </a:lnSpc>
                        <a:spcBef>
                          <a:spcPts val="309"/>
                        </a:spcBef>
                      </a:pPr>
                      <a:r>
                        <a:rPr sz="1600" dirty="0">
                          <a:latin typeface="Verdana"/>
                          <a:cs typeface="Verdana"/>
                        </a:rPr>
                        <a:t>5</a:t>
                      </a:r>
                      <a:endParaRPr sz="1600">
                        <a:latin typeface="Verdana"/>
                        <a:cs typeface="Verdana"/>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445" algn="ctr">
                        <a:lnSpc>
                          <a:spcPct val="100000"/>
                        </a:lnSpc>
                        <a:spcBef>
                          <a:spcPts val="309"/>
                        </a:spcBef>
                      </a:pPr>
                      <a:r>
                        <a:rPr sz="1600" dirty="0">
                          <a:latin typeface="Verdana"/>
                          <a:cs typeface="Verdana"/>
                        </a:rPr>
                        <a:t>#</a:t>
                      </a:r>
                      <a:endParaRPr sz="1600">
                        <a:latin typeface="Verdana"/>
                        <a:cs typeface="Verdana"/>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445" algn="ctr">
                        <a:lnSpc>
                          <a:spcPct val="100000"/>
                        </a:lnSpc>
                        <a:spcBef>
                          <a:spcPts val="309"/>
                        </a:spcBef>
                      </a:pPr>
                      <a:r>
                        <a:rPr sz="1600" dirty="0">
                          <a:latin typeface="Verdana"/>
                          <a:cs typeface="Verdana"/>
                        </a:rPr>
                        <a:t>#</a:t>
                      </a:r>
                      <a:endParaRPr sz="1600">
                        <a:latin typeface="Verdana"/>
                        <a:cs typeface="Verdana"/>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700" algn="ctr">
                        <a:lnSpc>
                          <a:spcPct val="100000"/>
                        </a:lnSpc>
                        <a:spcBef>
                          <a:spcPts val="309"/>
                        </a:spcBef>
                      </a:pPr>
                      <a:r>
                        <a:rPr sz="1600" dirty="0">
                          <a:latin typeface="Verdana"/>
                          <a:cs typeface="Verdana"/>
                        </a:rPr>
                        <a:t>#</a:t>
                      </a:r>
                      <a:endParaRPr sz="1600">
                        <a:latin typeface="Verdana"/>
                        <a:cs typeface="Verdana"/>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tr>
              <a:tr h="404810">
                <a:tc>
                  <a:txBody>
                    <a:bodyPr/>
                    <a:lstStyle/>
                    <a:p>
                      <a:pPr marL="598170">
                        <a:lnSpc>
                          <a:spcPct val="100000"/>
                        </a:lnSpc>
                        <a:spcBef>
                          <a:spcPts val="309"/>
                        </a:spcBef>
                      </a:pPr>
                      <a:r>
                        <a:rPr sz="1600" dirty="0">
                          <a:latin typeface="Verdana"/>
                          <a:cs typeface="Verdana"/>
                        </a:rPr>
                        <a:t>5</a:t>
                      </a:r>
                      <a:endParaRPr sz="1600">
                        <a:latin typeface="Verdana"/>
                        <a:cs typeface="Verdana"/>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445" algn="ctr">
                        <a:lnSpc>
                          <a:spcPct val="100000"/>
                        </a:lnSpc>
                        <a:spcBef>
                          <a:spcPts val="309"/>
                        </a:spcBef>
                      </a:pPr>
                      <a:r>
                        <a:rPr sz="1600" dirty="0">
                          <a:latin typeface="Verdana"/>
                          <a:cs typeface="Verdana"/>
                        </a:rPr>
                        <a:t>2</a:t>
                      </a:r>
                      <a:endParaRPr sz="1600">
                        <a:latin typeface="Verdana"/>
                        <a:cs typeface="Verdana"/>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445" algn="ctr">
                        <a:lnSpc>
                          <a:spcPct val="100000"/>
                        </a:lnSpc>
                        <a:spcBef>
                          <a:spcPts val="309"/>
                        </a:spcBef>
                      </a:pPr>
                      <a:r>
                        <a:rPr sz="1600" dirty="0">
                          <a:latin typeface="Verdana"/>
                          <a:cs typeface="Verdana"/>
                        </a:rPr>
                        <a:t>#</a:t>
                      </a:r>
                      <a:endParaRPr sz="1600">
                        <a:latin typeface="Verdana"/>
                        <a:cs typeface="Verdana"/>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700" algn="ctr">
                        <a:lnSpc>
                          <a:spcPct val="100000"/>
                        </a:lnSpc>
                        <a:spcBef>
                          <a:spcPts val="309"/>
                        </a:spcBef>
                      </a:pPr>
                      <a:r>
                        <a:rPr sz="1600" dirty="0">
                          <a:latin typeface="Verdana"/>
                          <a:cs typeface="Verdana"/>
                        </a:rPr>
                        <a:t>#</a:t>
                      </a:r>
                      <a:endParaRPr sz="1600">
                        <a:latin typeface="Verdana"/>
                        <a:cs typeface="Verdana"/>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tr>
              <a:tr h="407990">
                <a:tc>
                  <a:txBody>
                    <a:bodyPr/>
                    <a:lstStyle/>
                    <a:p>
                      <a:pPr marL="598170">
                        <a:lnSpc>
                          <a:spcPct val="100000"/>
                        </a:lnSpc>
                        <a:spcBef>
                          <a:spcPts val="310"/>
                        </a:spcBef>
                      </a:pPr>
                      <a:r>
                        <a:rPr sz="1600" dirty="0">
                          <a:latin typeface="Verdana"/>
                          <a:cs typeface="Verdana"/>
                        </a:rPr>
                        <a:t>5</a:t>
                      </a:r>
                      <a:endParaRPr sz="1600">
                        <a:latin typeface="Verdana"/>
                        <a:cs typeface="Verdana"/>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445" algn="ctr">
                        <a:lnSpc>
                          <a:spcPct val="100000"/>
                        </a:lnSpc>
                        <a:spcBef>
                          <a:spcPts val="310"/>
                        </a:spcBef>
                      </a:pPr>
                      <a:r>
                        <a:rPr sz="1600" dirty="0">
                          <a:latin typeface="Verdana"/>
                          <a:cs typeface="Verdana"/>
                        </a:rPr>
                        <a:t>2</a:t>
                      </a:r>
                      <a:endParaRPr sz="1600">
                        <a:latin typeface="Verdana"/>
                        <a:cs typeface="Verdana"/>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445" algn="ctr">
                        <a:lnSpc>
                          <a:spcPct val="100000"/>
                        </a:lnSpc>
                        <a:spcBef>
                          <a:spcPts val="310"/>
                        </a:spcBef>
                      </a:pPr>
                      <a:r>
                        <a:rPr sz="1600" dirty="0">
                          <a:latin typeface="Verdana"/>
                          <a:cs typeface="Verdana"/>
                        </a:rPr>
                        <a:t>0</a:t>
                      </a:r>
                      <a:endParaRPr sz="1600">
                        <a:latin typeface="Verdana"/>
                        <a:cs typeface="Verdana"/>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700" algn="ctr">
                        <a:lnSpc>
                          <a:spcPct val="100000"/>
                        </a:lnSpc>
                        <a:spcBef>
                          <a:spcPts val="310"/>
                        </a:spcBef>
                      </a:pPr>
                      <a:r>
                        <a:rPr sz="1600" dirty="0">
                          <a:latin typeface="Verdana"/>
                          <a:cs typeface="Verdana"/>
                        </a:rPr>
                        <a:t>#</a:t>
                      </a:r>
                      <a:endParaRPr sz="1600">
                        <a:latin typeface="Verdana"/>
                        <a:cs typeface="Verdana"/>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tr>
              <a:tr h="406400">
                <a:tc>
                  <a:txBody>
                    <a:bodyPr/>
                    <a:lstStyle/>
                    <a:p>
                      <a:pPr marL="598170">
                        <a:lnSpc>
                          <a:spcPct val="100000"/>
                        </a:lnSpc>
                        <a:spcBef>
                          <a:spcPts val="309"/>
                        </a:spcBef>
                      </a:pPr>
                      <a:r>
                        <a:rPr sz="1600" dirty="0">
                          <a:latin typeface="Verdana"/>
                          <a:cs typeface="Verdana"/>
                        </a:rPr>
                        <a:t>5</a:t>
                      </a:r>
                      <a:endParaRPr sz="1600">
                        <a:latin typeface="Verdana"/>
                        <a:cs typeface="Verdana"/>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445" algn="ctr">
                        <a:lnSpc>
                          <a:spcPct val="100000"/>
                        </a:lnSpc>
                        <a:spcBef>
                          <a:spcPts val="309"/>
                        </a:spcBef>
                      </a:pPr>
                      <a:r>
                        <a:rPr sz="1600" dirty="0">
                          <a:latin typeface="Verdana"/>
                          <a:cs typeface="Verdana"/>
                        </a:rPr>
                        <a:t>2</a:t>
                      </a:r>
                      <a:endParaRPr sz="1600">
                        <a:latin typeface="Verdana"/>
                        <a:cs typeface="Verdana"/>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445" algn="ctr">
                        <a:lnSpc>
                          <a:spcPct val="100000"/>
                        </a:lnSpc>
                        <a:spcBef>
                          <a:spcPts val="309"/>
                        </a:spcBef>
                      </a:pPr>
                      <a:r>
                        <a:rPr sz="1600" dirty="0">
                          <a:latin typeface="Verdana"/>
                          <a:cs typeface="Verdana"/>
                        </a:rPr>
                        <a:t>5</a:t>
                      </a:r>
                      <a:endParaRPr sz="1600">
                        <a:latin typeface="Verdana"/>
                        <a:cs typeface="Verdana"/>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700" algn="ctr">
                        <a:lnSpc>
                          <a:spcPct val="100000"/>
                        </a:lnSpc>
                        <a:spcBef>
                          <a:spcPts val="309"/>
                        </a:spcBef>
                      </a:pPr>
                      <a:r>
                        <a:rPr sz="1600" dirty="0">
                          <a:latin typeface="Verdana"/>
                          <a:cs typeface="Verdana"/>
                        </a:rPr>
                        <a:t>#</a:t>
                      </a:r>
                      <a:endParaRPr sz="1600">
                        <a:latin typeface="Verdana"/>
                        <a:cs typeface="Verdana"/>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tr>
              <a:tr h="404810">
                <a:tc>
                  <a:txBody>
                    <a:bodyPr/>
                    <a:lstStyle/>
                    <a:p>
                      <a:pPr marL="598170">
                        <a:lnSpc>
                          <a:spcPct val="100000"/>
                        </a:lnSpc>
                        <a:spcBef>
                          <a:spcPts val="309"/>
                        </a:spcBef>
                      </a:pPr>
                      <a:r>
                        <a:rPr sz="1600" dirty="0">
                          <a:latin typeface="Verdana"/>
                          <a:cs typeface="Verdana"/>
                        </a:rPr>
                        <a:t>5</a:t>
                      </a:r>
                      <a:endParaRPr sz="1600">
                        <a:latin typeface="Verdana"/>
                        <a:cs typeface="Verdana"/>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445" algn="ctr">
                        <a:lnSpc>
                          <a:spcPct val="100000"/>
                        </a:lnSpc>
                        <a:spcBef>
                          <a:spcPts val="309"/>
                        </a:spcBef>
                      </a:pPr>
                      <a:r>
                        <a:rPr sz="1600" dirty="0">
                          <a:latin typeface="Verdana"/>
                          <a:cs typeface="Verdana"/>
                        </a:rPr>
                        <a:t>1</a:t>
                      </a:r>
                      <a:endParaRPr sz="1600">
                        <a:latin typeface="Verdana"/>
                        <a:cs typeface="Verdana"/>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445" algn="ctr">
                        <a:lnSpc>
                          <a:spcPct val="100000"/>
                        </a:lnSpc>
                        <a:spcBef>
                          <a:spcPts val="309"/>
                        </a:spcBef>
                      </a:pPr>
                      <a:r>
                        <a:rPr sz="1600" dirty="0">
                          <a:latin typeface="Verdana"/>
                          <a:cs typeface="Verdana"/>
                        </a:rPr>
                        <a:t>5</a:t>
                      </a:r>
                      <a:endParaRPr sz="1600">
                        <a:latin typeface="Verdana"/>
                        <a:cs typeface="Verdana"/>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700" algn="ctr">
                        <a:lnSpc>
                          <a:spcPct val="100000"/>
                        </a:lnSpc>
                        <a:spcBef>
                          <a:spcPts val="309"/>
                        </a:spcBef>
                      </a:pPr>
                      <a:r>
                        <a:rPr sz="1600" dirty="0">
                          <a:latin typeface="Verdana"/>
                          <a:cs typeface="Verdana"/>
                        </a:rPr>
                        <a:t>#</a:t>
                      </a:r>
                      <a:endParaRPr sz="1600">
                        <a:latin typeface="Verdana"/>
                        <a:cs typeface="Verdana"/>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tr>
              <a:tr h="406400">
                <a:tc>
                  <a:txBody>
                    <a:bodyPr/>
                    <a:lstStyle/>
                    <a:p>
                      <a:pPr marL="598170">
                        <a:lnSpc>
                          <a:spcPct val="100000"/>
                        </a:lnSpc>
                        <a:spcBef>
                          <a:spcPts val="310"/>
                        </a:spcBef>
                      </a:pPr>
                      <a:r>
                        <a:rPr sz="1600" dirty="0">
                          <a:latin typeface="Verdana"/>
                          <a:cs typeface="Verdana"/>
                        </a:rPr>
                        <a:t>5</a:t>
                      </a:r>
                      <a:endParaRPr sz="1600">
                        <a:latin typeface="Verdana"/>
                        <a:cs typeface="Verdana"/>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445" algn="ctr">
                        <a:lnSpc>
                          <a:spcPct val="100000"/>
                        </a:lnSpc>
                        <a:spcBef>
                          <a:spcPts val="310"/>
                        </a:spcBef>
                      </a:pPr>
                      <a:r>
                        <a:rPr sz="1600" dirty="0">
                          <a:latin typeface="Verdana"/>
                          <a:cs typeface="Verdana"/>
                        </a:rPr>
                        <a:t>1</a:t>
                      </a:r>
                      <a:endParaRPr sz="1600">
                        <a:latin typeface="Verdana"/>
                        <a:cs typeface="Verdana"/>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080" algn="ctr">
                        <a:lnSpc>
                          <a:spcPct val="100000"/>
                        </a:lnSpc>
                        <a:spcBef>
                          <a:spcPts val="310"/>
                        </a:spcBef>
                      </a:pPr>
                      <a:r>
                        <a:rPr sz="1600" dirty="0">
                          <a:latin typeface="Verdana"/>
                          <a:cs typeface="Verdana"/>
                        </a:rPr>
                        <a:t>10</a:t>
                      </a:r>
                      <a:endParaRPr sz="1600">
                        <a:latin typeface="Verdana"/>
                        <a:cs typeface="Verdana"/>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700" algn="ctr">
                        <a:lnSpc>
                          <a:spcPct val="100000"/>
                        </a:lnSpc>
                        <a:spcBef>
                          <a:spcPts val="310"/>
                        </a:spcBef>
                      </a:pPr>
                      <a:r>
                        <a:rPr sz="1600" dirty="0">
                          <a:latin typeface="Verdana"/>
                          <a:cs typeface="Verdana"/>
                        </a:rPr>
                        <a:t>#</a:t>
                      </a:r>
                      <a:endParaRPr sz="1600">
                        <a:latin typeface="Verdana"/>
                        <a:cs typeface="Verdana"/>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tr>
              <a:tr h="407990">
                <a:tc>
                  <a:txBody>
                    <a:bodyPr/>
                    <a:lstStyle/>
                    <a:p>
                      <a:pPr marL="598170">
                        <a:lnSpc>
                          <a:spcPct val="100000"/>
                        </a:lnSpc>
                        <a:spcBef>
                          <a:spcPts val="310"/>
                        </a:spcBef>
                      </a:pPr>
                      <a:r>
                        <a:rPr sz="1600" dirty="0">
                          <a:latin typeface="Verdana"/>
                          <a:cs typeface="Verdana"/>
                        </a:rPr>
                        <a:t>5</a:t>
                      </a:r>
                      <a:endParaRPr sz="1600">
                        <a:latin typeface="Verdana"/>
                        <a:cs typeface="Verdana"/>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445" algn="ctr">
                        <a:lnSpc>
                          <a:spcPct val="100000"/>
                        </a:lnSpc>
                        <a:spcBef>
                          <a:spcPts val="310"/>
                        </a:spcBef>
                      </a:pPr>
                      <a:r>
                        <a:rPr sz="1600" dirty="0">
                          <a:latin typeface="Verdana"/>
                          <a:cs typeface="Verdana"/>
                        </a:rPr>
                        <a:t>0</a:t>
                      </a:r>
                      <a:endParaRPr sz="1600">
                        <a:latin typeface="Verdana"/>
                        <a:cs typeface="Verdana"/>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080" algn="ctr">
                        <a:lnSpc>
                          <a:spcPct val="100000"/>
                        </a:lnSpc>
                        <a:spcBef>
                          <a:spcPts val="310"/>
                        </a:spcBef>
                      </a:pPr>
                      <a:r>
                        <a:rPr sz="1600" dirty="0">
                          <a:latin typeface="Verdana"/>
                          <a:cs typeface="Verdana"/>
                        </a:rPr>
                        <a:t>10</a:t>
                      </a:r>
                      <a:endParaRPr sz="1600">
                        <a:latin typeface="Verdana"/>
                        <a:cs typeface="Verdana"/>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700" algn="ctr">
                        <a:lnSpc>
                          <a:spcPct val="100000"/>
                        </a:lnSpc>
                        <a:spcBef>
                          <a:spcPts val="310"/>
                        </a:spcBef>
                      </a:pPr>
                      <a:r>
                        <a:rPr sz="1600" dirty="0">
                          <a:latin typeface="Verdana"/>
                          <a:cs typeface="Verdana"/>
                        </a:rPr>
                        <a:t>#</a:t>
                      </a:r>
                      <a:endParaRPr sz="1600">
                        <a:latin typeface="Verdana"/>
                        <a:cs typeface="Verdana"/>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tr>
              <a:tr h="406400">
                <a:tc>
                  <a:txBody>
                    <a:bodyPr/>
                    <a:lstStyle/>
                    <a:p>
                      <a:pPr marL="598170">
                        <a:lnSpc>
                          <a:spcPct val="100000"/>
                        </a:lnSpc>
                        <a:spcBef>
                          <a:spcPts val="309"/>
                        </a:spcBef>
                      </a:pPr>
                      <a:r>
                        <a:rPr sz="1600" dirty="0">
                          <a:latin typeface="Verdana"/>
                          <a:cs typeface="Verdana"/>
                        </a:rPr>
                        <a:t>5</a:t>
                      </a:r>
                      <a:endParaRPr sz="1600">
                        <a:latin typeface="Verdana"/>
                        <a:cs typeface="Verdana"/>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4445" algn="ctr">
                        <a:lnSpc>
                          <a:spcPct val="100000"/>
                        </a:lnSpc>
                        <a:spcBef>
                          <a:spcPts val="309"/>
                        </a:spcBef>
                      </a:pPr>
                      <a:r>
                        <a:rPr sz="1600" dirty="0">
                          <a:latin typeface="Verdana"/>
                          <a:cs typeface="Verdana"/>
                        </a:rPr>
                        <a:t>0</a:t>
                      </a:r>
                      <a:endParaRPr sz="1600">
                        <a:latin typeface="Verdana"/>
                        <a:cs typeface="Verdana"/>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5080" algn="ctr">
                        <a:lnSpc>
                          <a:spcPct val="100000"/>
                        </a:lnSpc>
                        <a:spcBef>
                          <a:spcPts val="309"/>
                        </a:spcBef>
                      </a:pPr>
                      <a:r>
                        <a:rPr sz="1600" dirty="0">
                          <a:latin typeface="Verdana"/>
                          <a:cs typeface="Verdana"/>
                        </a:rPr>
                        <a:t>10</a:t>
                      </a:r>
                      <a:endParaRPr sz="1600">
                        <a:latin typeface="Verdana"/>
                        <a:cs typeface="Verdana"/>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12700" algn="ctr">
                        <a:lnSpc>
                          <a:spcPct val="100000"/>
                        </a:lnSpc>
                        <a:spcBef>
                          <a:spcPts val="309"/>
                        </a:spcBef>
                      </a:pPr>
                      <a:r>
                        <a:rPr sz="1600" dirty="0">
                          <a:latin typeface="Verdana"/>
                          <a:cs typeface="Verdana"/>
                        </a:rPr>
                        <a:t>10</a:t>
                      </a:r>
                      <a:endParaRPr sz="1600">
                        <a:latin typeface="Verdana"/>
                        <a:cs typeface="Verdana"/>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tr>
            </a:tbl>
          </a:graphicData>
        </a:graphic>
      </p:graphicFrame>
      <p:sp>
        <p:nvSpPr>
          <p:cNvPr id="11" name="object 9"/>
          <p:cNvSpPr/>
          <p:nvPr/>
        </p:nvSpPr>
        <p:spPr>
          <a:xfrm>
            <a:off x="2052336" y="2840335"/>
            <a:ext cx="1487805" cy="98425"/>
          </a:xfrm>
          <a:custGeom>
            <a:avLst/>
            <a:gdLst/>
            <a:ahLst/>
            <a:cxnLst/>
            <a:rect l="l" t="t" r="r" b="b"/>
            <a:pathLst>
              <a:path w="1487804" h="98425">
                <a:moveTo>
                  <a:pt x="0" y="0"/>
                </a:moveTo>
                <a:lnTo>
                  <a:pt x="1487540" y="98330"/>
                </a:lnTo>
              </a:path>
            </a:pathLst>
          </a:custGeom>
          <a:ln w="12700">
            <a:solidFill>
              <a:srgbClr val="000000"/>
            </a:solidFill>
          </a:ln>
        </p:spPr>
        <p:txBody>
          <a:bodyPr wrap="square" lIns="0" tIns="0" rIns="0" bIns="0" rtlCol="0"/>
          <a:lstStyle/>
          <a:p>
            <a:endParaRPr/>
          </a:p>
        </p:txBody>
      </p:sp>
      <p:sp>
        <p:nvSpPr>
          <p:cNvPr id="12" name="object 10"/>
          <p:cNvSpPr/>
          <p:nvPr/>
        </p:nvSpPr>
        <p:spPr>
          <a:xfrm>
            <a:off x="3486676" y="2897303"/>
            <a:ext cx="78740" cy="76200"/>
          </a:xfrm>
          <a:custGeom>
            <a:avLst/>
            <a:gdLst/>
            <a:ahLst/>
            <a:cxnLst/>
            <a:rect l="l" t="t" r="r" b="b"/>
            <a:pathLst>
              <a:path w="78739" h="76200">
                <a:moveTo>
                  <a:pt x="5029" y="0"/>
                </a:moveTo>
                <a:lnTo>
                  <a:pt x="0" y="76034"/>
                </a:lnTo>
                <a:lnTo>
                  <a:pt x="78549" y="43040"/>
                </a:lnTo>
                <a:lnTo>
                  <a:pt x="5029" y="0"/>
                </a:lnTo>
                <a:close/>
              </a:path>
            </a:pathLst>
          </a:custGeom>
          <a:solidFill>
            <a:srgbClr val="000000"/>
          </a:solidFill>
        </p:spPr>
        <p:txBody>
          <a:bodyPr wrap="square" lIns="0" tIns="0" rIns="0" bIns="0" rtlCol="0"/>
          <a:lstStyle/>
          <a:p>
            <a:endParaRPr/>
          </a:p>
        </p:txBody>
      </p:sp>
      <p:sp>
        <p:nvSpPr>
          <p:cNvPr id="13" name="object 11"/>
          <p:cNvSpPr/>
          <p:nvPr/>
        </p:nvSpPr>
        <p:spPr>
          <a:xfrm>
            <a:off x="1980896" y="3154655"/>
            <a:ext cx="1588135" cy="197485"/>
          </a:xfrm>
          <a:custGeom>
            <a:avLst/>
            <a:gdLst/>
            <a:ahLst/>
            <a:cxnLst/>
            <a:rect l="l" t="t" r="r" b="b"/>
            <a:pathLst>
              <a:path w="1588135" h="197485">
                <a:moveTo>
                  <a:pt x="0" y="0"/>
                </a:moveTo>
                <a:lnTo>
                  <a:pt x="1587700" y="196900"/>
                </a:lnTo>
              </a:path>
            </a:pathLst>
          </a:custGeom>
          <a:ln w="12700">
            <a:solidFill>
              <a:srgbClr val="000000"/>
            </a:solidFill>
          </a:ln>
        </p:spPr>
        <p:txBody>
          <a:bodyPr wrap="square" lIns="0" tIns="0" rIns="0" bIns="0" rtlCol="0"/>
          <a:lstStyle/>
          <a:p>
            <a:endParaRPr/>
          </a:p>
        </p:txBody>
      </p:sp>
      <p:sp>
        <p:nvSpPr>
          <p:cNvPr id="14" name="object 12"/>
          <p:cNvSpPr/>
          <p:nvPr/>
        </p:nvSpPr>
        <p:spPr>
          <a:xfrm>
            <a:off x="3513486" y="3307487"/>
            <a:ext cx="80645" cy="76200"/>
          </a:xfrm>
          <a:custGeom>
            <a:avLst/>
            <a:gdLst/>
            <a:ahLst/>
            <a:cxnLst/>
            <a:rect l="l" t="t" r="r" b="b"/>
            <a:pathLst>
              <a:path w="80645" h="76200">
                <a:moveTo>
                  <a:pt x="9372" y="0"/>
                </a:moveTo>
                <a:lnTo>
                  <a:pt x="0" y="75628"/>
                </a:lnTo>
                <a:lnTo>
                  <a:pt x="80314" y="47193"/>
                </a:lnTo>
                <a:lnTo>
                  <a:pt x="9372" y="0"/>
                </a:lnTo>
                <a:close/>
              </a:path>
            </a:pathLst>
          </a:custGeom>
          <a:solidFill>
            <a:srgbClr val="000000"/>
          </a:solidFill>
        </p:spPr>
        <p:txBody>
          <a:bodyPr wrap="square" lIns="0" tIns="0" rIns="0" bIns="0" rtlCol="0"/>
          <a:lstStyle/>
          <a:p>
            <a:endParaRPr/>
          </a:p>
        </p:txBody>
      </p:sp>
      <p:sp>
        <p:nvSpPr>
          <p:cNvPr id="15" name="object 13"/>
          <p:cNvSpPr/>
          <p:nvPr/>
        </p:nvSpPr>
        <p:spPr>
          <a:xfrm>
            <a:off x="1580845" y="3497555"/>
            <a:ext cx="1931035" cy="267970"/>
          </a:xfrm>
          <a:custGeom>
            <a:avLst/>
            <a:gdLst/>
            <a:ahLst/>
            <a:cxnLst/>
            <a:rect l="l" t="t" r="r" b="b"/>
            <a:pathLst>
              <a:path w="1931035" h="267970">
                <a:moveTo>
                  <a:pt x="0" y="0"/>
                </a:moveTo>
                <a:lnTo>
                  <a:pt x="1930641" y="267970"/>
                </a:lnTo>
              </a:path>
            </a:pathLst>
          </a:custGeom>
          <a:ln w="12700">
            <a:solidFill>
              <a:srgbClr val="000000"/>
            </a:solidFill>
          </a:ln>
        </p:spPr>
        <p:txBody>
          <a:bodyPr wrap="square" lIns="0" tIns="0" rIns="0" bIns="0" rtlCol="0"/>
          <a:lstStyle/>
          <a:p>
            <a:endParaRPr/>
          </a:p>
        </p:txBody>
      </p:sp>
      <p:sp>
        <p:nvSpPr>
          <p:cNvPr id="16" name="object 14"/>
          <p:cNvSpPr/>
          <p:nvPr/>
        </p:nvSpPr>
        <p:spPr>
          <a:xfrm>
            <a:off x="3455930" y="3720809"/>
            <a:ext cx="81280" cy="75565"/>
          </a:xfrm>
          <a:custGeom>
            <a:avLst/>
            <a:gdLst/>
            <a:ahLst/>
            <a:cxnLst/>
            <a:rect l="l" t="t" r="r" b="b"/>
            <a:pathLst>
              <a:path w="81279" h="75564">
                <a:moveTo>
                  <a:pt x="10477" y="0"/>
                </a:moveTo>
                <a:lnTo>
                  <a:pt x="0" y="75476"/>
                </a:lnTo>
                <a:lnTo>
                  <a:pt x="80721" y="48209"/>
                </a:lnTo>
                <a:lnTo>
                  <a:pt x="10477" y="0"/>
                </a:lnTo>
                <a:close/>
              </a:path>
            </a:pathLst>
          </a:custGeom>
          <a:solidFill>
            <a:srgbClr val="000000"/>
          </a:solidFill>
        </p:spPr>
        <p:txBody>
          <a:bodyPr wrap="square" lIns="0" tIns="0" rIns="0" bIns="0" rtlCol="0"/>
          <a:lstStyle/>
          <a:p>
            <a:endParaRPr/>
          </a:p>
        </p:txBody>
      </p:sp>
      <p:sp>
        <p:nvSpPr>
          <p:cNvPr id="17" name="object 15"/>
          <p:cNvSpPr/>
          <p:nvPr/>
        </p:nvSpPr>
        <p:spPr>
          <a:xfrm>
            <a:off x="2365076" y="4153196"/>
            <a:ext cx="1189355" cy="0"/>
          </a:xfrm>
          <a:custGeom>
            <a:avLst/>
            <a:gdLst/>
            <a:ahLst/>
            <a:cxnLst/>
            <a:rect l="l" t="t" r="r" b="b"/>
            <a:pathLst>
              <a:path w="1189354">
                <a:moveTo>
                  <a:pt x="0" y="0"/>
                </a:moveTo>
                <a:lnTo>
                  <a:pt x="1189030" y="0"/>
                </a:lnTo>
              </a:path>
            </a:pathLst>
          </a:custGeom>
          <a:ln w="12700">
            <a:solidFill>
              <a:srgbClr val="000000"/>
            </a:solidFill>
          </a:ln>
        </p:spPr>
        <p:txBody>
          <a:bodyPr wrap="square" lIns="0" tIns="0" rIns="0" bIns="0" rtlCol="0"/>
          <a:lstStyle/>
          <a:p>
            <a:endParaRPr/>
          </a:p>
        </p:txBody>
      </p:sp>
      <p:sp>
        <p:nvSpPr>
          <p:cNvPr id="18" name="object 16"/>
          <p:cNvSpPr/>
          <p:nvPr/>
        </p:nvSpPr>
        <p:spPr>
          <a:xfrm>
            <a:off x="3503313" y="4115093"/>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a:p>
        </p:txBody>
      </p:sp>
      <p:sp>
        <p:nvSpPr>
          <p:cNvPr id="19" name="object 17"/>
          <p:cNvSpPr/>
          <p:nvPr/>
        </p:nvSpPr>
        <p:spPr>
          <a:xfrm>
            <a:off x="2052336" y="4438946"/>
            <a:ext cx="1502410" cy="140970"/>
          </a:xfrm>
          <a:custGeom>
            <a:avLst/>
            <a:gdLst/>
            <a:ahLst/>
            <a:cxnLst/>
            <a:rect l="l" t="t" r="r" b="b"/>
            <a:pathLst>
              <a:path w="1502410" h="140970">
                <a:moveTo>
                  <a:pt x="0" y="0"/>
                </a:moveTo>
                <a:lnTo>
                  <a:pt x="1501890" y="140510"/>
                </a:lnTo>
              </a:path>
            </a:pathLst>
          </a:custGeom>
          <a:ln w="12700">
            <a:solidFill>
              <a:srgbClr val="000000"/>
            </a:solidFill>
          </a:ln>
        </p:spPr>
        <p:txBody>
          <a:bodyPr wrap="square" lIns="0" tIns="0" rIns="0" bIns="0" rtlCol="0"/>
          <a:lstStyle/>
          <a:p>
            <a:endParaRPr/>
          </a:p>
        </p:txBody>
      </p:sp>
      <p:sp>
        <p:nvSpPr>
          <p:cNvPr id="20" name="object 18"/>
          <p:cNvSpPr/>
          <p:nvPr/>
        </p:nvSpPr>
        <p:spPr>
          <a:xfrm>
            <a:off x="3500088" y="4536784"/>
            <a:ext cx="80010" cy="76200"/>
          </a:xfrm>
          <a:custGeom>
            <a:avLst/>
            <a:gdLst/>
            <a:ahLst/>
            <a:cxnLst/>
            <a:rect l="l" t="t" r="r" b="b"/>
            <a:pathLst>
              <a:path w="80010" h="76200">
                <a:moveTo>
                  <a:pt x="7099" y="0"/>
                </a:moveTo>
                <a:lnTo>
                  <a:pt x="0" y="75869"/>
                </a:lnTo>
                <a:lnTo>
                  <a:pt x="79425" y="45034"/>
                </a:lnTo>
                <a:lnTo>
                  <a:pt x="7099" y="0"/>
                </a:lnTo>
                <a:close/>
              </a:path>
            </a:pathLst>
          </a:custGeom>
          <a:solidFill>
            <a:srgbClr val="000000"/>
          </a:solidFill>
        </p:spPr>
        <p:txBody>
          <a:bodyPr wrap="square" lIns="0" tIns="0" rIns="0" bIns="0" rtlCol="0"/>
          <a:lstStyle/>
          <a:p>
            <a:endParaRPr/>
          </a:p>
        </p:txBody>
      </p:sp>
      <p:sp>
        <p:nvSpPr>
          <p:cNvPr id="21" name="object 19"/>
          <p:cNvSpPr/>
          <p:nvPr/>
        </p:nvSpPr>
        <p:spPr>
          <a:xfrm>
            <a:off x="2052336" y="4438946"/>
            <a:ext cx="1520190" cy="928369"/>
          </a:xfrm>
          <a:custGeom>
            <a:avLst/>
            <a:gdLst/>
            <a:ahLst/>
            <a:cxnLst/>
            <a:rect l="l" t="t" r="r" b="b"/>
            <a:pathLst>
              <a:path w="1520189" h="928370">
                <a:moveTo>
                  <a:pt x="0" y="0"/>
                </a:moveTo>
                <a:lnTo>
                  <a:pt x="1519790" y="928150"/>
                </a:lnTo>
              </a:path>
            </a:pathLst>
          </a:custGeom>
          <a:ln w="12700">
            <a:solidFill>
              <a:srgbClr val="000000"/>
            </a:solidFill>
          </a:ln>
        </p:spPr>
        <p:txBody>
          <a:bodyPr wrap="square" lIns="0" tIns="0" rIns="0" bIns="0" rtlCol="0"/>
          <a:lstStyle/>
          <a:p>
            <a:endParaRPr/>
          </a:p>
        </p:txBody>
      </p:sp>
      <p:sp>
        <p:nvSpPr>
          <p:cNvPr id="22" name="object 20"/>
          <p:cNvSpPr/>
          <p:nvPr/>
        </p:nvSpPr>
        <p:spPr>
          <a:xfrm>
            <a:off x="3508901" y="5308093"/>
            <a:ext cx="85090" cy="72390"/>
          </a:xfrm>
          <a:custGeom>
            <a:avLst/>
            <a:gdLst/>
            <a:ahLst/>
            <a:cxnLst/>
            <a:rect l="l" t="t" r="r" b="b"/>
            <a:pathLst>
              <a:path w="85089" h="72389">
                <a:moveTo>
                  <a:pt x="39725" y="0"/>
                </a:moveTo>
                <a:lnTo>
                  <a:pt x="0" y="65036"/>
                </a:lnTo>
                <a:lnTo>
                  <a:pt x="84899" y="72237"/>
                </a:lnTo>
                <a:lnTo>
                  <a:pt x="39725" y="0"/>
                </a:lnTo>
                <a:close/>
              </a:path>
            </a:pathLst>
          </a:custGeom>
          <a:solidFill>
            <a:srgbClr val="000000"/>
          </a:solidFill>
        </p:spPr>
        <p:txBody>
          <a:bodyPr wrap="square" lIns="0" tIns="0" rIns="0" bIns="0" rtlCol="0"/>
          <a:lstStyle/>
          <a:p>
            <a:endParaRPr/>
          </a:p>
        </p:txBody>
      </p:sp>
      <p:sp>
        <p:nvSpPr>
          <p:cNvPr id="23" name="object 21"/>
          <p:cNvSpPr/>
          <p:nvPr/>
        </p:nvSpPr>
        <p:spPr>
          <a:xfrm>
            <a:off x="2365076" y="4153196"/>
            <a:ext cx="1193800" cy="842644"/>
          </a:xfrm>
          <a:custGeom>
            <a:avLst/>
            <a:gdLst/>
            <a:ahLst/>
            <a:cxnLst/>
            <a:rect l="l" t="t" r="r" b="b"/>
            <a:pathLst>
              <a:path w="1193800" h="842645">
                <a:moveTo>
                  <a:pt x="0" y="0"/>
                </a:moveTo>
                <a:lnTo>
                  <a:pt x="1193680" y="842600"/>
                </a:lnTo>
              </a:path>
            </a:pathLst>
          </a:custGeom>
          <a:ln w="12700">
            <a:solidFill>
              <a:srgbClr val="000000"/>
            </a:solidFill>
          </a:ln>
        </p:spPr>
        <p:txBody>
          <a:bodyPr wrap="square" lIns="0" tIns="0" rIns="0" bIns="0" rtlCol="0"/>
          <a:lstStyle/>
          <a:p>
            <a:endParaRPr/>
          </a:p>
        </p:txBody>
      </p:sp>
      <p:sp>
        <p:nvSpPr>
          <p:cNvPr id="24" name="object 22"/>
          <p:cNvSpPr/>
          <p:nvPr/>
        </p:nvSpPr>
        <p:spPr>
          <a:xfrm>
            <a:off x="3495287" y="4935373"/>
            <a:ext cx="84455" cy="75565"/>
          </a:xfrm>
          <a:custGeom>
            <a:avLst/>
            <a:gdLst/>
            <a:ahLst/>
            <a:cxnLst/>
            <a:rect l="l" t="t" r="r" b="b"/>
            <a:pathLst>
              <a:path w="84454" h="75564">
                <a:moveTo>
                  <a:pt x="43942" y="0"/>
                </a:moveTo>
                <a:lnTo>
                  <a:pt x="0" y="62255"/>
                </a:lnTo>
                <a:lnTo>
                  <a:pt x="84226" y="75069"/>
                </a:lnTo>
                <a:lnTo>
                  <a:pt x="43942" y="0"/>
                </a:lnTo>
                <a:close/>
              </a:path>
            </a:pathLst>
          </a:custGeom>
          <a:solidFill>
            <a:srgbClr val="000000"/>
          </a:solidFill>
        </p:spPr>
        <p:txBody>
          <a:bodyPr wrap="square" lIns="0" tIns="0" rIns="0" bIns="0" rtlCol="0"/>
          <a:lstStyle/>
          <a:p>
            <a:endParaRPr/>
          </a:p>
        </p:txBody>
      </p:sp>
      <p:sp>
        <p:nvSpPr>
          <p:cNvPr id="25" name="object 23"/>
          <p:cNvSpPr/>
          <p:nvPr/>
        </p:nvSpPr>
        <p:spPr>
          <a:xfrm>
            <a:off x="1566566" y="5081886"/>
            <a:ext cx="1932305" cy="662305"/>
          </a:xfrm>
          <a:custGeom>
            <a:avLst/>
            <a:gdLst/>
            <a:ahLst/>
            <a:cxnLst/>
            <a:rect l="l" t="t" r="r" b="b"/>
            <a:pathLst>
              <a:path w="1932304" h="662304">
                <a:moveTo>
                  <a:pt x="0" y="0"/>
                </a:moveTo>
                <a:lnTo>
                  <a:pt x="1931771" y="661690"/>
                </a:lnTo>
              </a:path>
            </a:pathLst>
          </a:custGeom>
          <a:ln w="12700">
            <a:solidFill>
              <a:srgbClr val="000000"/>
            </a:solidFill>
          </a:ln>
        </p:spPr>
        <p:txBody>
          <a:bodyPr wrap="square" lIns="0" tIns="0" rIns="0" bIns="0" rtlCol="0"/>
          <a:lstStyle/>
          <a:p>
            <a:endParaRPr/>
          </a:p>
        </p:txBody>
      </p:sp>
      <p:sp>
        <p:nvSpPr>
          <p:cNvPr id="26" name="object 24"/>
          <p:cNvSpPr/>
          <p:nvPr/>
        </p:nvSpPr>
        <p:spPr>
          <a:xfrm>
            <a:off x="3437921" y="5691062"/>
            <a:ext cx="84455" cy="72390"/>
          </a:xfrm>
          <a:custGeom>
            <a:avLst/>
            <a:gdLst/>
            <a:ahLst/>
            <a:cxnLst/>
            <a:rect l="l" t="t" r="r" b="b"/>
            <a:pathLst>
              <a:path w="84454" h="72389">
                <a:moveTo>
                  <a:pt x="24701" y="0"/>
                </a:moveTo>
                <a:lnTo>
                  <a:pt x="0" y="72094"/>
                </a:lnTo>
                <a:lnTo>
                  <a:pt x="84442" y="60742"/>
                </a:lnTo>
                <a:lnTo>
                  <a:pt x="24701" y="0"/>
                </a:lnTo>
                <a:close/>
              </a:path>
            </a:pathLst>
          </a:custGeom>
          <a:solidFill>
            <a:srgbClr val="000000"/>
          </a:solidFill>
        </p:spPr>
        <p:txBody>
          <a:bodyPr wrap="square" lIns="0" tIns="0" rIns="0" bIns="0" rtlCol="0"/>
          <a:lstStyle/>
          <a:p>
            <a:endParaRPr/>
          </a:p>
        </p:txBody>
      </p:sp>
      <p:sp>
        <p:nvSpPr>
          <p:cNvPr id="27" name="object 25"/>
          <p:cNvSpPr/>
          <p:nvPr/>
        </p:nvSpPr>
        <p:spPr>
          <a:xfrm>
            <a:off x="7967360" y="2278355"/>
            <a:ext cx="749307" cy="804867"/>
          </a:xfrm>
          <a:prstGeom prst="rect">
            <a:avLst/>
          </a:prstGeom>
          <a:blipFill>
            <a:blip r:embed="rId2" cstate="print"/>
            <a:stretch>
              <a:fillRect/>
            </a:stretch>
          </a:blipFill>
        </p:spPr>
        <p:txBody>
          <a:bodyPr wrap="square" lIns="0" tIns="0" rIns="0" bIns="0" rtlCol="0"/>
          <a:lstStyle/>
          <a:p>
            <a:endParaRPr/>
          </a:p>
        </p:txBody>
      </p:sp>
      <p:sp>
        <p:nvSpPr>
          <p:cNvPr id="28" name="object 26"/>
          <p:cNvSpPr/>
          <p:nvPr/>
        </p:nvSpPr>
        <p:spPr>
          <a:xfrm>
            <a:off x="3987499" y="2306935"/>
            <a:ext cx="700085" cy="785807"/>
          </a:xfrm>
          <a:prstGeom prst="rect">
            <a:avLst/>
          </a:prstGeom>
          <a:blipFill>
            <a:blip r:embed="rId3" cstate="print"/>
            <a:stretch>
              <a:fillRect/>
            </a:stretch>
          </a:blipFill>
        </p:spPr>
        <p:txBody>
          <a:bodyPr wrap="square" lIns="0" tIns="0" rIns="0" bIns="0" rtlCol="0"/>
          <a:lstStyle/>
          <a:p>
            <a:endParaRPr/>
          </a:p>
        </p:txBody>
      </p:sp>
      <p:sp>
        <p:nvSpPr>
          <p:cNvPr id="29" name="object 27"/>
          <p:cNvSpPr txBox="1"/>
          <p:nvPr/>
        </p:nvSpPr>
        <p:spPr>
          <a:xfrm>
            <a:off x="7501591" y="1648415"/>
            <a:ext cx="1433195" cy="655955"/>
          </a:xfrm>
          <a:prstGeom prst="rect">
            <a:avLst/>
          </a:prstGeom>
        </p:spPr>
        <p:txBody>
          <a:bodyPr vert="horz" wrap="square" lIns="0" tIns="0" rIns="0" bIns="0" rtlCol="0">
            <a:spAutoFit/>
          </a:bodyPr>
          <a:lstStyle/>
          <a:p>
            <a:pPr marL="12700" marR="5080">
              <a:lnSpc>
                <a:spcPct val="101200"/>
              </a:lnSpc>
            </a:pPr>
            <a:r>
              <a:rPr sz="1400" spc="-5" dirty="0">
                <a:latin typeface="Verdana"/>
                <a:cs typeface="Verdana"/>
              </a:rPr>
              <a:t>Contenuto</a:t>
            </a:r>
            <a:r>
              <a:rPr sz="1400" spc="-80" dirty="0">
                <a:latin typeface="Verdana"/>
                <a:cs typeface="Verdana"/>
              </a:rPr>
              <a:t> </a:t>
            </a:r>
            <a:r>
              <a:rPr sz="1400" spc="-5" dirty="0">
                <a:latin typeface="Verdana"/>
                <a:cs typeface="Verdana"/>
              </a:rPr>
              <a:t>della  variabile</a:t>
            </a:r>
            <a:endParaRPr sz="1400">
              <a:latin typeface="Verdana"/>
              <a:cs typeface="Verdana"/>
            </a:endParaRPr>
          </a:p>
          <a:p>
            <a:pPr marL="12700">
              <a:lnSpc>
                <a:spcPct val="100000"/>
              </a:lnSpc>
              <a:spcBef>
                <a:spcPts val="20"/>
              </a:spcBef>
            </a:pPr>
            <a:r>
              <a:rPr sz="1400" dirty="0">
                <a:latin typeface="Verdana"/>
                <a:cs typeface="Verdana"/>
              </a:rPr>
              <a:t>non</a:t>
            </a:r>
            <a:r>
              <a:rPr sz="1400" spc="-100" dirty="0">
                <a:latin typeface="Verdana"/>
                <a:cs typeface="Verdana"/>
              </a:rPr>
              <a:t> </a:t>
            </a:r>
            <a:r>
              <a:rPr sz="1400" spc="-5" dirty="0">
                <a:latin typeface="Verdana"/>
                <a:cs typeface="Verdana"/>
              </a:rPr>
              <a:t>definito</a:t>
            </a:r>
            <a:endParaRPr sz="1400">
              <a:latin typeface="Verdana"/>
              <a:cs typeface="Verdana"/>
            </a:endParaRPr>
          </a:p>
        </p:txBody>
      </p:sp>
      <p:sp>
        <p:nvSpPr>
          <p:cNvPr id="30" name="object 28"/>
          <p:cNvSpPr txBox="1"/>
          <p:nvPr/>
        </p:nvSpPr>
        <p:spPr>
          <a:xfrm>
            <a:off x="4329766" y="1657940"/>
            <a:ext cx="1469390" cy="655955"/>
          </a:xfrm>
          <a:prstGeom prst="rect">
            <a:avLst/>
          </a:prstGeom>
        </p:spPr>
        <p:txBody>
          <a:bodyPr vert="horz" wrap="square" lIns="0" tIns="0" rIns="0" bIns="0" rtlCol="0">
            <a:spAutoFit/>
          </a:bodyPr>
          <a:lstStyle/>
          <a:p>
            <a:pPr marL="12700" marR="5080">
              <a:lnSpc>
                <a:spcPct val="101200"/>
              </a:lnSpc>
            </a:pPr>
            <a:r>
              <a:rPr sz="1400" dirty="0">
                <a:latin typeface="Verdana"/>
                <a:cs typeface="Verdana"/>
              </a:rPr>
              <a:t>Ipotesi </a:t>
            </a:r>
            <a:r>
              <a:rPr sz="1400" spc="-5" dirty="0">
                <a:latin typeface="Verdana"/>
                <a:cs typeface="Verdana"/>
              </a:rPr>
              <a:t>di</a:t>
            </a:r>
            <a:r>
              <a:rPr sz="1400" spc="-100" dirty="0">
                <a:latin typeface="Verdana"/>
                <a:cs typeface="Verdana"/>
              </a:rPr>
              <a:t> </a:t>
            </a:r>
            <a:r>
              <a:rPr sz="1400" spc="-5" dirty="0">
                <a:latin typeface="Verdana"/>
                <a:cs typeface="Verdana"/>
              </a:rPr>
              <a:t>valore  inserito  dall’utente</a:t>
            </a:r>
            <a:endParaRPr sz="1400">
              <a:latin typeface="Verdana"/>
              <a:cs typeface="Verdana"/>
            </a:endParaRPr>
          </a:p>
        </p:txBody>
      </p:sp>
    </p:spTree>
    <p:extLst>
      <p:ext uri="{BB962C8B-B14F-4D97-AF65-F5344CB8AC3E}">
        <p14:creationId xmlns:p14="http://schemas.microsoft.com/office/powerpoint/2010/main" val="38714221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Strutturazione degli algoritmi</a:t>
            </a:r>
            <a:endParaRPr lang="it-IT" dirty="0"/>
          </a:p>
        </p:txBody>
      </p:sp>
      <p:sp>
        <p:nvSpPr>
          <p:cNvPr id="3" name="Segnaposto contenuto 2"/>
          <p:cNvSpPr>
            <a:spLocks noGrp="1"/>
          </p:cNvSpPr>
          <p:nvPr>
            <p:ph idx="1"/>
          </p:nvPr>
        </p:nvSpPr>
        <p:spPr>
          <a:xfrm>
            <a:off x="628650" y="1825626"/>
            <a:ext cx="7886700" cy="2215152"/>
          </a:xfrm>
        </p:spPr>
        <p:txBody>
          <a:bodyPr/>
          <a:lstStyle/>
          <a:p>
            <a:pPr marL="0" indent="0">
              <a:buNone/>
            </a:pPr>
            <a:r>
              <a:rPr lang="it-IT" dirty="0" smtClean="0"/>
              <a:t>Come abbiamo visto dagli esempi precedenti un ciclo può essere realizzato da:</a:t>
            </a:r>
          </a:p>
          <a:p>
            <a:r>
              <a:rPr lang="it-IT" dirty="0" smtClean="0"/>
              <a:t>Una sequenza</a:t>
            </a:r>
          </a:p>
          <a:p>
            <a:r>
              <a:rPr lang="it-IT" dirty="0" smtClean="0"/>
              <a:t>Un costrutto di selezione binaria</a:t>
            </a:r>
          </a:p>
          <a:p>
            <a:r>
              <a:rPr lang="it-IT" dirty="0" smtClean="0"/>
              <a:t>Una variabile contatore</a:t>
            </a:r>
          </a:p>
          <a:p>
            <a:r>
              <a:rPr lang="it-IT" dirty="0" smtClean="0"/>
              <a:t>Una o più istruzioni di salto ad altre parti del programma</a:t>
            </a: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91</a:t>
            </a:fld>
            <a:endParaRPr lang="it-IT" dirty="0"/>
          </a:p>
        </p:txBody>
      </p:sp>
    </p:spTree>
    <p:extLst>
      <p:ext uri="{BB962C8B-B14F-4D97-AF65-F5344CB8AC3E}">
        <p14:creationId xmlns:p14="http://schemas.microsoft.com/office/powerpoint/2010/main" val="104289234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Programmazione strutturata</a:t>
            </a:r>
            <a:endParaRPr lang="it-IT" dirty="0"/>
          </a:p>
        </p:txBody>
      </p:sp>
      <p:sp>
        <p:nvSpPr>
          <p:cNvPr id="3" name="Segnaposto contenuto 2"/>
          <p:cNvSpPr>
            <a:spLocks noGrp="1"/>
          </p:cNvSpPr>
          <p:nvPr>
            <p:ph idx="1"/>
          </p:nvPr>
        </p:nvSpPr>
        <p:spPr>
          <a:xfrm>
            <a:off x="628650" y="1825626"/>
            <a:ext cx="7886700" cy="2215152"/>
          </a:xfrm>
        </p:spPr>
        <p:txBody>
          <a:bodyPr/>
          <a:lstStyle/>
          <a:p>
            <a:pPr marL="0" indent="0" algn="just">
              <a:buNone/>
            </a:pPr>
            <a:r>
              <a:rPr lang="it-IT" dirty="0" smtClean="0"/>
              <a:t>Tuttavia per realizzare i cicli la maggior parte dei linguaggi dispone appunto di costrutti specifici </a:t>
            </a:r>
            <a:r>
              <a:rPr lang="it-IT" dirty="0" smtClean="0">
                <a:latin typeface="Courier New" panose="02070309020205020404" pitchFamily="49" charset="0"/>
                <a:cs typeface="Courier New" panose="02070309020205020404" pitchFamily="49" charset="0"/>
              </a:rPr>
              <a:t>for</a:t>
            </a:r>
            <a:r>
              <a:rPr lang="it-IT" dirty="0" smtClean="0"/>
              <a:t>, </a:t>
            </a:r>
            <a:r>
              <a:rPr lang="it-IT" dirty="0" err="1" smtClean="0">
                <a:latin typeface="Courier New" panose="02070309020205020404" pitchFamily="49" charset="0"/>
                <a:cs typeface="Courier New" panose="02070309020205020404" pitchFamily="49" charset="0"/>
              </a:rPr>
              <a:t>while</a:t>
            </a:r>
            <a:r>
              <a:rPr lang="it-IT" dirty="0" smtClean="0">
                <a:latin typeface="Courier New" panose="02070309020205020404" pitchFamily="49" charset="0"/>
                <a:cs typeface="Courier New" panose="02070309020205020404" pitchFamily="49" charset="0"/>
              </a:rPr>
              <a:t>-do</a:t>
            </a:r>
            <a:r>
              <a:rPr lang="it-IT" dirty="0" smtClean="0"/>
              <a:t>, </a:t>
            </a:r>
            <a:r>
              <a:rPr lang="it-IT" dirty="0" smtClean="0">
                <a:latin typeface="Courier New" panose="02070309020205020404" pitchFamily="49" charset="0"/>
                <a:cs typeface="Courier New" panose="02070309020205020404" pitchFamily="49" charset="0"/>
              </a:rPr>
              <a:t>do-</a:t>
            </a:r>
            <a:r>
              <a:rPr lang="it-IT" dirty="0" err="1" smtClean="0">
                <a:latin typeface="Courier New" panose="02070309020205020404" pitchFamily="49" charset="0"/>
                <a:cs typeface="Courier New" panose="02070309020205020404" pitchFamily="49" charset="0"/>
              </a:rPr>
              <a:t>while</a:t>
            </a:r>
            <a:r>
              <a:rPr lang="it-IT" dirty="0" smtClean="0"/>
              <a:t>, il cui uso costituisce uno dei fondamenti della </a:t>
            </a:r>
            <a:r>
              <a:rPr lang="it-IT" dirty="0" smtClean="0">
                <a:solidFill>
                  <a:srgbClr val="FFC000"/>
                </a:solidFill>
              </a:rPr>
              <a:t>programmazione strutturata</a:t>
            </a:r>
            <a:r>
              <a:rPr lang="it-IT" dirty="0" smtClean="0"/>
              <a:t>.</a:t>
            </a: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92</a:t>
            </a:fld>
            <a:endParaRPr lang="it-IT" dirty="0"/>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871" y="3055122"/>
            <a:ext cx="3468197" cy="2518364"/>
          </a:xfrm>
          <a:prstGeom prst="rect">
            <a:avLst/>
          </a:prstGeom>
        </p:spPr>
      </p:pic>
      <p:pic>
        <p:nvPicPr>
          <p:cNvPr id="6" name="Immagin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7680" y="3390760"/>
            <a:ext cx="4653041" cy="1773423"/>
          </a:xfrm>
          <a:prstGeom prst="rect">
            <a:avLst/>
          </a:prstGeom>
        </p:spPr>
      </p:pic>
    </p:spTree>
    <p:extLst>
      <p:ext uri="{BB962C8B-B14F-4D97-AF65-F5344CB8AC3E}">
        <p14:creationId xmlns:p14="http://schemas.microsoft.com/office/powerpoint/2010/main" val="398899993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Iterazione e ricorsività</a:t>
            </a:r>
            <a:endParaRPr lang="it-IT" dirty="0"/>
          </a:p>
        </p:txBody>
      </p:sp>
      <p:sp>
        <p:nvSpPr>
          <p:cNvPr id="3" name="Segnaposto contenuto 2"/>
          <p:cNvSpPr>
            <a:spLocks noGrp="1"/>
          </p:cNvSpPr>
          <p:nvPr>
            <p:ph idx="1"/>
          </p:nvPr>
        </p:nvSpPr>
        <p:spPr/>
        <p:txBody>
          <a:bodyPr/>
          <a:lstStyle/>
          <a:p>
            <a:pPr marL="0" indent="0" algn="just">
              <a:buNone/>
            </a:pPr>
            <a:r>
              <a:rPr lang="it-IT" dirty="0" smtClean="0"/>
              <a:t>Nell’informatica in concetto di </a:t>
            </a:r>
            <a:r>
              <a:rPr lang="it-IT" dirty="0" smtClean="0">
                <a:solidFill>
                  <a:srgbClr val="FFC000"/>
                </a:solidFill>
              </a:rPr>
              <a:t>iterazione</a:t>
            </a:r>
            <a:r>
              <a:rPr lang="it-IT" dirty="0" smtClean="0"/>
              <a:t> si incontra in molte forme tra le quali i modelli dei dati, dove molti concetti, come le </a:t>
            </a:r>
            <a:r>
              <a:rPr lang="it-IT" dirty="0" smtClean="0">
                <a:solidFill>
                  <a:srgbClr val="FFC000"/>
                </a:solidFill>
              </a:rPr>
              <a:t>liste</a:t>
            </a:r>
            <a:r>
              <a:rPr lang="it-IT" dirty="0" smtClean="0"/>
              <a:t>, sono definiti in modo ripetitivo.</a:t>
            </a:r>
          </a:p>
          <a:p>
            <a:pPr marL="0" indent="0" algn="just">
              <a:buNone/>
            </a:pPr>
            <a:r>
              <a:rPr lang="it-IT" dirty="0" smtClean="0"/>
              <a:t>Ad esempio una lista si può definire: « </a:t>
            </a:r>
            <a:r>
              <a:rPr lang="it-IT" i="1" dirty="0" smtClean="0"/>
              <a:t>una lista è vuota oppure è un elemento seguito da un altro elemento </a:t>
            </a:r>
            <a:r>
              <a:rPr lang="it-IT" dirty="0" smtClean="0"/>
              <a:t>»</a:t>
            </a:r>
          </a:p>
          <a:p>
            <a:pPr marL="0" indent="0" algn="just">
              <a:buNone/>
            </a:pPr>
            <a:endParaRPr lang="it-IT" dirty="0"/>
          </a:p>
          <a:p>
            <a:pPr marL="0" indent="0" algn="just">
              <a:buNone/>
            </a:pPr>
            <a:r>
              <a:rPr lang="it-IT" dirty="0" smtClean="0"/>
              <a:t>Alternativa all’iterazione è la </a:t>
            </a:r>
            <a:r>
              <a:rPr lang="it-IT" dirty="0" smtClean="0">
                <a:solidFill>
                  <a:srgbClr val="FFC000"/>
                </a:solidFill>
              </a:rPr>
              <a:t>ricorsività</a:t>
            </a:r>
            <a:r>
              <a:rPr lang="it-IT" dirty="0" smtClean="0"/>
              <a:t>, una tecnica per cui il concetto viene definito, direttamente o indirettamente, in termini di se stesso.</a:t>
            </a:r>
          </a:p>
          <a:p>
            <a:pPr marL="0" indent="0" algn="just">
              <a:buNone/>
            </a:pPr>
            <a:r>
              <a:rPr lang="it-IT" dirty="0" smtClean="0"/>
              <a:t>Ad esempio </a:t>
            </a:r>
            <a:r>
              <a:rPr lang="it-IT" dirty="0"/>
              <a:t>una lista si può </a:t>
            </a:r>
            <a:r>
              <a:rPr lang="it-IT" dirty="0" smtClean="0"/>
              <a:t>definire: </a:t>
            </a:r>
            <a:r>
              <a:rPr lang="it-IT" sz="1800" dirty="0" smtClean="0"/>
              <a:t>« </a:t>
            </a:r>
            <a:r>
              <a:rPr lang="it-IT" sz="1800" i="1" dirty="0" smtClean="0"/>
              <a:t>una lista vuota oppure un elemento seguito da una lista </a:t>
            </a:r>
            <a:r>
              <a:rPr lang="it-IT" sz="1800" dirty="0" smtClean="0"/>
              <a:t>»</a:t>
            </a:r>
            <a:endParaRPr lang="it-IT" dirty="0" smtClean="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93</a:t>
            </a:fld>
            <a:endParaRPr lang="it-IT" dirty="0"/>
          </a:p>
        </p:txBody>
      </p:sp>
    </p:spTree>
    <p:extLst>
      <p:ext uri="{BB962C8B-B14F-4D97-AF65-F5344CB8AC3E}">
        <p14:creationId xmlns:p14="http://schemas.microsoft.com/office/powerpoint/2010/main" val="97482627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Esempio di ricorsività - fattoriale</a:t>
            </a:r>
            <a:endParaRPr lang="it-IT" dirty="0"/>
          </a:p>
        </p:txBody>
      </p:sp>
      <p:sp>
        <p:nvSpPr>
          <p:cNvPr id="3" name="Segnaposto contenuto 2"/>
          <p:cNvSpPr>
            <a:spLocks noGrp="1"/>
          </p:cNvSpPr>
          <p:nvPr>
            <p:ph idx="1"/>
          </p:nvPr>
        </p:nvSpPr>
        <p:spPr>
          <a:xfrm>
            <a:off x="628650" y="1825626"/>
            <a:ext cx="3795304" cy="2302238"/>
          </a:xfrm>
        </p:spPr>
        <p:txBody>
          <a:bodyPr/>
          <a:lstStyle/>
          <a:p>
            <a:pPr marL="0" indent="0">
              <a:buNone/>
            </a:pPr>
            <a:r>
              <a:rPr lang="it-IT" dirty="0">
                <a:latin typeface="Courier New" panose="02070309020205020404" pitchFamily="49" charset="0"/>
                <a:cs typeface="Courier New" panose="02070309020205020404" pitchFamily="49" charset="0"/>
              </a:rPr>
              <a:t>b</a:t>
            </a:r>
            <a:r>
              <a:rPr lang="it-IT" dirty="0" smtClean="0">
                <a:latin typeface="Courier New" panose="02070309020205020404" pitchFamily="49" charset="0"/>
                <a:cs typeface="Courier New" panose="02070309020205020404" pitchFamily="49" charset="0"/>
              </a:rPr>
              <a:t>ase: 1!</a:t>
            </a:r>
          </a:p>
          <a:p>
            <a:pPr marL="0" indent="0">
              <a:buNone/>
            </a:pPr>
            <a:r>
              <a:rPr lang="it-IT" dirty="0">
                <a:latin typeface="Courier New" panose="02070309020205020404" pitchFamily="49" charset="0"/>
                <a:cs typeface="Courier New" panose="02070309020205020404" pitchFamily="49" charset="0"/>
              </a:rPr>
              <a:t>i</a:t>
            </a:r>
            <a:r>
              <a:rPr lang="it-IT" dirty="0" smtClean="0">
                <a:latin typeface="Courier New" panose="02070309020205020404" pitchFamily="49" charset="0"/>
                <a:cs typeface="Courier New" panose="02070309020205020404" pitchFamily="49" charset="0"/>
              </a:rPr>
              <a:t>nduzione: n! = n*(n-1)!</a:t>
            </a:r>
          </a:p>
          <a:p>
            <a:pPr marL="0" indent="0">
              <a:buNone/>
            </a:pPr>
            <a:r>
              <a:rPr lang="it-IT" dirty="0" smtClean="0">
                <a:latin typeface="Courier New" panose="02070309020205020404" pitchFamily="49" charset="0"/>
                <a:cs typeface="Courier New" panose="02070309020205020404" pitchFamily="49" charset="0"/>
              </a:rPr>
              <a:t>Da cui per esempio:</a:t>
            </a:r>
          </a:p>
          <a:p>
            <a:pPr marL="0" indent="0">
              <a:buNone/>
            </a:pPr>
            <a:r>
              <a:rPr lang="it-IT" dirty="0" smtClean="0">
                <a:latin typeface="Courier New" panose="02070309020205020404" pitchFamily="49" charset="0"/>
                <a:cs typeface="Courier New" panose="02070309020205020404" pitchFamily="49" charset="0"/>
              </a:rPr>
              <a:t>5! = 5*(5-1)! = 5*4!</a:t>
            </a:r>
          </a:p>
          <a:p>
            <a:pPr marL="0" indent="0">
              <a:buNone/>
            </a:pPr>
            <a:r>
              <a:rPr lang="it-IT" dirty="0" smtClean="0">
                <a:latin typeface="Courier New" panose="02070309020205020404" pitchFamily="49" charset="0"/>
                <a:cs typeface="Courier New" panose="02070309020205020404" pitchFamily="49" charset="0"/>
              </a:rPr>
              <a:t>4! = 4*(4-1)! = 4*3!</a:t>
            </a:r>
          </a:p>
          <a:p>
            <a:pPr marL="0" indent="0">
              <a:buNone/>
            </a:pPr>
            <a:r>
              <a:rPr lang="it-IT" dirty="0" err="1">
                <a:latin typeface="Courier New" panose="02070309020205020404" pitchFamily="49" charset="0"/>
                <a:cs typeface="Courier New" panose="02070309020205020404" pitchFamily="49" charset="0"/>
              </a:rPr>
              <a:t>e</a:t>
            </a:r>
            <a:r>
              <a:rPr lang="it-IT" dirty="0" err="1" smtClean="0">
                <a:latin typeface="Courier New" panose="02070309020205020404" pitchFamily="49" charset="0"/>
                <a:cs typeface="Courier New" panose="02070309020205020404" pitchFamily="49" charset="0"/>
              </a:rPr>
              <a:t>cc</a:t>
            </a:r>
            <a:r>
              <a:rPr lang="it-IT" dirty="0" smtClean="0">
                <a:latin typeface="Courier New" panose="02070309020205020404" pitchFamily="49" charset="0"/>
                <a:cs typeface="Courier New" panose="02070309020205020404" pitchFamily="49" charset="0"/>
              </a:rPr>
              <a:t>…</a:t>
            </a:r>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94</a:t>
            </a:fld>
            <a:endParaRPr lang="it-IT" dirty="0"/>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1628" y="4262799"/>
            <a:ext cx="6520744" cy="1502275"/>
          </a:xfrm>
          <a:prstGeom prst="rect">
            <a:avLst/>
          </a:prstGeom>
        </p:spPr>
      </p:pic>
      <p:sp>
        <p:nvSpPr>
          <p:cNvPr id="6" name="Segnaposto contenuto 2"/>
          <p:cNvSpPr txBox="1">
            <a:spLocks/>
          </p:cNvSpPr>
          <p:nvPr/>
        </p:nvSpPr>
        <p:spPr>
          <a:xfrm>
            <a:off x="4828776" y="1690691"/>
            <a:ext cx="3357281" cy="2271709"/>
          </a:xfrm>
          <a:prstGeom prst="rect">
            <a:avLst/>
          </a:prstGeom>
          <a:ln>
            <a:solidFill>
              <a:srgbClr val="000000"/>
            </a:solidFill>
          </a:ln>
        </p:spPr>
        <p:txBody>
          <a:bodyPr vert="horz" lIns="91440" tIns="45720" rIns="91440" bIns="45720" rtlCol="0"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lang="it-IT" sz="195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65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it-IT" dirty="0" smtClean="0">
                <a:latin typeface="Courier New" panose="02070309020205020404" pitchFamily="49" charset="0"/>
                <a:cs typeface="Courier New" panose="02070309020205020404" pitchFamily="49" charset="0"/>
              </a:rPr>
              <a:t>…..</a:t>
            </a:r>
          </a:p>
          <a:p>
            <a:pPr marL="0" indent="0">
              <a:buFont typeface="Arial" panose="020B0604020202020204" pitchFamily="34" charset="0"/>
              <a:buNone/>
            </a:pPr>
            <a:r>
              <a:rPr lang="it-IT" dirty="0" err="1" smtClean="0">
                <a:latin typeface="Courier New" panose="02070309020205020404" pitchFamily="49" charset="0"/>
                <a:cs typeface="Courier New" panose="02070309020205020404" pitchFamily="49" charset="0"/>
              </a:rPr>
              <a:t>if</a:t>
            </a:r>
            <a:r>
              <a:rPr lang="it-IT" dirty="0" smtClean="0">
                <a:latin typeface="Courier New" panose="02070309020205020404" pitchFamily="49" charset="0"/>
                <a:cs typeface="Courier New" panose="02070309020205020404" pitchFamily="49" charset="0"/>
              </a:rPr>
              <a:t> (n==0)</a:t>
            </a:r>
          </a:p>
          <a:p>
            <a:pPr marL="0" indent="0">
              <a:buFont typeface="Arial" panose="020B0604020202020204" pitchFamily="34" charset="0"/>
              <a:buNone/>
            </a:pPr>
            <a:r>
              <a:rPr lang="it-IT" dirty="0">
                <a:latin typeface="Courier New" panose="02070309020205020404" pitchFamily="49" charset="0"/>
                <a:cs typeface="Courier New" panose="02070309020205020404" pitchFamily="49" charset="0"/>
              </a:rPr>
              <a:t>	</a:t>
            </a:r>
            <a:r>
              <a:rPr lang="it-IT" dirty="0" err="1" smtClean="0">
                <a:latin typeface="Courier New" panose="02070309020205020404" pitchFamily="49" charset="0"/>
                <a:cs typeface="Courier New" panose="02070309020205020404" pitchFamily="49" charset="0"/>
              </a:rPr>
              <a:t>return</a:t>
            </a:r>
            <a:r>
              <a:rPr lang="it-IT" dirty="0" smtClean="0">
                <a:latin typeface="Courier New" panose="02070309020205020404" pitchFamily="49" charset="0"/>
                <a:cs typeface="Courier New" panose="02070309020205020404" pitchFamily="49" charset="0"/>
              </a:rPr>
              <a:t> (1);</a:t>
            </a:r>
          </a:p>
          <a:p>
            <a:pPr marL="0" indent="0">
              <a:buFont typeface="Arial" panose="020B0604020202020204" pitchFamily="34" charset="0"/>
              <a:buNone/>
            </a:pPr>
            <a:r>
              <a:rPr lang="it-IT" dirty="0" err="1">
                <a:latin typeface="Courier New" panose="02070309020205020404" pitchFamily="49" charset="0"/>
                <a:cs typeface="Courier New" panose="02070309020205020404" pitchFamily="49" charset="0"/>
              </a:rPr>
              <a:t>r</a:t>
            </a:r>
            <a:r>
              <a:rPr lang="it-IT" dirty="0" err="1" smtClean="0">
                <a:latin typeface="Courier New" panose="02070309020205020404" pitchFamily="49" charset="0"/>
                <a:cs typeface="Courier New" panose="02070309020205020404" pitchFamily="49" charset="0"/>
              </a:rPr>
              <a:t>eturn</a:t>
            </a:r>
            <a:r>
              <a:rPr lang="it-IT" dirty="0" smtClean="0">
                <a:latin typeface="Courier New" panose="02070309020205020404" pitchFamily="49" charset="0"/>
                <a:cs typeface="Courier New" panose="02070309020205020404" pitchFamily="49" charset="0"/>
              </a:rPr>
              <a:t> (n*</a:t>
            </a:r>
            <a:r>
              <a:rPr lang="it-IT" dirty="0" err="1" smtClean="0">
                <a:latin typeface="Courier New" panose="02070309020205020404" pitchFamily="49" charset="0"/>
                <a:cs typeface="Courier New" panose="02070309020205020404" pitchFamily="49" charset="0"/>
              </a:rPr>
              <a:t>fatt</a:t>
            </a:r>
            <a:r>
              <a:rPr lang="it-IT" dirty="0" smtClean="0">
                <a:latin typeface="Courier New" panose="02070309020205020404" pitchFamily="49" charset="0"/>
                <a:cs typeface="Courier New" panose="02070309020205020404" pitchFamily="49" charset="0"/>
              </a:rPr>
              <a:t>(n-1));</a:t>
            </a:r>
          </a:p>
        </p:txBody>
      </p:sp>
    </p:spTree>
    <p:extLst>
      <p:ext uri="{BB962C8B-B14F-4D97-AF65-F5344CB8AC3E}">
        <p14:creationId xmlns:p14="http://schemas.microsoft.com/office/powerpoint/2010/main" val="241143410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I linguaggi di programmazione</a:t>
            </a: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95</a:t>
            </a:fld>
            <a:endParaRPr lang="it-IT" dirty="0"/>
          </a:p>
        </p:txBody>
      </p:sp>
      <p:pic>
        <p:nvPicPr>
          <p:cNvPr id="2050" name="Picture 2" descr="http://www.hostingtalk.it/wp-content/uploads/2015/01/programmazione-linguaggi-classific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4987" y="1690691"/>
            <a:ext cx="5534025" cy="3533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704726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dirty="0" smtClean="0"/>
              <a:t>Linguaggio naturale e macchina</a:t>
            </a:r>
            <a:endParaRPr lang="it-IT" dirty="0"/>
          </a:p>
        </p:txBody>
      </p:sp>
      <p:sp>
        <p:nvSpPr>
          <p:cNvPr id="3" name="Segnaposto contenuto 2"/>
          <p:cNvSpPr>
            <a:spLocks noGrp="1"/>
          </p:cNvSpPr>
          <p:nvPr>
            <p:ph idx="1"/>
          </p:nvPr>
        </p:nvSpPr>
        <p:spPr>
          <a:xfrm>
            <a:off x="628650" y="1825625"/>
            <a:ext cx="7886700" cy="4312842"/>
          </a:xfrm>
        </p:spPr>
        <p:txBody>
          <a:bodyPr>
            <a:normAutofit fontScale="92500" lnSpcReduction="20000"/>
          </a:bodyPr>
          <a:lstStyle/>
          <a:p>
            <a:pPr marL="355600" marR="5080" indent="-342900">
              <a:lnSpc>
                <a:spcPts val="2170"/>
              </a:lnSpc>
              <a:tabLst>
                <a:tab pos="355600" algn="l"/>
              </a:tabLst>
            </a:pPr>
            <a:r>
              <a:rPr lang="it-IT" sz="2000" dirty="0">
                <a:latin typeface="Arial"/>
                <a:cs typeface="Arial"/>
              </a:rPr>
              <a:t>La </a:t>
            </a:r>
            <a:r>
              <a:rPr lang="it-IT" sz="2000" spc="-5" dirty="0">
                <a:latin typeface="Arial"/>
                <a:cs typeface="Arial"/>
              </a:rPr>
              <a:t>comunicazione uomo-macchina avviene attraverso formalismi  </a:t>
            </a:r>
            <a:r>
              <a:rPr lang="it-IT" sz="2000" dirty="0">
                <a:latin typeface="Arial"/>
                <a:cs typeface="Arial"/>
              </a:rPr>
              <a:t>che </a:t>
            </a:r>
            <a:r>
              <a:rPr lang="it-IT" sz="2000" spc="-5" dirty="0">
                <a:latin typeface="Arial"/>
                <a:cs typeface="Arial"/>
              </a:rPr>
              <a:t>assumono la forma </a:t>
            </a:r>
            <a:r>
              <a:rPr lang="it-IT" sz="2000" dirty="0">
                <a:latin typeface="Arial"/>
                <a:cs typeface="Arial"/>
              </a:rPr>
              <a:t>di un</a:t>
            </a:r>
            <a:r>
              <a:rPr lang="it-IT" sz="2000" spc="-35" dirty="0">
                <a:latin typeface="Arial"/>
                <a:cs typeface="Arial"/>
              </a:rPr>
              <a:t> </a:t>
            </a:r>
            <a:r>
              <a:rPr lang="it-IT" sz="2000" spc="-5" dirty="0">
                <a:latin typeface="Arial"/>
                <a:cs typeface="Arial"/>
              </a:rPr>
              <a:t>linguaggio.</a:t>
            </a:r>
            <a:endParaRPr lang="it-IT" sz="2000" dirty="0">
              <a:latin typeface="Arial"/>
              <a:cs typeface="Arial"/>
            </a:endParaRPr>
          </a:p>
          <a:p>
            <a:pPr>
              <a:lnSpc>
                <a:spcPct val="100000"/>
              </a:lnSpc>
              <a:spcBef>
                <a:spcPts val="16"/>
              </a:spcBef>
              <a:buFont typeface="Arial"/>
              <a:buChar char="•"/>
            </a:pPr>
            <a:endParaRPr lang="it-IT" sz="2450" dirty="0">
              <a:latin typeface="Times New Roman"/>
              <a:cs typeface="Times New Roman"/>
            </a:endParaRPr>
          </a:p>
          <a:p>
            <a:pPr marL="354965" indent="-342265">
              <a:lnSpc>
                <a:spcPct val="100000"/>
              </a:lnSpc>
              <a:tabLst>
                <a:tab pos="355600" algn="l"/>
              </a:tabLst>
            </a:pPr>
            <a:r>
              <a:rPr lang="it-IT" sz="2000" spc="-5" dirty="0">
                <a:latin typeface="Arial"/>
                <a:cs typeface="Arial"/>
              </a:rPr>
              <a:t>Caratteristiche </a:t>
            </a:r>
            <a:r>
              <a:rPr lang="it-IT" sz="2000" dirty="0">
                <a:latin typeface="Arial"/>
                <a:cs typeface="Arial"/>
              </a:rPr>
              <a:t>del </a:t>
            </a:r>
            <a:r>
              <a:rPr lang="it-IT" sz="2000" b="1" spc="-5" dirty="0">
                <a:solidFill>
                  <a:srgbClr val="FFC000"/>
                </a:solidFill>
                <a:latin typeface="Arial"/>
                <a:cs typeface="Arial"/>
              </a:rPr>
              <a:t>Linguaggio</a:t>
            </a:r>
            <a:r>
              <a:rPr lang="it-IT" sz="2000" b="1" spc="-20" dirty="0">
                <a:solidFill>
                  <a:srgbClr val="FFC000"/>
                </a:solidFill>
                <a:latin typeface="Arial"/>
                <a:cs typeface="Arial"/>
              </a:rPr>
              <a:t> </a:t>
            </a:r>
            <a:r>
              <a:rPr lang="it-IT" sz="2000" b="1" spc="-5" dirty="0">
                <a:solidFill>
                  <a:srgbClr val="FFC000"/>
                </a:solidFill>
                <a:latin typeface="Arial"/>
                <a:cs typeface="Arial"/>
              </a:rPr>
              <a:t>Naturale</a:t>
            </a:r>
            <a:r>
              <a:rPr lang="it-IT" sz="2000" spc="-5" dirty="0">
                <a:latin typeface="Arial"/>
                <a:cs typeface="Arial"/>
              </a:rPr>
              <a:t>:</a:t>
            </a:r>
            <a:endParaRPr lang="it-IT" sz="2000" dirty="0">
              <a:latin typeface="Arial"/>
              <a:cs typeface="Arial"/>
            </a:endParaRPr>
          </a:p>
          <a:p>
            <a:pPr marL="756285" lvl="1" indent="-286385">
              <a:lnSpc>
                <a:spcPct val="100000"/>
              </a:lnSpc>
              <a:spcBef>
                <a:spcPts val="220"/>
              </a:spcBef>
              <a:buChar char="–"/>
              <a:tabLst>
                <a:tab pos="756920" algn="l"/>
              </a:tabLst>
            </a:pPr>
            <a:r>
              <a:rPr lang="it-IT" u="heavy" spc="-5" dirty="0">
                <a:latin typeface="Arial"/>
                <a:cs typeface="Arial"/>
              </a:rPr>
              <a:t>Vantaggi</a:t>
            </a:r>
            <a:r>
              <a:rPr lang="it-IT" spc="-5" dirty="0">
                <a:latin typeface="Arial"/>
                <a:cs typeface="Arial"/>
              </a:rPr>
              <a:t>:</a:t>
            </a:r>
            <a:endParaRPr lang="it-IT" dirty="0">
              <a:latin typeface="Arial"/>
              <a:cs typeface="Arial"/>
            </a:endParaRPr>
          </a:p>
          <a:p>
            <a:pPr marL="1155065" lvl="2" indent="-227965">
              <a:lnSpc>
                <a:spcPct val="100000"/>
              </a:lnSpc>
              <a:spcBef>
                <a:spcPts val="210"/>
              </a:spcBef>
              <a:tabLst>
                <a:tab pos="1155700" algn="l"/>
              </a:tabLst>
            </a:pPr>
            <a:r>
              <a:rPr lang="it-IT" sz="1600" spc="-5" dirty="0">
                <a:latin typeface="Arial"/>
                <a:cs typeface="Arial"/>
              </a:rPr>
              <a:t>Ricchezza</a:t>
            </a:r>
            <a:r>
              <a:rPr lang="it-IT" sz="1600" spc="-65" dirty="0">
                <a:latin typeface="Arial"/>
                <a:cs typeface="Arial"/>
              </a:rPr>
              <a:t> </a:t>
            </a:r>
            <a:r>
              <a:rPr lang="it-IT" sz="1600" spc="-5" dirty="0" smtClean="0">
                <a:latin typeface="Arial"/>
                <a:cs typeface="Arial"/>
              </a:rPr>
              <a:t>espressiva</a:t>
            </a:r>
            <a:endParaRPr lang="it-IT" sz="1600" dirty="0">
              <a:latin typeface="Arial"/>
              <a:cs typeface="Arial"/>
            </a:endParaRPr>
          </a:p>
          <a:p>
            <a:pPr marL="756285" lvl="1" indent="-286385">
              <a:lnSpc>
                <a:spcPct val="100000"/>
              </a:lnSpc>
              <a:spcBef>
                <a:spcPts val="219"/>
              </a:spcBef>
              <a:buChar char="–"/>
              <a:tabLst>
                <a:tab pos="756920" algn="l"/>
              </a:tabLst>
            </a:pPr>
            <a:r>
              <a:rPr lang="it-IT" u="heavy" spc="-5" dirty="0">
                <a:latin typeface="Arial"/>
                <a:cs typeface="Arial"/>
              </a:rPr>
              <a:t>Svantaggi</a:t>
            </a:r>
            <a:r>
              <a:rPr lang="it-IT" spc="-5" dirty="0">
                <a:latin typeface="Arial"/>
                <a:cs typeface="Arial"/>
              </a:rPr>
              <a:t>:</a:t>
            </a:r>
            <a:endParaRPr lang="it-IT" dirty="0">
              <a:latin typeface="Arial"/>
              <a:cs typeface="Arial"/>
            </a:endParaRPr>
          </a:p>
          <a:p>
            <a:pPr marL="1155065" lvl="2" indent="-227965">
              <a:lnSpc>
                <a:spcPct val="100000"/>
              </a:lnSpc>
              <a:spcBef>
                <a:spcPts val="210"/>
              </a:spcBef>
              <a:tabLst>
                <a:tab pos="1155700" algn="l"/>
              </a:tabLst>
            </a:pPr>
            <a:r>
              <a:rPr lang="it-IT" sz="1600" spc="-5" dirty="0" smtClean="0">
                <a:latin typeface="Arial"/>
                <a:cs typeface="Arial"/>
              </a:rPr>
              <a:t>Ambiguità</a:t>
            </a:r>
            <a:endParaRPr lang="it-IT" sz="1600" dirty="0">
              <a:latin typeface="Arial"/>
              <a:cs typeface="Arial"/>
            </a:endParaRPr>
          </a:p>
          <a:p>
            <a:pPr marL="1155065" lvl="2" indent="-227965">
              <a:lnSpc>
                <a:spcPct val="100000"/>
              </a:lnSpc>
              <a:spcBef>
                <a:spcPts val="200"/>
              </a:spcBef>
              <a:tabLst>
                <a:tab pos="1155700" algn="l"/>
              </a:tabLst>
            </a:pPr>
            <a:r>
              <a:rPr lang="it-IT" sz="1600" spc="-10" dirty="0" smtClean="0">
                <a:latin typeface="Arial"/>
                <a:cs typeface="Arial"/>
              </a:rPr>
              <a:t>Ridondanza</a:t>
            </a:r>
            <a:endParaRPr lang="it-IT" sz="1600" dirty="0">
              <a:latin typeface="Arial"/>
              <a:cs typeface="Arial"/>
            </a:endParaRPr>
          </a:p>
          <a:p>
            <a:pPr lvl="2">
              <a:lnSpc>
                <a:spcPct val="100000"/>
              </a:lnSpc>
              <a:buFont typeface="Arial"/>
              <a:buChar char="•"/>
            </a:pPr>
            <a:endParaRPr lang="it-IT" sz="1600" dirty="0">
              <a:latin typeface="Times New Roman"/>
              <a:cs typeface="Times New Roman"/>
            </a:endParaRPr>
          </a:p>
          <a:p>
            <a:pPr marL="354965" indent="-342265">
              <a:lnSpc>
                <a:spcPct val="100000"/>
              </a:lnSpc>
              <a:spcBef>
                <a:spcPts val="1035"/>
              </a:spcBef>
              <a:tabLst>
                <a:tab pos="355600" algn="l"/>
              </a:tabLst>
            </a:pPr>
            <a:r>
              <a:rPr lang="it-IT" sz="2000" spc="-5" dirty="0">
                <a:latin typeface="Arial"/>
                <a:cs typeface="Arial"/>
              </a:rPr>
              <a:t>Caratteristiche </a:t>
            </a:r>
            <a:r>
              <a:rPr lang="it-IT" sz="2000" dirty="0">
                <a:latin typeface="Arial"/>
                <a:cs typeface="Arial"/>
              </a:rPr>
              <a:t>del </a:t>
            </a:r>
            <a:r>
              <a:rPr lang="it-IT" sz="2000" b="1" spc="-5" dirty="0">
                <a:solidFill>
                  <a:srgbClr val="FFC000"/>
                </a:solidFill>
                <a:latin typeface="Arial"/>
                <a:cs typeface="Arial"/>
              </a:rPr>
              <a:t>Linguaggio Macchina </a:t>
            </a:r>
            <a:r>
              <a:rPr lang="it-IT" sz="2000" b="1" dirty="0">
                <a:solidFill>
                  <a:srgbClr val="FFC000"/>
                </a:solidFill>
                <a:latin typeface="Arial"/>
                <a:cs typeface="Arial"/>
              </a:rPr>
              <a:t>(e</a:t>
            </a:r>
            <a:r>
              <a:rPr lang="it-IT" sz="2000" b="1" spc="-5" dirty="0">
                <a:solidFill>
                  <a:srgbClr val="FFC000"/>
                </a:solidFill>
                <a:latin typeface="Arial"/>
                <a:cs typeface="Arial"/>
              </a:rPr>
              <a:t> Assembler)</a:t>
            </a:r>
            <a:r>
              <a:rPr lang="it-IT" sz="2000" spc="-5" dirty="0">
                <a:solidFill>
                  <a:srgbClr val="FFC000"/>
                </a:solidFill>
                <a:latin typeface="Arial"/>
                <a:cs typeface="Arial"/>
              </a:rPr>
              <a:t>:</a:t>
            </a:r>
            <a:endParaRPr lang="it-IT" sz="2000" dirty="0">
              <a:solidFill>
                <a:srgbClr val="FFC000"/>
              </a:solidFill>
              <a:latin typeface="Arial"/>
              <a:cs typeface="Arial"/>
            </a:endParaRPr>
          </a:p>
          <a:p>
            <a:pPr marL="756285" lvl="1" indent="-286385">
              <a:lnSpc>
                <a:spcPct val="100000"/>
              </a:lnSpc>
              <a:spcBef>
                <a:spcPts val="220"/>
              </a:spcBef>
              <a:buChar char="–"/>
              <a:tabLst>
                <a:tab pos="756920" algn="l"/>
              </a:tabLst>
            </a:pPr>
            <a:r>
              <a:rPr lang="it-IT" u="heavy" spc="-5" dirty="0">
                <a:latin typeface="Arial"/>
                <a:cs typeface="Arial"/>
              </a:rPr>
              <a:t>Vantaggi</a:t>
            </a:r>
            <a:r>
              <a:rPr lang="it-IT" spc="-5" dirty="0">
                <a:latin typeface="Arial"/>
                <a:cs typeface="Arial"/>
              </a:rPr>
              <a:t>:</a:t>
            </a:r>
            <a:endParaRPr lang="it-IT" dirty="0">
              <a:latin typeface="Arial"/>
              <a:cs typeface="Arial"/>
            </a:endParaRPr>
          </a:p>
          <a:p>
            <a:pPr marL="1155065" lvl="2" indent="-227965">
              <a:lnSpc>
                <a:spcPct val="100000"/>
              </a:lnSpc>
              <a:spcBef>
                <a:spcPts val="210"/>
              </a:spcBef>
              <a:tabLst>
                <a:tab pos="1155700" algn="l"/>
              </a:tabLst>
            </a:pPr>
            <a:r>
              <a:rPr lang="it-IT" sz="1600" spc="-5" dirty="0">
                <a:latin typeface="Arial"/>
                <a:cs typeface="Arial"/>
              </a:rPr>
              <a:t>Legato </a:t>
            </a:r>
            <a:r>
              <a:rPr lang="it-IT" sz="1600" dirty="0">
                <a:latin typeface="Arial"/>
                <a:cs typeface="Arial"/>
              </a:rPr>
              <a:t>alla </a:t>
            </a:r>
            <a:r>
              <a:rPr lang="it-IT" sz="1600" spc="-5" dirty="0">
                <a:latin typeface="Arial"/>
                <a:cs typeface="Arial"/>
              </a:rPr>
              <a:t>struttura fisica del Calcolatore</a:t>
            </a:r>
            <a:r>
              <a:rPr lang="it-IT" sz="1600" spc="-20" dirty="0">
                <a:latin typeface="Arial"/>
                <a:cs typeface="Arial"/>
              </a:rPr>
              <a:t> </a:t>
            </a:r>
            <a:r>
              <a:rPr lang="it-IT" sz="1600" spc="-5" dirty="0">
                <a:latin typeface="Arial"/>
                <a:cs typeface="Arial"/>
              </a:rPr>
              <a:t>(CPU</a:t>
            </a:r>
            <a:r>
              <a:rPr lang="it-IT" sz="1600" spc="-5" dirty="0" smtClean="0">
                <a:latin typeface="Arial"/>
                <a:cs typeface="Arial"/>
              </a:rPr>
              <a:t>)</a:t>
            </a:r>
            <a:endParaRPr lang="it-IT" sz="1600" dirty="0">
              <a:latin typeface="Arial"/>
              <a:cs typeface="Arial"/>
            </a:endParaRPr>
          </a:p>
          <a:p>
            <a:pPr marL="1155065" lvl="2" indent="-227965">
              <a:lnSpc>
                <a:spcPct val="100000"/>
              </a:lnSpc>
              <a:spcBef>
                <a:spcPts val="200"/>
              </a:spcBef>
              <a:tabLst>
                <a:tab pos="1155700" algn="l"/>
              </a:tabLst>
            </a:pPr>
            <a:r>
              <a:rPr lang="it-IT" sz="1600" spc="-5" dirty="0">
                <a:latin typeface="Arial"/>
                <a:cs typeface="Arial"/>
              </a:rPr>
              <a:t>Potente e</a:t>
            </a:r>
            <a:r>
              <a:rPr lang="it-IT" sz="1600" spc="-70" dirty="0">
                <a:latin typeface="Arial"/>
                <a:cs typeface="Arial"/>
              </a:rPr>
              <a:t> </a:t>
            </a:r>
            <a:r>
              <a:rPr lang="it-IT" sz="1600" spc="-5" dirty="0" smtClean="0">
                <a:latin typeface="Arial"/>
                <a:cs typeface="Arial"/>
              </a:rPr>
              <a:t>veloce</a:t>
            </a:r>
            <a:endParaRPr lang="it-IT" sz="1600" dirty="0">
              <a:latin typeface="Arial"/>
              <a:cs typeface="Arial"/>
            </a:endParaRPr>
          </a:p>
          <a:p>
            <a:pPr marL="756285" lvl="1" indent="-286385">
              <a:lnSpc>
                <a:spcPct val="100000"/>
              </a:lnSpc>
              <a:spcBef>
                <a:spcPts val="219"/>
              </a:spcBef>
              <a:buChar char="–"/>
              <a:tabLst>
                <a:tab pos="756920" algn="l"/>
              </a:tabLst>
            </a:pPr>
            <a:r>
              <a:rPr lang="it-IT" u="heavy" spc="-5" dirty="0">
                <a:latin typeface="Arial"/>
                <a:cs typeface="Arial"/>
              </a:rPr>
              <a:t>Svantaggi</a:t>
            </a:r>
            <a:r>
              <a:rPr lang="it-IT" spc="-5" dirty="0">
                <a:latin typeface="Arial"/>
                <a:cs typeface="Arial"/>
              </a:rPr>
              <a:t>:</a:t>
            </a:r>
            <a:endParaRPr lang="it-IT" dirty="0">
              <a:latin typeface="Arial"/>
              <a:cs typeface="Arial"/>
            </a:endParaRPr>
          </a:p>
          <a:p>
            <a:pPr marL="1155065" lvl="2" indent="-227965">
              <a:lnSpc>
                <a:spcPct val="100000"/>
              </a:lnSpc>
              <a:spcBef>
                <a:spcPts val="210"/>
              </a:spcBef>
              <a:tabLst>
                <a:tab pos="1155700" algn="l"/>
              </a:tabLst>
            </a:pPr>
            <a:r>
              <a:rPr lang="it-IT" sz="1600" spc="-5" dirty="0">
                <a:latin typeface="Arial"/>
                <a:cs typeface="Arial"/>
              </a:rPr>
              <a:t>Programmi lunghi e di difficile </a:t>
            </a:r>
            <a:r>
              <a:rPr lang="it-IT" sz="1600" spc="-5" dirty="0" smtClean="0">
                <a:latin typeface="Arial"/>
                <a:cs typeface="Arial"/>
              </a:rPr>
              <a:t>scrittura</a:t>
            </a:r>
          </a:p>
          <a:p>
            <a:pPr marL="1155065" lvl="2" indent="-227965">
              <a:lnSpc>
                <a:spcPct val="100000"/>
              </a:lnSpc>
              <a:spcBef>
                <a:spcPts val="210"/>
              </a:spcBef>
              <a:tabLst>
                <a:tab pos="1155700" algn="l"/>
              </a:tabLst>
            </a:pPr>
            <a:r>
              <a:rPr lang="it-IT" sz="1600" spc="-5" dirty="0">
                <a:latin typeface="Arial"/>
                <a:cs typeface="Arial"/>
              </a:rPr>
              <a:t>Difficoltà di messa a punto dei</a:t>
            </a:r>
            <a:r>
              <a:rPr lang="it-IT" sz="1600" spc="5" dirty="0">
                <a:latin typeface="Arial"/>
                <a:cs typeface="Arial"/>
              </a:rPr>
              <a:t> </a:t>
            </a:r>
            <a:r>
              <a:rPr lang="it-IT" sz="1600" spc="-5" dirty="0" smtClean="0">
                <a:latin typeface="Arial"/>
                <a:cs typeface="Arial"/>
              </a:rPr>
              <a:t>programmi</a:t>
            </a:r>
            <a:endParaRPr lang="it-IT" sz="1600" dirty="0">
              <a:latin typeface="Arial"/>
              <a:cs typeface="Arial"/>
            </a:endParaRPr>
          </a:p>
          <a:p>
            <a:pPr marL="0" indent="0">
              <a:buNone/>
            </a:pP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96</a:t>
            </a:fld>
            <a:endParaRPr lang="it-IT" dirty="0"/>
          </a:p>
        </p:txBody>
      </p:sp>
    </p:spTree>
    <p:extLst>
      <p:ext uri="{BB962C8B-B14F-4D97-AF65-F5344CB8AC3E}">
        <p14:creationId xmlns:p14="http://schemas.microsoft.com/office/powerpoint/2010/main" val="226194682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Linguaggio di programmazione</a:t>
            </a:r>
            <a:endParaRPr lang="it-IT" dirty="0"/>
          </a:p>
        </p:txBody>
      </p:sp>
      <p:sp>
        <p:nvSpPr>
          <p:cNvPr id="3" name="Segnaposto contenuto 2"/>
          <p:cNvSpPr>
            <a:spLocks noGrp="1"/>
          </p:cNvSpPr>
          <p:nvPr>
            <p:ph idx="1"/>
          </p:nvPr>
        </p:nvSpPr>
        <p:spPr/>
        <p:txBody>
          <a:bodyPr>
            <a:normAutofit/>
          </a:bodyPr>
          <a:lstStyle/>
          <a:p>
            <a:pPr marL="354965" indent="-342265">
              <a:lnSpc>
                <a:spcPct val="100000"/>
              </a:lnSpc>
              <a:tabLst>
                <a:tab pos="355600" algn="l"/>
              </a:tabLst>
            </a:pPr>
            <a:r>
              <a:rPr lang="it-IT" sz="2200" spc="-5" dirty="0">
                <a:solidFill>
                  <a:srgbClr val="FFC000"/>
                </a:solidFill>
              </a:rPr>
              <a:t>Programma</a:t>
            </a:r>
            <a:r>
              <a:rPr lang="it-IT" sz="2200" spc="-5" dirty="0"/>
              <a:t>:</a:t>
            </a:r>
            <a:endParaRPr lang="it-IT" sz="2200" dirty="0"/>
          </a:p>
          <a:p>
            <a:pPr marL="756285" marR="718820" lvl="1" indent="-286385">
              <a:lnSpc>
                <a:spcPct val="79600"/>
              </a:lnSpc>
              <a:spcBef>
                <a:spcPts val="590"/>
              </a:spcBef>
              <a:buChar char="–"/>
              <a:tabLst>
                <a:tab pos="756920" algn="l"/>
              </a:tabLst>
            </a:pPr>
            <a:r>
              <a:rPr lang="it-IT" sz="2200" spc="-5" dirty="0"/>
              <a:t>formulazione di un </a:t>
            </a:r>
            <a:r>
              <a:rPr lang="it-IT" sz="2200" dirty="0"/>
              <a:t>algoritmo nei </a:t>
            </a:r>
            <a:r>
              <a:rPr lang="it-IT" sz="2200" spc="-5" dirty="0"/>
              <a:t>termini </a:t>
            </a:r>
            <a:r>
              <a:rPr lang="it-IT" sz="2200" dirty="0"/>
              <a:t>di </a:t>
            </a:r>
            <a:r>
              <a:rPr lang="it-IT" sz="2200" spc="-5" dirty="0"/>
              <a:t>un  </a:t>
            </a:r>
            <a:r>
              <a:rPr lang="it-IT" sz="2200" dirty="0"/>
              <a:t>linguaggio </a:t>
            </a:r>
            <a:r>
              <a:rPr lang="it-IT" sz="2200" spc="-5" dirty="0"/>
              <a:t>di</a:t>
            </a:r>
            <a:r>
              <a:rPr lang="it-IT" sz="2200" spc="-40" dirty="0"/>
              <a:t> </a:t>
            </a:r>
            <a:r>
              <a:rPr lang="it-IT" sz="2200" spc="-5" dirty="0" smtClean="0"/>
              <a:t>programmazione</a:t>
            </a:r>
            <a:endParaRPr lang="it-IT" sz="2200" dirty="0"/>
          </a:p>
          <a:p>
            <a:pPr lvl="1">
              <a:lnSpc>
                <a:spcPct val="100000"/>
              </a:lnSpc>
              <a:spcBef>
                <a:spcPts val="33"/>
              </a:spcBef>
              <a:buFont typeface="Arial"/>
              <a:buChar char="–"/>
            </a:pPr>
            <a:endParaRPr lang="it-IT" sz="2200" dirty="0"/>
          </a:p>
          <a:p>
            <a:pPr marL="354965" indent="-342265">
              <a:lnSpc>
                <a:spcPts val="3354"/>
              </a:lnSpc>
              <a:tabLst>
                <a:tab pos="355600" algn="l"/>
              </a:tabLst>
            </a:pPr>
            <a:r>
              <a:rPr lang="it-IT" sz="2200" dirty="0">
                <a:solidFill>
                  <a:srgbClr val="FFC000"/>
                </a:solidFill>
              </a:rPr>
              <a:t>Linguaggio </a:t>
            </a:r>
            <a:r>
              <a:rPr lang="it-IT" sz="2200" spc="-5" dirty="0">
                <a:solidFill>
                  <a:srgbClr val="FFC000"/>
                </a:solidFill>
              </a:rPr>
              <a:t>di</a:t>
            </a:r>
            <a:r>
              <a:rPr lang="it-IT" sz="2200" spc="-60" dirty="0">
                <a:solidFill>
                  <a:srgbClr val="FFC000"/>
                </a:solidFill>
              </a:rPr>
              <a:t> </a:t>
            </a:r>
            <a:r>
              <a:rPr lang="it-IT" sz="2200" dirty="0">
                <a:solidFill>
                  <a:srgbClr val="FFC000"/>
                </a:solidFill>
              </a:rPr>
              <a:t>Programmazione</a:t>
            </a:r>
            <a:r>
              <a:rPr lang="it-IT" sz="2200" dirty="0"/>
              <a:t>:</a:t>
            </a:r>
          </a:p>
          <a:p>
            <a:pPr marL="756285" marR="5080" lvl="1" indent="-286385">
              <a:lnSpc>
                <a:spcPct val="80000"/>
              </a:lnSpc>
              <a:spcBef>
                <a:spcPts val="570"/>
              </a:spcBef>
              <a:buChar char="–"/>
              <a:tabLst>
                <a:tab pos="756920" algn="l"/>
              </a:tabLst>
            </a:pPr>
            <a:r>
              <a:rPr lang="it-IT" sz="2200" spc="-5" dirty="0"/>
              <a:t>Linguaggio intermedio </a:t>
            </a:r>
            <a:r>
              <a:rPr lang="it-IT" sz="2200" dirty="0"/>
              <a:t>fra </a:t>
            </a:r>
            <a:r>
              <a:rPr lang="it-IT" sz="2200" spc="-5" dirty="0"/>
              <a:t>il linguaggio macchina </a:t>
            </a:r>
            <a:r>
              <a:rPr lang="it-IT" sz="2200" dirty="0"/>
              <a:t>e  il linguaggio</a:t>
            </a:r>
            <a:r>
              <a:rPr lang="it-IT" sz="2200" spc="-60" dirty="0"/>
              <a:t> </a:t>
            </a:r>
            <a:r>
              <a:rPr lang="it-IT" sz="2200" spc="-5" dirty="0" smtClean="0"/>
              <a:t>naturale</a:t>
            </a:r>
            <a:endParaRPr lang="it-IT" sz="2200" dirty="0"/>
          </a:p>
          <a:p>
            <a:pPr marL="756285" marR="309245" lvl="1" indent="-286385">
              <a:lnSpc>
                <a:spcPct val="79800"/>
              </a:lnSpc>
              <a:spcBef>
                <a:spcPts val="580"/>
              </a:spcBef>
              <a:buChar char="–"/>
              <a:tabLst>
                <a:tab pos="756920" algn="l"/>
              </a:tabLst>
            </a:pPr>
            <a:r>
              <a:rPr lang="it-IT" sz="2200" spc="-5" dirty="0"/>
              <a:t>Descrive </a:t>
            </a:r>
            <a:r>
              <a:rPr lang="it-IT" sz="2200" dirty="0"/>
              <a:t>gli algoritmi </a:t>
            </a:r>
            <a:r>
              <a:rPr lang="it-IT" sz="2200" spc="-10" dirty="0"/>
              <a:t>con </a:t>
            </a:r>
            <a:r>
              <a:rPr lang="it-IT" sz="2200" spc="-5" dirty="0"/>
              <a:t>una ricchezza  espressiva comparabile con </a:t>
            </a:r>
            <a:r>
              <a:rPr lang="it-IT" sz="2200" dirty="0"/>
              <a:t>quella </a:t>
            </a:r>
            <a:r>
              <a:rPr lang="it-IT" sz="2200" spc="-5" dirty="0"/>
              <a:t>dei </a:t>
            </a:r>
            <a:r>
              <a:rPr lang="it-IT" sz="2200" dirty="0"/>
              <a:t>linguaggi  </a:t>
            </a:r>
            <a:r>
              <a:rPr lang="it-IT" sz="2200" spc="-5" dirty="0"/>
              <a:t>naturali, ma non </a:t>
            </a:r>
            <a:r>
              <a:rPr lang="it-IT" sz="2200" dirty="0"/>
              <a:t>è</a:t>
            </a:r>
            <a:r>
              <a:rPr lang="it-IT" sz="2200" spc="-5" dirty="0"/>
              <a:t> </a:t>
            </a:r>
            <a:r>
              <a:rPr lang="it-IT" sz="2200" spc="-5" dirty="0" smtClean="0"/>
              <a:t>ambiguo</a:t>
            </a:r>
            <a:endParaRPr lang="it-IT" sz="2200" dirty="0"/>
          </a:p>
          <a:p>
            <a:pPr marL="756285" lvl="1" indent="-286385">
              <a:lnSpc>
                <a:spcPts val="2855"/>
              </a:lnSpc>
              <a:buChar char="–"/>
              <a:tabLst>
                <a:tab pos="756920" algn="l"/>
              </a:tabLst>
            </a:pPr>
            <a:r>
              <a:rPr lang="it-IT" sz="2200" spc="-5" dirty="0"/>
              <a:t>Descrive </a:t>
            </a:r>
            <a:r>
              <a:rPr lang="it-IT" sz="2200" dirty="0"/>
              <a:t>gli algoritmi </a:t>
            </a:r>
            <a:r>
              <a:rPr lang="it-IT" sz="2200" spc="-5" dirty="0"/>
              <a:t>in modo</a:t>
            </a:r>
            <a:r>
              <a:rPr lang="it-IT" sz="2200" spc="-25" dirty="0"/>
              <a:t> </a:t>
            </a:r>
            <a:r>
              <a:rPr lang="it-IT" sz="2200" spc="-5" dirty="0" smtClean="0"/>
              <a:t>rigoroso</a:t>
            </a:r>
            <a:endParaRPr lang="it-IT" sz="2200" dirty="0"/>
          </a:p>
          <a:p>
            <a:pPr marL="0" indent="0">
              <a:buNone/>
            </a:pP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97</a:t>
            </a:fld>
            <a:endParaRPr lang="it-IT" dirty="0"/>
          </a:p>
        </p:txBody>
      </p:sp>
    </p:spTree>
    <p:extLst>
      <p:ext uri="{BB962C8B-B14F-4D97-AF65-F5344CB8AC3E}">
        <p14:creationId xmlns:p14="http://schemas.microsoft.com/office/powerpoint/2010/main" val="11869010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Uso dei linguaggi di programmazione</a:t>
            </a: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98</a:t>
            </a:fld>
            <a:endParaRPr lang="it-IT" dirty="0"/>
          </a:p>
        </p:txBody>
      </p:sp>
      <p:sp>
        <p:nvSpPr>
          <p:cNvPr id="5" name="object 2"/>
          <p:cNvSpPr txBox="1"/>
          <p:nvPr/>
        </p:nvSpPr>
        <p:spPr>
          <a:xfrm>
            <a:off x="3150230" y="1761961"/>
            <a:ext cx="1539240" cy="429895"/>
          </a:xfrm>
          <a:prstGeom prst="rect">
            <a:avLst/>
          </a:prstGeom>
          <a:ln w="9524">
            <a:solidFill>
              <a:srgbClr val="000000"/>
            </a:solidFill>
          </a:ln>
        </p:spPr>
        <p:txBody>
          <a:bodyPr vert="horz" wrap="square" lIns="0" tIns="5715" rIns="0" bIns="0" rtlCol="0">
            <a:spAutoFit/>
          </a:bodyPr>
          <a:lstStyle/>
          <a:p>
            <a:pPr marL="92710">
              <a:lnSpc>
                <a:spcPct val="100000"/>
              </a:lnSpc>
              <a:spcBef>
                <a:spcPts val="45"/>
              </a:spcBef>
            </a:pPr>
            <a:r>
              <a:rPr sz="2400" spc="-5" dirty="0">
                <a:latin typeface="Arial"/>
                <a:cs typeface="Arial"/>
              </a:rPr>
              <a:t>Problema</a:t>
            </a:r>
            <a:endParaRPr sz="2400" dirty="0">
              <a:latin typeface="Arial"/>
              <a:cs typeface="Arial"/>
            </a:endParaRPr>
          </a:p>
        </p:txBody>
      </p:sp>
      <p:sp>
        <p:nvSpPr>
          <p:cNvPr id="6" name="object 3"/>
          <p:cNvSpPr txBox="1"/>
          <p:nvPr/>
        </p:nvSpPr>
        <p:spPr>
          <a:xfrm>
            <a:off x="3150230" y="2904961"/>
            <a:ext cx="1539240" cy="429895"/>
          </a:xfrm>
          <a:prstGeom prst="rect">
            <a:avLst/>
          </a:prstGeom>
          <a:ln w="9524">
            <a:solidFill>
              <a:srgbClr val="000000"/>
            </a:solidFill>
          </a:ln>
        </p:spPr>
        <p:txBody>
          <a:bodyPr vert="horz" wrap="square" lIns="0" tIns="5715" rIns="0" bIns="0" rtlCol="0">
            <a:spAutoFit/>
          </a:bodyPr>
          <a:lstStyle/>
          <a:p>
            <a:pPr marL="92075">
              <a:lnSpc>
                <a:spcPct val="100000"/>
              </a:lnSpc>
              <a:spcBef>
                <a:spcPts val="45"/>
              </a:spcBef>
            </a:pPr>
            <a:r>
              <a:rPr sz="2400" spc="-5" dirty="0">
                <a:latin typeface="Arial"/>
                <a:cs typeface="Arial"/>
              </a:rPr>
              <a:t>Algoritmo</a:t>
            </a:r>
            <a:endParaRPr sz="2400">
              <a:latin typeface="Arial"/>
              <a:cs typeface="Arial"/>
            </a:endParaRPr>
          </a:p>
        </p:txBody>
      </p:sp>
      <p:sp>
        <p:nvSpPr>
          <p:cNvPr id="7" name="object 4"/>
          <p:cNvSpPr txBox="1"/>
          <p:nvPr/>
        </p:nvSpPr>
        <p:spPr>
          <a:xfrm>
            <a:off x="3074030" y="4124161"/>
            <a:ext cx="1828800" cy="429895"/>
          </a:xfrm>
          <a:prstGeom prst="rect">
            <a:avLst/>
          </a:prstGeom>
          <a:ln w="9524">
            <a:solidFill>
              <a:srgbClr val="000000"/>
            </a:solidFill>
          </a:ln>
        </p:spPr>
        <p:txBody>
          <a:bodyPr vert="horz" wrap="square" lIns="0" tIns="5715" rIns="0" bIns="0" rtlCol="0">
            <a:spAutoFit/>
          </a:bodyPr>
          <a:lstStyle/>
          <a:p>
            <a:pPr marL="92710">
              <a:lnSpc>
                <a:spcPct val="100000"/>
              </a:lnSpc>
              <a:spcBef>
                <a:spcPts val="45"/>
              </a:spcBef>
            </a:pPr>
            <a:r>
              <a:rPr sz="2400" spc="-5" dirty="0">
                <a:latin typeface="Arial"/>
                <a:cs typeface="Arial"/>
              </a:rPr>
              <a:t>Programma</a:t>
            </a:r>
            <a:endParaRPr sz="2400">
              <a:latin typeface="Arial"/>
              <a:cs typeface="Arial"/>
            </a:endParaRPr>
          </a:p>
        </p:txBody>
      </p:sp>
      <p:sp>
        <p:nvSpPr>
          <p:cNvPr id="8" name="object 5"/>
          <p:cNvSpPr txBox="1"/>
          <p:nvPr/>
        </p:nvSpPr>
        <p:spPr>
          <a:xfrm>
            <a:off x="3302630" y="5343361"/>
            <a:ext cx="1295400" cy="429895"/>
          </a:xfrm>
          <a:prstGeom prst="rect">
            <a:avLst/>
          </a:prstGeom>
          <a:ln w="9524">
            <a:solidFill>
              <a:srgbClr val="000000"/>
            </a:solidFill>
          </a:ln>
        </p:spPr>
        <p:txBody>
          <a:bodyPr vert="horz" wrap="square" lIns="0" tIns="5715" rIns="0" bIns="0" rtlCol="0">
            <a:spAutoFit/>
          </a:bodyPr>
          <a:lstStyle/>
          <a:p>
            <a:pPr marL="92710">
              <a:lnSpc>
                <a:spcPct val="100000"/>
              </a:lnSpc>
              <a:spcBef>
                <a:spcPts val="45"/>
              </a:spcBef>
            </a:pPr>
            <a:r>
              <a:rPr sz="2400" spc="-5" dirty="0">
                <a:latin typeface="Arial"/>
                <a:cs typeface="Arial"/>
              </a:rPr>
              <a:t>Risultati</a:t>
            </a:r>
            <a:endParaRPr sz="2400">
              <a:latin typeface="Arial"/>
              <a:cs typeface="Arial"/>
            </a:endParaRPr>
          </a:p>
        </p:txBody>
      </p:sp>
      <p:sp>
        <p:nvSpPr>
          <p:cNvPr id="9" name="object 6"/>
          <p:cNvSpPr txBox="1"/>
          <p:nvPr/>
        </p:nvSpPr>
        <p:spPr>
          <a:xfrm>
            <a:off x="2390637" y="2377656"/>
            <a:ext cx="925830" cy="375920"/>
          </a:xfrm>
          <a:prstGeom prst="rect">
            <a:avLst/>
          </a:prstGeom>
        </p:spPr>
        <p:txBody>
          <a:bodyPr vert="horz" wrap="square" lIns="0" tIns="0" rIns="0" bIns="0" rtlCol="0">
            <a:spAutoFit/>
          </a:bodyPr>
          <a:lstStyle/>
          <a:p>
            <a:pPr marL="12700">
              <a:lnSpc>
                <a:spcPct val="100000"/>
              </a:lnSpc>
            </a:pPr>
            <a:r>
              <a:rPr sz="2400" spc="-5" dirty="0">
                <a:latin typeface="Arial"/>
                <a:cs typeface="Arial"/>
              </a:rPr>
              <a:t>An</a:t>
            </a:r>
            <a:r>
              <a:rPr sz="2400" spc="5" dirty="0">
                <a:latin typeface="Arial"/>
                <a:cs typeface="Arial"/>
              </a:rPr>
              <a:t>al</a:t>
            </a:r>
            <a:r>
              <a:rPr sz="2400" spc="-10" dirty="0">
                <a:latin typeface="Arial"/>
                <a:cs typeface="Arial"/>
              </a:rPr>
              <a:t>i</a:t>
            </a:r>
            <a:r>
              <a:rPr sz="2400" spc="10" dirty="0">
                <a:latin typeface="Arial"/>
                <a:cs typeface="Arial"/>
              </a:rPr>
              <a:t>s</a:t>
            </a:r>
            <a:r>
              <a:rPr sz="2400" dirty="0">
                <a:latin typeface="Arial"/>
                <a:cs typeface="Arial"/>
              </a:rPr>
              <a:t>i</a:t>
            </a:r>
            <a:endParaRPr sz="2400">
              <a:latin typeface="Arial"/>
              <a:cs typeface="Arial"/>
            </a:endParaRPr>
          </a:p>
        </p:txBody>
      </p:sp>
      <p:sp>
        <p:nvSpPr>
          <p:cNvPr id="10" name="object 7"/>
          <p:cNvSpPr/>
          <p:nvPr/>
        </p:nvSpPr>
        <p:spPr>
          <a:xfrm>
            <a:off x="4979030" y="3095461"/>
            <a:ext cx="990600" cy="76200"/>
          </a:xfrm>
          <a:custGeom>
            <a:avLst/>
            <a:gdLst/>
            <a:ahLst/>
            <a:cxnLst/>
            <a:rect l="l" t="t" r="r" b="b"/>
            <a:pathLst>
              <a:path w="990600" h="76200">
                <a:moveTo>
                  <a:pt x="76199" y="0"/>
                </a:moveTo>
                <a:lnTo>
                  <a:pt x="0" y="38099"/>
                </a:lnTo>
                <a:lnTo>
                  <a:pt x="50291" y="63245"/>
                </a:lnTo>
                <a:lnTo>
                  <a:pt x="50291" y="28955"/>
                </a:lnTo>
                <a:lnTo>
                  <a:pt x="56509" y="28955"/>
                </a:lnTo>
                <a:lnTo>
                  <a:pt x="76199" y="0"/>
                </a:lnTo>
                <a:close/>
              </a:path>
              <a:path w="990600" h="76200">
                <a:moveTo>
                  <a:pt x="56509" y="28955"/>
                </a:moveTo>
                <a:lnTo>
                  <a:pt x="50291" y="28955"/>
                </a:lnTo>
                <a:lnTo>
                  <a:pt x="50291" y="38099"/>
                </a:lnTo>
                <a:lnTo>
                  <a:pt x="56509" y="28955"/>
                </a:lnTo>
                <a:close/>
              </a:path>
              <a:path w="990600" h="76200">
                <a:moveTo>
                  <a:pt x="940307" y="38099"/>
                </a:moveTo>
                <a:lnTo>
                  <a:pt x="934090" y="28955"/>
                </a:lnTo>
                <a:lnTo>
                  <a:pt x="56509" y="28955"/>
                </a:lnTo>
                <a:lnTo>
                  <a:pt x="50291" y="38099"/>
                </a:lnTo>
                <a:lnTo>
                  <a:pt x="56509" y="47243"/>
                </a:lnTo>
                <a:lnTo>
                  <a:pt x="934090" y="47243"/>
                </a:lnTo>
                <a:lnTo>
                  <a:pt x="940307" y="38099"/>
                </a:lnTo>
                <a:close/>
              </a:path>
              <a:path w="990600" h="76200">
                <a:moveTo>
                  <a:pt x="56509" y="47243"/>
                </a:moveTo>
                <a:lnTo>
                  <a:pt x="50291" y="38099"/>
                </a:lnTo>
                <a:lnTo>
                  <a:pt x="50291" y="47243"/>
                </a:lnTo>
                <a:lnTo>
                  <a:pt x="56509" y="47243"/>
                </a:lnTo>
                <a:close/>
              </a:path>
              <a:path w="990600" h="76200">
                <a:moveTo>
                  <a:pt x="76199" y="76199"/>
                </a:moveTo>
                <a:lnTo>
                  <a:pt x="56509" y="47243"/>
                </a:lnTo>
                <a:lnTo>
                  <a:pt x="50291" y="47243"/>
                </a:lnTo>
                <a:lnTo>
                  <a:pt x="50291" y="63245"/>
                </a:lnTo>
                <a:lnTo>
                  <a:pt x="76199" y="76199"/>
                </a:lnTo>
                <a:close/>
              </a:path>
              <a:path w="990600" h="76200">
                <a:moveTo>
                  <a:pt x="990599" y="38099"/>
                </a:moveTo>
                <a:lnTo>
                  <a:pt x="914399" y="0"/>
                </a:lnTo>
                <a:lnTo>
                  <a:pt x="934090" y="28955"/>
                </a:lnTo>
                <a:lnTo>
                  <a:pt x="940307" y="28955"/>
                </a:lnTo>
                <a:lnTo>
                  <a:pt x="940307" y="63245"/>
                </a:lnTo>
                <a:lnTo>
                  <a:pt x="990599" y="38099"/>
                </a:lnTo>
                <a:close/>
              </a:path>
              <a:path w="990600" h="76200">
                <a:moveTo>
                  <a:pt x="940307" y="63245"/>
                </a:moveTo>
                <a:lnTo>
                  <a:pt x="940307" y="47243"/>
                </a:lnTo>
                <a:lnTo>
                  <a:pt x="934090" y="47243"/>
                </a:lnTo>
                <a:lnTo>
                  <a:pt x="914399" y="76199"/>
                </a:lnTo>
                <a:lnTo>
                  <a:pt x="940307" y="63245"/>
                </a:lnTo>
                <a:close/>
              </a:path>
              <a:path w="990600" h="76200">
                <a:moveTo>
                  <a:pt x="940307" y="38099"/>
                </a:moveTo>
                <a:lnTo>
                  <a:pt x="940307" y="28955"/>
                </a:lnTo>
                <a:lnTo>
                  <a:pt x="934090" y="28955"/>
                </a:lnTo>
                <a:lnTo>
                  <a:pt x="940307" y="38099"/>
                </a:lnTo>
                <a:close/>
              </a:path>
              <a:path w="990600" h="76200">
                <a:moveTo>
                  <a:pt x="940307" y="47243"/>
                </a:moveTo>
                <a:lnTo>
                  <a:pt x="940307" y="38099"/>
                </a:lnTo>
                <a:lnTo>
                  <a:pt x="934090" y="47243"/>
                </a:lnTo>
                <a:lnTo>
                  <a:pt x="940307" y="47243"/>
                </a:lnTo>
                <a:close/>
              </a:path>
            </a:pathLst>
          </a:custGeom>
          <a:solidFill>
            <a:srgbClr val="000000"/>
          </a:solidFill>
        </p:spPr>
        <p:txBody>
          <a:bodyPr wrap="square" lIns="0" tIns="0" rIns="0" bIns="0" rtlCol="0"/>
          <a:lstStyle/>
          <a:p>
            <a:endParaRPr/>
          </a:p>
        </p:txBody>
      </p:sp>
      <p:sp>
        <p:nvSpPr>
          <p:cNvPr id="11" name="object 8"/>
          <p:cNvSpPr txBox="1"/>
          <p:nvPr/>
        </p:nvSpPr>
        <p:spPr>
          <a:xfrm>
            <a:off x="6200775" y="2877528"/>
            <a:ext cx="1603375" cy="660400"/>
          </a:xfrm>
          <a:prstGeom prst="rect">
            <a:avLst/>
          </a:prstGeom>
        </p:spPr>
        <p:txBody>
          <a:bodyPr vert="horz" wrap="square" lIns="0" tIns="0" rIns="0" bIns="0" rtlCol="0">
            <a:spAutoFit/>
          </a:bodyPr>
          <a:lstStyle/>
          <a:p>
            <a:pPr marL="12700" marR="5080">
              <a:lnSpc>
                <a:spcPts val="2580"/>
              </a:lnSpc>
            </a:pPr>
            <a:r>
              <a:rPr sz="2400" spc="5" dirty="0">
                <a:latin typeface="Arial"/>
                <a:cs typeface="Arial"/>
              </a:rPr>
              <a:t>D</a:t>
            </a:r>
            <a:r>
              <a:rPr sz="2400" spc="-10" dirty="0">
                <a:latin typeface="Arial"/>
                <a:cs typeface="Arial"/>
              </a:rPr>
              <a:t>i</a:t>
            </a:r>
            <a:r>
              <a:rPr sz="2400" spc="-5" dirty="0">
                <a:latin typeface="Arial"/>
                <a:cs typeface="Arial"/>
              </a:rPr>
              <a:t>ag</a:t>
            </a:r>
            <a:r>
              <a:rPr sz="2400" spc="15" dirty="0">
                <a:latin typeface="Arial"/>
                <a:cs typeface="Arial"/>
              </a:rPr>
              <a:t>r</a:t>
            </a:r>
            <a:r>
              <a:rPr sz="2400" spc="-5" dirty="0">
                <a:latin typeface="Arial"/>
                <a:cs typeface="Arial"/>
              </a:rPr>
              <a:t>a</a:t>
            </a:r>
            <a:r>
              <a:rPr sz="2400" dirty="0">
                <a:latin typeface="Arial"/>
                <a:cs typeface="Arial"/>
              </a:rPr>
              <a:t>mma  a</a:t>
            </a:r>
            <a:r>
              <a:rPr sz="2400" spc="-75" dirty="0">
                <a:latin typeface="Arial"/>
                <a:cs typeface="Arial"/>
              </a:rPr>
              <a:t> </a:t>
            </a:r>
            <a:r>
              <a:rPr sz="2400" spc="-5" dirty="0">
                <a:latin typeface="Arial"/>
                <a:cs typeface="Arial"/>
              </a:rPr>
              <a:t>blocchi</a:t>
            </a:r>
            <a:endParaRPr sz="2400">
              <a:latin typeface="Arial"/>
              <a:cs typeface="Arial"/>
            </a:endParaRPr>
          </a:p>
        </p:txBody>
      </p:sp>
      <p:sp>
        <p:nvSpPr>
          <p:cNvPr id="12" name="object 9"/>
          <p:cNvSpPr txBox="1"/>
          <p:nvPr/>
        </p:nvSpPr>
        <p:spPr>
          <a:xfrm>
            <a:off x="1095403" y="3520655"/>
            <a:ext cx="2348230" cy="375920"/>
          </a:xfrm>
          <a:prstGeom prst="rect">
            <a:avLst/>
          </a:prstGeom>
        </p:spPr>
        <p:txBody>
          <a:bodyPr vert="horz" wrap="square" lIns="0" tIns="0" rIns="0" bIns="0" rtlCol="0">
            <a:spAutoFit/>
          </a:bodyPr>
          <a:lstStyle/>
          <a:p>
            <a:pPr marL="12700">
              <a:lnSpc>
                <a:spcPct val="100000"/>
              </a:lnSpc>
            </a:pPr>
            <a:r>
              <a:rPr sz="2400" spc="-5" dirty="0">
                <a:latin typeface="Arial"/>
                <a:cs typeface="Arial"/>
              </a:rPr>
              <a:t>Programmazione</a:t>
            </a:r>
            <a:endParaRPr sz="2400">
              <a:latin typeface="Arial"/>
              <a:cs typeface="Arial"/>
            </a:endParaRPr>
          </a:p>
        </p:txBody>
      </p:sp>
      <p:sp>
        <p:nvSpPr>
          <p:cNvPr id="13" name="object 10"/>
          <p:cNvSpPr/>
          <p:nvPr/>
        </p:nvSpPr>
        <p:spPr>
          <a:xfrm>
            <a:off x="4979030" y="4314661"/>
            <a:ext cx="990600" cy="76200"/>
          </a:xfrm>
          <a:custGeom>
            <a:avLst/>
            <a:gdLst/>
            <a:ahLst/>
            <a:cxnLst/>
            <a:rect l="l" t="t" r="r" b="b"/>
            <a:pathLst>
              <a:path w="990600" h="76200">
                <a:moveTo>
                  <a:pt x="76199" y="0"/>
                </a:moveTo>
                <a:lnTo>
                  <a:pt x="0" y="38099"/>
                </a:lnTo>
                <a:lnTo>
                  <a:pt x="50291" y="63245"/>
                </a:lnTo>
                <a:lnTo>
                  <a:pt x="50291" y="28955"/>
                </a:lnTo>
                <a:lnTo>
                  <a:pt x="56509" y="28955"/>
                </a:lnTo>
                <a:lnTo>
                  <a:pt x="76199" y="0"/>
                </a:lnTo>
                <a:close/>
              </a:path>
              <a:path w="990600" h="76200">
                <a:moveTo>
                  <a:pt x="56509" y="28955"/>
                </a:moveTo>
                <a:lnTo>
                  <a:pt x="50291" y="28955"/>
                </a:lnTo>
                <a:lnTo>
                  <a:pt x="50291" y="38099"/>
                </a:lnTo>
                <a:lnTo>
                  <a:pt x="56509" y="28955"/>
                </a:lnTo>
                <a:close/>
              </a:path>
              <a:path w="990600" h="76200">
                <a:moveTo>
                  <a:pt x="926591" y="47243"/>
                </a:moveTo>
                <a:lnTo>
                  <a:pt x="926591" y="28955"/>
                </a:lnTo>
                <a:lnTo>
                  <a:pt x="56509" y="28955"/>
                </a:lnTo>
                <a:lnTo>
                  <a:pt x="50291" y="38099"/>
                </a:lnTo>
                <a:lnTo>
                  <a:pt x="56509" y="47243"/>
                </a:lnTo>
                <a:lnTo>
                  <a:pt x="926591" y="47243"/>
                </a:lnTo>
                <a:close/>
              </a:path>
              <a:path w="990600" h="76200">
                <a:moveTo>
                  <a:pt x="56509" y="47243"/>
                </a:moveTo>
                <a:lnTo>
                  <a:pt x="50291" y="38099"/>
                </a:lnTo>
                <a:lnTo>
                  <a:pt x="50291" y="47243"/>
                </a:lnTo>
                <a:lnTo>
                  <a:pt x="56509" y="47243"/>
                </a:lnTo>
                <a:close/>
              </a:path>
              <a:path w="990600" h="76200">
                <a:moveTo>
                  <a:pt x="76199" y="76199"/>
                </a:moveTo>
                <a:lnTo>
                  <a:pt x="56509" y="47243"/>
                </a:lnTo>
                <a:lnTo>
                  <a:pt x="50291" y="47243"/>
                </a:lnTo>
                <a:lnTo>
                  <a:pt x="50291" y="63245"/>
                </a:lnTo>
                <a:lnTo>
                  <a:pt x="76199" y="76199"/>
                </a:lnTo>
                <a:close/>
              </a:path>
              <a:path w="990600" h="76200">
                <a:moveTo>
                  <a:pt x="990599" y="38099"/>
                </a:moveTo>
                <a:lnTo>
                  <a:pt x="914399" y="0"/>
                </a:lnTo>
                <a:lnTo>
                  <a:pt x="914399" y="28955"/>
                </a:lnTo>
                <a:lnTo>
                  <a:pt x="926591" y="28955"/>
                </a:lnTo>
                <a:lnTo>
                  <a:pt x="926591" y="70103"/>
                </a:lnTo>
                <a:lnTo>
                  <a:pt x="990599" y="38099"/>
                </a:lnTo>
                <a:close/>
              </a:path>
              <a:path w="990600" h="76200">
                <a:moveTo>
                  <a:pt x="926591" y="70103"/>
                </a:moveTo>
                <a:lnTo>
                  <a:pt x="926591" y="47243"/>
                </a:lnTo>
                <a:lnTo>
                  <a:pt x="914399" y="47243"/>
                </a:lnTo>
                <a:lnTo>
                  <a:pt x="914399" y="76199"/>
                </a:lnTo>
                <a:lnTo>
                  <a:pt x="926591" y="70103"/>
                </a:lnTo>
                <a:close/>
              </a:path>
            </a:pathLst>
          </a:custGeom>
          <a:solidFill>
            <a:srgbClr val="000000"/>
          </a:solidFill>
        </p:spPr>
        <p:txBody>
          <a:bodyPr wrap="square" lIns="0" tIns="0" rIns="0" bIns="0" rtlCol="0"/>
          <a:lstStyle/>
          <a:p>
            <a:endParaRPr/>
          </a:p>
        </p:txBody>
      </p:sp>
      <p:sp>
        <p:nvSpPr>
          <p:cNvPr id="14" name="object 11"/>
          <p:cNvSpPr txBox="1"/>
          <p:nvPr/>
        </p:nvSpPr>
        <p:spPr>
          <a:xfrm>
            <a:off x="6200775" y="4096727"/>
            <a:ext cx="2314575" cy="660400"/>
          </a:xfrm>
          <a:prstGeom prst="rect">
            <a:avLst/>
          </a:prstGeom>
        </p:spPr>
        <p:txBody>
          <a:bodyPr vert="horz" wrap="square" lIns="0" tIns="0" rIns="0" bIns="0" rtlCol="0">
            <a:spAutoFit/>
          </a:bodyPr>
          <a:lstStyle/>
          <a:p>
            <a:pPr marL="12700" marR="5080">
              <a:lnSpc>
                <a:spcPts val="2580"/>
              </a:lnSpc>
            </a:pPr>
            <a:r>
              <a:rPr sz="2400" spc="-5" dirty="0">
                <a:latin typeface="Arial"/>
                <a:cs typeface="Arial"/>
              </a:rPr>
              <a:t>Linguaggio di  p</a:t>
            </a:r>
            <a:r>
              <a:rPr sz="2400" dirty="0">
                <a:latin typeface="Arial"/>
                <a:cs typeface="Arial"/>
              </a:rPr>
              <a:t>r</a:t>
            </a:r>
            <a:r>
              <a:rPr sz="2400" spc="-5" dirty="0">
                <a:latin typeface="Arial"/>
                <a:cs typeface="Arial"/>
              </a:rPr>
              <a:t>og</a:t>
            </a:r>
            <a:r>
              <a:rPr sz="2400" dirty="0">
                <a:latin typeface="Arial"/>
                <a:cs typeface="Arial"/>
              </a:rPr>
              <a:t>r</a:t>
            </a:r>
            <a:r>
              <a:rPr sz="2400" spc="-5" dirty="0">
                <a:latin typeface="Arial"/>
                <a:cs typeface="Arial"/>
              </a:rPr>
              <a:t>a</a:t>
            </a:r>
            <a:r>
              <a:rPr sz="2400" dirty="0">
                <a:latin typeface="Arial"/>
                <a:cs typeface="Arial"/>
              </a:rPr>
              <a:t>mm</a:t>
            </a:r>
            <a:r>
              <a:rPr sz="2400" spc="-5" dirty="0">
                <a:latin typeface="Arial"/>
                <a:cs typeface="Arial"/>
              </a:rPr>
              <a:t>az</a:t>
            </a:r>
            <a:r>
              <a:rPr sz="2400" spc="5" dirty="0">
                <a:latin typeface="Arial"/>
                <a:cs typeface="Arial"/>
              </a:rPr>
              <a:t>i</a:t>
            </a:r>
            <a:r>
              <a:rPr sz="2400" spc="-5" dirty="0">
                <a:latin typeface="Arial"/>
                <a:cs typeface="Arial"/>
              </a:rPr>
              <a:t>o</a:t>
            </a:r>
            <a:r>
              <a:rPr sz="2400" spc="5" dirty="0">
                <a:latin typeface="Arial"/>
                <a:cs typeface="Arial"/>
              </a:rPr>
              <a:t>n</a:t>
            </a:r>
            <a:r>
              <a:rPr sz="2400" dirty="0">
                <a:latin typeface="Arial"/>
                <a:cs typeface="Arial"/>
              </a:rPr>
              <a:t>e</a:t>
            </a:r>
            <a:endParaRPr sz="2400">
              <a:latin typeface="Arial"/>
              <a:cs typeface="Arial"/>
            </a:endParaRPr>
          </a:p>
        </p:txBody>
      </p:sp>
      <p:sp>
        <p:nvSpPr>
          <p:cNvPr id="15" name="object 12"/>
          <p:cNvSpPr/>
          <p:nvPr/>
        </p:nvSpPr>
        <p:spPr>
          <a:xfrm>
            <a:off x="3683630" y="2295361"/>
            <a:ext cx="486409" cy="533400"/>
          </a:xfrm>
          <a:custGeom>
            <a:avLst/>
            <a:gdLst/>
            <a:ahLst/>
            <a:cxnLst/>
            <a:rect l="l" t="t" r="r" b="b"/>
            <a:pathLst>
              <a:path w="486410" h="533400">
                <a:moveTo>
                  <a:pt x="0" y="399287"/>
                </a:moveTo>
                <a:lnTo>
                  <a:pt x="121919" y="399287"/>
                </a:lnTo>
                <a:lnTo>
                  <a:pt x="121919" y="0"/>
                </a:lnTo>
                <a:lnTo>
                  <a:pt x="364235" y="0"/>
                </a:lnTo>
                <a:lnTo>
                  <a:pt x="364235" y="399287"/>
                </a:lnTo>
                <a:lnTo>
                  <a:pt x="486155" y="399287"/>
                </a:lnTo>
                <a:lnTo>
                  <a:pt x="242315" y="533399"/>
                </a:lnTo>
                <a:lnTo>
                  <a:pt x="0" y="399287"/>
                </a:lnTo>
                <a:close/>
              </a:path>
            </a:pathLst>
          </a:custGeom>
          <a:ln w="19049">
            <a:solidFill>
              <a:srgbClr val="000000"/>
            </a:solidFill>
          </a:ln>
        </p:spPr>
        <p:txBody>
          <a:bodyPr wrap="square" lIns="0" tIns="0" rIns="0" bIns="0" rtlCol="0"/>
          <a:lstStyle/>
          <a:p>
            <a:endParaRPr/>
          </a:p>
        </p:txBody>
      </p:sp>
      <p:sp>
        <p:nvSpPr>
          <p:cNvPr id="16" name="object 13"/>
          <p:cNvSpPr/>
          <p:nvPr/>
        </p:nvSpPr>
        <p:spPr>
          <a:xfrm>
            <a:off x="3683630" y="3514561"/>
            <a:ext cx="486409" cy="533400"/>
          </a:xfrm>
          <a:custGeom>
            <a:avLst/>
            <a:gdLst/>
            <a:ahLst/>
            <a:cxnLst/>
            <a:rect l="l" t="t" r="r" b="b"/>
            <a:pathLst>
              <a:path w="486410" h="533400">
                <a:moveTo>
                  <a:pt x="0" y="399287"/>
                </a:moveTo>
                <a:lnTo>
                  <a:pt x="121919" y="399287"/>
                </a:lnTo>
                <a:lnTo>
                  <a:pt x="121919" y="0"/>
                </a:lnTo>
                <a:lnTo>
                  <a:pt x="364235" y="0"/>
                </a:lnTo>
                <a:lnTo>
                  <a:pt x="364235" y="399287"/>
                </a:lnTo>
                <a:lnTo>
                  <a:pt x="486155" y="399287"/>
                </a:lnTo>
                <a:lnTo>
                  <a:pt x="242315" y="533399"/>
                </a:lnTo>
                <a:lnTo>
                  <a:pt x="0" y="399287"/>
                </a:lnTo>
                <a:close/>
              </a:path>
            </a:pathLst>
          </a:custGeom>
          <a:ln w="19049">
            <a:solidFill>
              <a:srgbClr val="000000"/>
            </a:solidFill>
          </a:ln>
        </p:spPr>
        <p:txBody>
          <a:bodyPr wrap="square" lIns="0" tIns="0" rIns="0" bIns="0" rtlCol="0"/>
          <a:lstStyle/>
          <a:p>
            <a:endParaRPr/>
          </a:p>
        </p:txBody>
      </p:sp>
      <p:sp>
        <p:nvSpPr>
          <p:cNvPr id="17" name="object 14"/>
          <p:cNvSpPr/>
          <p:nvPr/>
        </p:nvSpPr>
        <p:spPr>
          <a:xfrm>
            <a:off x="3683630" y="4657561"/>
            <a:ext cx="486409" cy="533400"/>
          </a:xfrm>
          <a:custGeom>
            <a:avLst/>
            <a:gdLst/>
            <a:ahLst/>
            <a:cxnLst/>
            <a:rect l="l" t="t" r="r" b="b"/>
            <a:pathLst>
              <a:path w="486410" h="533400">
                <a:moveTo>
                  <a:pt x="0" y="399287"/>
                </a:moveTo>
                <a:lnTo>
                  <a:pt x="121919" y="399287"/>
                </a:lnTo>
                <a:lnTo>
                  <a:pt x="121919" y="0"/>
                </a:lnTo>
                <a:lnTo>
                  <a:pt x="364235" y="0"/>
                </a:lnTo>
                <a:lnTo>
                  <a:pt x="364235" y="399287"/>
                </a:lnTo>
                <a:lnTo>
                  <a:pt x="486155" y="399287"/>
                </a:lnTo>
                <a:lnTo>
                  <a:pt x="242315" y="533399"/>
                </a:lnTo>
                <a:lnTo>
                  <a:pt x="0" y="399287"/>
                </a:lnTo>
                <a:close/>
              </a:path>
            </a:pathLst>
          </a:custGeom>
          <a:ln w="19049">
            <a:solidFill>
              <a:srgbClr val="000000"/>
            </a:solidFill>
          </a:ln>
        </p:spPr>
        <p:txBody>
          <a:bodyPr wrap="square" lIns="0" tIns="0" rIns="0" bIns="0" rtlCol="0"/>
          <a:lstStyle/>
          <a:p>
            <a:endParaRPr/>
          </a:p>
        </p:txBody>
      </p:sp>
      <p:sp>
        <p:nvSpPr>
          <p:cNvPr id="18" name="object 16"/>
          <p:cNvSpPr txBox="1">
            <a:spLocks/>
          </p:cNvSpPr>
          <p:nvPr/>
        </p:nvSpPr>
        <p:spPr>
          <a:xfrm>
            <a:off x="8035162" y="6014711"/>
            <a:ext cx="230504" cy="203834"/>
          </a:xfrm>
          <a:prstGeom prst="rect">
            <a:avLst/>
          </a:prstGeom>
        </p:spPr>
        <p:txBody>
          <a:bodyPr vert="horz" wrap="square" lIns="0" tIns="0" rIns="0" bIns="0"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3664">
              <a:lnSpc>
                <a:spcPts val="1510"/>
              </a:lnSpc>
            </a:pPr>
            <a:fld id="{81D60167-4931-47E6-BA6A-407CBD079E47}" type="slidenum">
              <a:rPr lang="it-IT" smtClean="0"/>
              <a:pPr marL="113664">
                <a:lnSpc>
                  <a:spcPts val="1510"/>
                </a:lnSpc>
              </a:pPr>
              <a:t>98</a:t>
            </a:fld>
            <a:endParaRPr lang="it-IT" dirty="0"/>
          </a:p>
        </p:txBody>
      </p:sp>
    </p:spTree>
    <p:extLst>
      <p:ext uri="{BB962C8B-B14F-4D97-AF65-F5344CB8AC3E}">
        <p14:creationId xmlns:p14="http://schemas.microsoft.com/office/powerpoint/2010/main" val="283796600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Traduttori</a:t>
            </a:r>
            <a:endParaRPr lang="it-IT" dirty="0"/>
          </a:p>
        </p:txBody>
      </p:sp>
      <p:sp>
        <p:nvSpPr>
          <p:cNvPr id="3" name="Segnaposto contenuto 2"/>
          <p:cNvSpPr>
            <a:spLocks noGrp="1"/>
          </p:cNvSpPr>
          <p:nvPr>
            <p:ph idx="1"/>
          </p:nvPr>
        </p:nvSpPr>
        <p:spPr/>
        <p:txBody>
          <a:bodyPr/>
          <a:lstStyle/>
          <a:p>
            <a:pPr marL="355600" marR="55244" indent="-342900">
              <a:lnSpc>
                <a:spcPts val="2580"/>
              </a:lnSpc>
              <a:tabLst>
                <a:tab pos="355600" algn="l"/>
              </a:tabLst>
            </a:pPr>
            <a:r>
              <a:rPr lang="it-IT" sz="2200" dirty="0"/>
              <a:t>Il </a:t>
            </a:r>
            <a:r>
              <a:rPr lang="it-IT" sz="2200" spc="-5" dirty="0"/>
              <a:t>linguaggio macchina </a:t>
            </a:r>
            <a:r>
              <a:rPr lang="it-IT" sz="2200" dirty="0"/>
              <a:t>è </a:t>
            </a:r>
            <a:r>
              <a:rPr lang="it-IT" sz="2200" spc="-5" dirty="0"/>
              <a:t>l’unico </a:t>
            </a:r>
            <a:r>
              <a:rPr lang="it-IT" sz="2200" dirty="0"/>
              <a:t>linguaggio </a:t>
            </a:r>
            <a:r>
              <a:rPr lang="it-IT" sz="2200" spc="-5" dirty="0"/>
              <a:t>compreso  dalla</a:t>
            </a:r>
            <a:r>
              <a:rPr lang="it-IT" sz="2200" spc="-70" dirty="0"/>
              <a:t> </a:t>
            </a:r>
            <a:r>
              <a:rPr lang="it-IT" sz="2200" spc="-5" dirty="0" smtClean="0"/>
              <a:t>CPU</a:t>
            </a:r>
            <a:endParaRPr lang="it-IT" sz="2200" dirty="0"/>
          </a:p>
          <a:p>
            <a:pPr>
              <a:lnSpc>
                <a:spcPct val="100000"/>
              </a:lnSpc>
              <a:spcBef>
                <a:spcPts val="36"/>
              </a:spcBef>
              <a:buFont typeface="Arial"/>
              <a:buChar char="•"/>
            </a:pPr>
            <a:endParaRPr lang="it-IT" sz="2200" dirty="0"/>
          </a:p>
          <a:p>
            <a:pPr marL="355600" marR="276225" indent="-342900">
              <a:lnSpc>
                <a:spcPct val="89700"/>
              </a:lnSpc>
              <a:tabLst>
                <a:tab pos="355600" algn="l"/>
              </a:tabLst>
            </a:pPr>
            <a:r>
              <a:rPr lang="it-IT" sz="2200" spc="-5" dirty="0"/>
              <a:t>Qualsiasi </a:t>
            </a:r>
            <a:r>
              <a:rPr lang="it-IT" sz="2200" dirty="0"/>
              <a:t>altro </a:t>
            </a:r>
            <a:r>
              <a:rPr lang="it-IT" sz="2200" spc="-5" dirty="0"/>
              <a:t>linguaggio di programmazione ha  bisogno </a:t>
            </a:r>
            <a:r>
              <a:rPr lang="it-IT" sz="2200" dirty="0"/>
              <a:t>di </a:t>
            </a:r>
            <a:r>
              <a:rPr lang="it-IT" sz="2200" spc="-5" dirty="0"/>
              <a:t>un traduttore (non </a:t>
            </a:r>
            <a:r>
              <a:rPr lang="it-IT" sz="2200" dirty="0"/>
              <a:t>è </a:t>
            </a:r>
            <a:r>
              <a:rPr lang="it-IT" sz="2200" spc="-5" dirty="0"/>
              <a:t>possibile </a:t>
            </a:r>
            <a:r>
              <a:rPr lang="it-IT" sz="2200" dirty="0"/>
              <a:t>progettare  </a:t>
            </a:r>
            <a:r>
              <a:rPr lang="it-IT" sz="2200" spc="-5" dirty="0"/>
              <a:t>un traduttore per </a:t>
            </a:r>
            <a:r>
              <a:rPr lang="it-IT" sz="2200" dirty="0"/>
              <a:t>i </a:t>
            </a:r>
            <a:r>
              <a:rPr lang="it-IT" sz="2200" spc="-5" dirty="0"/>
              <a:t>linguaggi naturali, per via  </a:t>
            </a:r>
            <a:r>
              <a:rPr lang="it-IT" sz="2200" dirty="0"/>
              <a:t>dell’ambiguità</a:t>
            </a:r>
            <a:r>
              <a:rPr lang="it-IT" sz="2200" dirty="0" smtClean="0"/>
              <a:t>)</a:t>
            </a:r>
            <a:endParaRPr lang="it-IT" sz="2200" dirty="0"/>
          </a:p>
          <a:p>
            <a:pPr>
              <a:lnSpc>
                <a:spcPct val="100000"/>
              </a:lnSpc>
              <a:spcBef>
                <a:spcPts val="12"/>
              </a:spcBef>
              <a:buFont typeface="Arial"/>
              <a:buChar char="•"/>
            </a:pPr>
            <a:endParaRPr lang="it-IT" sz="2200" dirty="0"/>
          </a:p>
          <a:p>
            <a:pPr marL="355600" marR="5080" indent="-342900">
              <a:lnSpc>
                <a:spcPct val="89800"/>
              </a:lnSpc>
              <a:tabLst>
                <a:tab pos="355600" algn="l"/>
              </a:tabLst>
            </a:pPr>
            <a:r>
              <a:rPr lang="it-IT" sz="2200" dirty="0"/>
              <a:t>I </a:t>
            </a:r>
            <a:r>
              <a:rPr lang="it-IT" sz="2200" spc="-5" dirty="0"/>
              <a:t>linguaggi di programmazione sono </a:t>
            </a:r>
            <a:r>
              <a:rPr lang="it-IT" sz="2200" dirty="0"/>
              <a:t>comprensibili </a:t>
            </a:r>
            <a:r>
              <a:rPr lang="it-IT" sz="2200" spc="-5" dirty="0"/>
              <a:t>sia  dalla macchina (attraverso un traduttore) </a:t>
            </a:r>
            <a:r>
              <a:rPr lang="it-IT" sz="2200" spc="-10" dirty="0"/>
              <a:t>che  </a:t>
            </a:r>
            <a:r>
              <a:rPr lang="it-IT" sz="2200" spc="-5" dirty="0" smtClean="0"/>
              <a:t>dall’uomo</a:t>
            </a:r>
            <a:endParaRPr lang="it-IT" sz="2200" dirty="0"/>
          </a:p>
          <a:p>
            <a:pPr marL="0" indent="0">
              <a:buNone/>
            </a:pPr>
            <a:endParaRPr lang="it-IT" dirty="0"/>
          </a:p>
        </p:txBody>
      </p:sp>
      <p:sp>
        <p:nvSpPr>
          <p:cNvPr id="4" name="Segnaposto numero diapositiva 3"/>
          <p:cNvSpPr>
            <a:spLocks noGrp="1"/>
          </p:cNvSpPr>
          <p:nvPr>
            <p:ph type="sldNum" sz="quarter" idx="4294967295"/>
          </p:nvPr>
        </p:nvSpPr>
        <p:spPr>
          <a:xfrm>
            <a:off x="4034068" y="6138467"/>
            <a:ext cx="794708" cy="365125"/>
          </a:xfrm>
          <a:prstGeom prst="rect">
            <a:avLst/>
          </a:prstGeom>
        </p:spPr>
        <p:txBody>
          <a:bodyPr/>
          <a:lstStyle/>
          <a:p>
            <a:fld id="{AB83E157-3F88-4BF6-8CD3-72B4AD79D13B}" type="slidenum">
              <a:rPr lang="it-IT" smtClean="0"/>
              <a:t>99</a:t>
            </a:fld>
            <a:endParaRPr lang="it-IT" dirty="0"/>
          </a:p>
        </p:txBody>
      </p:sp>
    </p:spTree>
    <p:extLst>
      <p:ext uri="{BB962C8B-B14F-4D97-AF65-F5344CB8AC3E}">
        <p14:creationId xmlns:p14="http://schemas.microsoft.com/office/powerpoint/2010/main" val="255216924"/>
      </p:ext>
    </p:extLst>
  </p:cSld>
  <p:clrMapOvr>
    <a:masterClrMapping/>
  </p:clrMapOvr>
  <p:timing>
    <p:tnLst>
      <p:par>
        <p:cTn id="1" dur="indefinite" restart="never" nodeType="tmRoot"/>
      </p:par>
    </p:tnLst>
  </p:timing>
</p:sld>
</file>

<file path=ppt/theme/theme1.xml><?xml version="1.0" encoding="utf-8"?>
<a:theme xmlns:a="http://schemas.openxmlformats.org/drawingml/2006/main" name="Len_coordinato_aziendale_Pp 4_3">
  <a:themeElements>
    <a:clrScheme name="Tema di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i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etro affumicato">
      <a:fillStyleLst>
        <a:solidFill>
          <a:schemeClr val="phClr"/>
        </a:solidFill>
        <a:gradFill rotWithShape="1">
          <a:gsLst>
            <a:gs pos="0">
              <a:schemeClr val="phClr">
                <a:tint val="83000"/>
                <a:shade val="100000"/>
                <a:satMod val="100000"/>
              </a:schemeClr>
            </a:gs>
            <a:gs pos="100000">
              <a:schemeClr val="phClr">
                <a:tint val="61000"/>
                <a:alpha val="100000"/>
                <a:satMod val="180000"/>
              </a:schemeClr>
            </a:gs>
          </a:gsLst>
          <a:path path="circle">
            <a:fillToRect l="100000" t="100000" r="100000" b="100000"/>
          </a:path>
        </a:gradFill>
        <a:gradFill rotWithShape="1">
          <a:gsLst>
            <a:gs pos="0">
              <a:schemeClr val="phClr">
                <a:shade val="85000"/>
              </a:schemeClr>
            </a:gs>
            <a:gs pos="100000">
              <a:schemeClr val="phClr">
                <a:tint val="90000"/>
                <a:alpha val="100000"/>
                <a:satMod val="18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effectStyle>
        <a:effectStyle>
          <a:effectLst/>
        </a:effectStyle>
        <a:effectStyle>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zione standard1" id="{BDCED946-031B-4036-BF26-E9C2764C60D9}" vid="{AD394DF6-83C2-47F8-9461-37AB0DBA0725}"/>
    </a:ext>
  </a:extLst>
</a:theme>
</file>

<file path=docProps/app.xml><?xml version="1.0" encoding="utf-8"?>
<Properties xmlns="http://schemas.openxmlformats.org/officeDocument/2006/extended-properties" xmlns:vt="http://schemas.openxmlformats.org/officeDocument/2006/docPropsVTypes">
  <Template>Modello presentazione coordinato 4_3</Template>
  <TotalTime>2221</TotalTime>
  <Words>8419</Words>
  <Application>Microsoft Office PowerPoint</Application>
  <PresentationFormat>Presentazione su schermo (4:3)</PresentationFormat>
  <Paragraphs>1248</Paragraphs>
  <Slides>176</Slides>
  <Notes>0</Notes>
  <HiddenSlides>0</HiddenSlides>
  <MMClips>0</MMClips>
  <ScaleCrop>false</ScaleCrop>
  <HeadingPairs>
    <vt:vector size="6" baseType="variant">
      <vt:variant>
        <vt:lpstr>Caratteri utilizzati</vt:lpstr>
      </vt:variant>
      <vt:variant>
        <vt:i4>10</vt:i4>
      </vt:variant>
      <vt:variant>
        <vt:lpstr>Tema</vt:lpstr>
      </vt:variant>
      <vt:variant>
        <vt:i4>1</vt:i4>
      </vt:variant>
      <vt:variant>
        <vt:lpstr>Titoli diapositive</vt:lpstr>
      </vt:variant>
      <vt:variant>
        <vt:i4>176</vt:i4>
      </vt:variant>
    </vt:vector>
  </HeadingPairs>
  <TitlesOfParts>
    <vt:vector size="187" baseType="lpstr">
      <vt:lpstr>Arial</vt:lpstr>
      <vt:lpstr>Calibri</vt:lpstr>
      <vt:lpstr>Courier New</vt:lpstr>
      <vt:lpstr>Segoe UI</vt:lpstr>
      <vt:lpstr>Segoe UI Symbol</vt:lpstr>
      <vt:lpstr>Symbol</vt:lpstr>
      <vt:lpstr>Tahoma</vt:lpstr>
      <vt:lpstr>Times New Roman</vt:lpstr>
      <vt:lpstr>Verdana</vt:lpstr>
      <vt:lpstr>Wingdings</vt:lpstr>
      <vt:lpstr>Len_coordinato_aziendale_Pp 4_3</vt:lpstr>
      <vt:lpstr>INTRODUZIONE ALLA PROGRAMMAZIONE</vt:lpstr>
      <vt:lpstr>Mi presento</vt:lpstr>
      <vt:lpstr>Conosciamoci ….</vt:lpstr>
      <vt:lpstr>Di cosa parleremo ?</vt:lpstr>
      <vt:lpstr>Di cosa parleremo ?</vt:lpstr>
      <vt:lpstr>Di cosa parleremo ?</vt:lpstr>
      <vt:lpstr>Di cosa parleremo ?</vt:lpstr>
      <vt:lpstr>Cominciamo con una domanda …</vt:lpstr>
      <vt:lpstr>L’informatica</vt:lpstr>
      <vt:lpstr>Nascita dell’informatica</vt:lpstr>
      <vt:lpstr>L’informatica moderna</vt:lpstr>
      <vt:lpstr>L’informatica moderna</vt:lpstr>
      <vt:lpstr>L’informatica moderna</vt:lpstr>
      <vt:lpstr>Blaise Pascal</vt:lpstr>
      <vt:lpstr>Aneddoto su Pascal</vt:lpstr>
      <vt:lpstr>La Pascalina</vt:lpstr>
      <vt:lpstr>La Pascalina</vt:lpstr>
      <vt:lpstr>George Boole</vt:lpstr>
      <vt:lpstr>Algebra di Boole</vt:lpstr>
      <vt:lpstr>Alcuni richiami di logica</vt:lpstr>
      <vt:lpstr>Alcuni richiami di logica</vt:lpstr>
      <vt:lpstr>Esempio</vt:lpstr>
      <vt:lpstr>Esempio</vt:lpstr>
      <vt:lpstr>Una curiosità</vt:lpstr>
      <vt:lpstr>Alan Mathison Turing</vt:lpstr>
      <vt:lpstr>Alan Mathison Turing</vt:lpstr>
      <vt:lpstr>Alan Mathison Turing</vt:lpstr>
      <vt:lpstr>Macchina di Turing</vt:lpstr>
      <vt:lpstr>Macchina di Turing – come funziona</vt:lpstr>
      <vt:lpstr>Macchina di Turing – come funziona</vt:lpstr>
      <vt:lpstr>Macchina di Turing - Istruzioni</vt:lpstr>
      <vt:lpstr>Macchina di Turing Universale</vt:lpstr>
      <vt:lpstr>Alan Mathison Turing</vt:lpstr>
      <vt:lpstr>Alan Mathison Turing</vt:lpstr>
      <vt:lpstr>Alan Mathison Turing</vt:lpstr>
      <vt:lpstr>Alan Mathison Turing</vt:lpstr>
      <vt:lpstr>Alan Mathison Turing</vt:lpstr>
      <vt:lpstr>John Von Neumann</vt:lpstr>
      <vt:lpstr>John Von Neumann</vt:lpstr>
      <vt:lpstr>Architettura di Von Neumann </vt:lpstr>
      <vt:lpstr>Aneddoto su Von Neumann</vt:lpstr>
      <vt:lpstr>In conclusione ….</vt:lpstr>
      <vt:lpstr>Scienza o Tecnologia ?</vt:lpstr>
      <vt:lpstr>La programmazione</vt:lpstr>
      <vt:lpstr>Alcune definizioni</vt:lpstr>
      <vt:lpstr>Dati vs. Informazioni</vt:lpstr>
      <vt:lpstr>Dati</vt:lpstr>
      <vt:lpstr>Sistema di calcolo</vt:lpstr>
      <vt:lpstr>Esecutore astratto</vt:lpstr>
      <vt:lpstr>Uno dei più potenti e diffusi computer</vt:lpstr>
      <vt:lpstr>Uso interattivo e non interattivo</vt:lpstr>
      <vt:lpstr>Algoritmo</vt:lpstr>
      <vt:lpstr>Algoritmo</vt:lpstr>
      <vt:lpstr>Algoritmo dell’amicizia</vt:lpstr>
      <vt:lpstr>Proprietà di un algoritmo</vt:lpstr>
      <vt:lpstr>Proprietà di un algoritmo</vt:lpstr>
      <vt:lpstr>Elementi degli algoritmi</vt:lpstr>
      <vt:lpstr>Oggetti</vt:lpstr>
      <vt:lpstr>Costanti</vt:lpstr>
      <vt:lpstr>Variabili</vt:lpstr>
      <vt:lpstr>Variabili</vt:lpstr>
      <vt:lpstr>Assegnamento</vt:lpstr>
      <vt:lpstr>Operazioni</vt:lpstr>
      <vt:lpstr>Operazioni</vt:lpstr>
      <vt:lpstr>Regole sulle operazioni</vt:lpstr>
      <vt:lpstr>Strutture di controllo</vt:lpstr>
      <vt:lpstr>Rappresentazione di un algoritmo</vt:lpstr>
      <vt:lpstr>Requisiti dei linguaggi</vt:lpstr>
      <vt:lpstr>Rappresentazione del flusso di controllo</vt:lpstr>
      <vt:lpstr>Schemi a blocchi</vt:lpstr>
      <vt:lpstr>Schemi a blocchi: lessico</vt:lpstr>
      <vt:lpstr>Sintassi: alcune regole di base</vt:lpstr>
      <vt:lpstr>Esempio: prodotto di due numeri</vt:lpstr>
      <vt:lpstr>Sequenza</vt:lpstr>
      <vt:lpstr>Selezione</vt:lpstr>
      <vt:lpstr>Selezione</vt:lpstr>
      <vt:lpstr>Selezione nidificata</vt:lpstr>
      <vt:lpstr>Iterazione</vt:lpstr>
      <vt:lpstr>Post-condizione</vt:lpstr>
      <vt:lpstr>Pre-condizione</vt:lpstr>
      <vt:lpstr>Pre- e post-condizioni nei cicli</vt:lpstr>
      <vt:lpstr>Pre- e post-condizioni nei cicli</vt:lpstr>
      <vt:lpstr>Pseudo codice</vt:lpstr>
      <vt:lpstr>Pseudo codice</vt:lpstr>
      <vt:lpstr>Sequenza</vt:lpstr>
      <vt:lpstr>Selezione if-then-else</vt:lpstr>
      <vt:lpstr>Iterazione post-condizione do-while </vt:lpstr>
      <vt:lpstr>Iterazione pre-condizione while-do </vt:lpstr>
      <vt:lpstr>Flusso di esecuzione</vt:lpstr>
      <vt:lpstr>Tracing</vt:lpstr>
      <vt:lpstr>Strutturazione degli algoritmi</vt:lpstr>
      <vt:lpstr>Programmazione strutturata</vt:lpstr>
      <vt:lpstr>Iterazione e ricorsività</vt:lpstr>
      <vt:lpstr>Esempio di ricorsività - fattoriale</vt:lpstr>
      <vt:lpstr>I linguaggi di programmazione</vt:lpstr>
      <vt:lpstr>Linguaggio naturale e macchina</vt:lpstr>
      <vt:lpstr>Linguaggio di programmazione</vt:lpstr>
      <vt:lpstr>Uso dei linguaggi di programmazione</vt:lpstr>
      <vt:lpstr>Traduttori</vt:lpstr>
      <vt:lpstr>Traduttori</vt:lpstr>
      <vt:lpstr>Tipi di traduttori: assemblatori, compilatori, interpreti</vt:lpstr>
      <vt:lpstr>Linguaggi ad alto livello</vt:lpstr>
      <vt:lpstr>Traduttori specifiche </vt:lpstr>
      <vt:lpstr>Schema di compilazione</vt:lpstr>
      <vt:lpstr>Schema di compilazione</vt:lpstr>
      <vt:lpstr>Schema di interpretazione</vt:lpstr>
      <vt:lpstr>Confronto tra compilatori ed interpreti</vt:lpstr>
      <vt:lpstr>Modello ibrido</vt:lpstr>
      <vt:lpstr>Paradigmi di programmazione</vt:lpstr>
      <vt:lpstr>Paradigma procedurale o imperativo</vt:lpstr>
      <vt:lpstr>Paradigma funzionale</vt:lpstr>
      <vt:lpstr>Paradigma logico</vt:lpstr>
      <vt:lpstr>Paradigma concorrente</vt:lpstr>
      <vt:lpstr>Paradigma ad oggetti</vt:lpstr>
      <vt:lpstr>Linguaggi di scripting</vt:lpstr>
      <vt:lpstr>Linguaggi di scripting</vt:lpstr>
      <vt:lpstr>Tipi di dato</vt:lpstr>
      <vt:lpstr>Tipi di dato e variabili e costanti</vt:lpstr>
      <vt:lpstr>Dichiarazione</vt:lpstr>
      <vt:lpstr>Tipi dato comuni</vt:lpstr>
      <vt:lpstr>Tipi dato comuni</vt:lpstr>
      <vt:lpstr>La modularità</vt:lpstr>
      <vt:lpstr>La modularità - definizione</vt:lpstr>
      <vt:lpstr>Moduli</vt:lpstr>
      <vt:lpstr>Dichiarazione di funzione</vt:lpstr>
      <vt:lpstr>Chiamata di una funzione</vt:lpstr>
      <vt:lpstr>Passaggio parametri</vt:lpstr>
      <vt:lpstr>Passaggio per valore</vt:lpstr>
      <vt:lpstr>Passaggio per riferimento</vt:lpstr>
      <vt:lpstr>Esempio di utilizzo</vt:lpstr>
      <vt:lpstr>Programmazione ad oggetti</vt:lpstr>
      <vt:lpstr>Object Oriented Programming(OOP)</vt:lpstr>
      <vt:lpstr>Object Oriented Programming(OOP)</vt:lpstr>
      <vt:lpstr>Object Oriented Programming(OOP)</vt:lpstr>
      <vt:lpstr>Un esempio di oggetto</vt:lpstr>
      <vt:lpstr>Ulteriore esempio: un videogioco</vt:lpstr>
      <vt:lpstr>Classi ed oggetti: un esempio</vt:lpstr>
      <vt:lpstr>La programmazione orientata agli oggetti</vt:lpstr>
      <vt:lpstr>Classi e oggetti</vt:lpstr>
      <vt:lpstr>Caratteristiche di una classa</vt:lpstr>
      <vt:lpstr>Incapsulamento</vt:lpstr>
      <vt:lpstr>Ereditarietà e poliformismo</vt:lpstr>
      <vt:lpstr>Ereditarietà</vt:lpstr>
      <vt:lpstr>Ereditarietà: vantaggi</vt:lpstr>
      <vt:lpstr>Polimorfismo</vt:lpstr>
      <vt:lpstr>Polimorfismo: un esempio</vt:lpstr>
      <vt:lpstr>Polimorfismo: un esempio</vt:lpstr>
      <vt:lpstr>Vantaggi della programmazione OO</vt:lpstr>
      <vt:lpstr>I più popolari linguaggi di programmazione</vt:lpstr>
      <vt:lpstr>The 2022 Top Ten Programming Languages</vt:lpstr>
      <vt:lpstr>Frontend vs Backend</vt:lpstr>
      <vt:lpstr>Focus</vt:lpstr>
      <vt:lpstr>Full stack develeper</vt:lpstr>
      <vt:lpstr>HTML</vt:lpstr>
      <vt:lpstr>Un pò di storia</vt:lpstr>
      <vt:lpstr>Un pò di storia</vt:lpstr>
      <vt:lpstr>Che cosa è l’HTML5</vt:lpstr>
      <vt:lpstr>Che cosa è l’HTML5</vt:lpstr>
      <vt:lpstr>CSS</vt:lpstr>
      <vt:lpstr>Introduzione</vt:lpstr>
      <vt:lpstr>Versioni successive</vt:lpstr>
      <vt:lpstr>Come funziona</vt:lpstr>
      <vt:lpstr>JavaScript</vt:lpstr>
      <vt:lpstr>Un po’ di storia</vt:lpstr>
      <vt:lpstr>Un po’ di storia</vt:lpstr>
      <vt:lpstr>Un po’ di storia</vt:lpstr>
      <vt:lpstr>ECMAScript 6</vt:lpstr>
      <vt:lpstr>Libraries and Framewoks</vt:lpstr>
      <vt:lpstr>Libraries and Framewoks</vt:lpstr>
      <vt:lpstr>Python</vt:lpstr>
      <vt:lpstr>Perché usare Python ?</vt:lpstr>
      <vt:lpstr>Perché usare Python ?</vt:lpstr>
      <vt:lpstr>Quali svantaggi ? Forse uno ….</vt:lpstr>
      <vt:lpstr>La prospettiva di Python</vt:lpstr>
      <vt:lpstr>Compilazione byte-code</vt:lpstr>
      <vt:lpstr>Macchina virtuale PVM</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Corso di informatica - BASE</dc:title>
  <dc:creator>MassimoElena</dc:creator>
  <cp:lastModifiedBy>MassimoElena</cp:lastModifiedBy>
  <cp:revision>181</cp:revision>
  <dcterms:created xsi:type="dcterms:W3CDTF">2015-10-21T08:56:34Z</dcterms:created>
  <dcterms:modified xsi:type="dcterms:W3CDTF">2023-02-12T11:53:29Z</dcterms:modified>
</cp:coreProperties>
</file>